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90" r:id="rId2"/>
    <p:sldId id="291" r:id="rId3"/>
    <p:sldId id="292" r:id="rId4"/>
    <p:sldId id="293" r:id="rId5"/>
    <p:sldId id="294" r:id="rId6"/>
    <p:sldId id="295" r:id="rId7"/>
    <p:sldId id="296" r:id="rId8"/>
    <p:sldId id="297" r:id="rId9"/>
    <p:sldId id="298" r:id="rId10"/>
    <p:sldId id="299" r:id="rId11"/>
    <p:sldId id="300" r:id="rId12"/>
    <p:sldId id="30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3" d="100"/>
          <a:sy n="93"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11/23/2018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11/23/2018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11/23/2018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PAZARLAMA ARAŞTIRMASI</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sp>
        <p:nvSpPr>
          <p:cNvPr id="10" name="Dikdörtgen 9"/>
          <p:cNvSpPr/>
          <p:nvPr/>
        </p:nvSpPr>
        <p:spPr>
          <a:xfrm>
            <a:off x="2750049" y="1552906"/>
            <a:ext cx="8798104" cy="1635191"/>
          </a:xfrm>
          <a:prstGeom prst="rect">
            <a:avLst/>
          </a:prstGeom>
        </p:spPr>
        <p:txBody>
          <a:bodyPr wrap="square">
            <a:spAutoFit/>
          </a:bodyPr>
          <a:lstStyle/>
          <a:p>
            <a:pPr indent="450215"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Tarımsal Pazarlama Bilgi Sistemi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Pazarlama bilgi sistemi (PBS), kısaca üretim ve pazarlama kararlarının alınmasında bilgi sağlayan, veri değerlendirme işlemidir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b="1" dirty="0">
                <a:latin typeface="Times New Roman" panose="02020603050405020304" pitchFamily="18" charset="0"/>
                <a:ea typeface="Calibri" panose="020F0502020204030204" pitchFamily="34" charset="0"/>
                <a:cs typeface="Times New Roman" panose="02020603050405020304" pitchFamily="18" charset="0"/>
              </a:rPr>
              <a:t>Tarımsal pazarlama bilgi sistemi ile ilgili genel bilgiler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1" name="Resim 10"/>
          <p:cNvPicPr/>
          <p:nvPr/>
        </p:nvPicPr>
        <p:blipFill>
          <a:blip r:embed="rId2"/>
          <a:stretch>
            <a:fillRect/>
          </a:stretch>
        </p:blipFill>
        <p:spPr>
          <a:xfrm>
            <a:off x="3265780" y="3600054"/>
            <a:ext cx="5598795" cy="1815465"/>
          </a:xfrm>
          <a:prstGeom prst="rect">
            <a:avLst/>
          </a:prstGeom>
        </p:spPr>
      </p:pic>
    </p:spTree>
    <p:extLst>
      <p:ext uri="{BB962C8B-B14F-4D97-AF65-F5344CB8AC3E}">
        <p14:creationId xmlns:p14="http://schemas.microsoft.com/office/powerpoint/2010/main" val="3349344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PAZARLAMA ARAŞTIRMASI</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0325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PAZARLAMA ARAŞTIRMASI</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6678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PAZARLAMA ARAŞTIRMASI</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1464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PAZARLAMA ARAŞTIRMASI</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sp>
        <p:nvSpPr>
          <p:cNvPr id="3" name="Dikdörtgen 2"/>
          <p:cNvSpPr/>
          <p:nvPr/>
        </p:nvSpPr>
        <p:spPr>
          <a:xfrm>
            <a:off x="1075362" y="1158335"/>
            <a:ext cx="11116638" cy="3739485"/>
          </a:xfrm>
          <a:prstGeom prst="rect">
            <a:avLst/>
          </a:prstGeom>
        </p:spPr>
        <p:txBody>
          <a:bodyPr wrap="square">
            <a:spAutoFit/>
          </a:bodyPr>
          <a:lstStyle/>
          <a:p>
            <a:pPr algn="just">
              <a:lnSpc>
                <a:spcPct val="150000"/>
              </a:lnSpc>
              <a:spcAft>
                <a:spcPts val="0"/>
              </a:spcAft>
            </a:pPr>
            <a:r>
              <a:rPr lang="tr-TR" sz="1400" b="1" dirty="0">
                <a:latin typeface="Times New Roman" panose="02020603050405020304" pitchFamily="18" charset="0"/>
                <a:ea typeface="Calibri" panose="020F0502020204030204" pitchFamily="34" charset="0"/>
                <a:cs typeface="Times New Roman" panose="02020603050405020304" pitchFamily="18" charset="0"/>
              </a:rPr>
              <a:t>Tarımsal pazarlama bilgi sisteminin rolü</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b="1" dirty="0">
                <a:latin typeface="Times New Roman" panose="02020603050405020304" pitchFamily="18" charset="0"/>
                <a:ea typeface="Calibri" panose="020F0502020204030204" pitchFamily="34" charset="0"/>
                <a:cs typeface="Times New Roman" panose="02020603050405020304" pitchFamily="18" charset="0"/>
              </a:rPr>
              <a:t>Tarımsal pazarlar bilgi sisteminde kamu ve özel sektörün rolü</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Dış pazarlarda kamu ve özel kurumlardan alınabilecek başlıca bilgiler şu şekilde sıralanabilir.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1. Ülkelerin ihracat mevzuatı; - Sınırlamalar,- Vergi, vergi iadesi ve kambiyo mevzuatı,- Tescil, lisans ve diğer dokümantasyon </a:t>
            </a:r>
            <a:r>
              <a:rPr lang="tr-TR" sz="1400" dirty="0" err="1">
                <a:latin typeface="Times New Roman" panose="02020603050405020304" pitchFamily="18" charset="0"/>
                <a:ea typeface="Calibri" panose="020F0502020204030204" pitchFamily="34" charset="0"/>
                <a:cs typeface="Times New Roman" panose="02020603050405020304" pitchFamily="18" charset="0"/>
              </a:rPr>
              <a:t>sartları</a:t>
            </a:r>
            <a:r>
              <a:rPr lang="tr-TR" sz="1400" dirty="0">
                <a:latin typeface="Times New Roman" panose="02020603050405020304" pitchFamily="18" charset="0"/>
                <a:ea typeface="Calibri" panose="020F0502020204030204" pitchFamily="34" charset="0"/>
                <a:cs typeface="Times New Roman" panose="02020603050405020304" pitchFamily="18" charset="0"/>
              </a:rPr>
              <a:t>.</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i="1" dirty="0">
                <a:latin typeface="Times New Roman" panose="02020603050405020304" pitchFamily="18" charset="0"/>
                <a:ea typeface="Calibri" panose="020F0502020204030204" pitchFamily="34" charset="0"/>
                <a:cs typeface="Times New Roman" panose="02020603050405020304" pitchFamily="18" charset="0"/>
              </a:rPr>
              <a:t>2. Pazara giriş;</a:t>
            </a:r>
            <a:r>
              <a:rPr lang="tr-TR" sz="1400" dirty="0">
                <a:latin typeface="Times New Roman" panose="02020603050405020304" pitchFamily="18" charset="0"/>
                <a:ea typeface="Calibri" panose="020F0502020204030204" pitchFamily="34" charset="0"/>
                <a:cs typeface="Times New Roman" panose="02020603050405020304" pitchFamily="18" charset="0"/>
              </a:rPr>
              <a:t>- Gümrük ve kotalar,- Dâhili vergiler,- Kambiyo sınırlamaları, - Sağlık ve standartlarla ilgili mevzuat,- Politik etkenler.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i="1" dirty="0">
                <a:latin typeface="Times New Roman" panose="02020603050405020304" pitchFamily="18" charset="0"/>
                <a:ea typeface="Calibri" panose="020F0502020204030204" pitchFamily="34" charset="0"/>
                <a:cs typeface="Times New Roman" panose="02020603050405020304" pitchFamily="18" charset="0"/>
              </a:rPr>
              <a:t>3. Pazarın boyutları ve gelişmesi;</a:t>
            </a:r>
            <a:r>
              <a:rPr lang="tr-TR" sz="1400" dirty="0">
                <a:latin typeface="Times New Roman" panose="02020603050405020304" pitchFamily="18" charset="0"/>
                <a:ea typeface="Calibri" panose="020F0502020204030204" pitchFamily="34" charset="0"/>
                <a:cs typeface="Times New Roman" panose="02020603050405020304" pitchFamily="18" charset="0"/>
              </a:rPr>
              <a:t>- İthalat (miktar, değer, kaynak, </a:t>
            </a:r>
            <a:r>
              <a:rPr lang="tr-TR" sz="1400" dirty="0" err="1">
                <a:latin typeface="Times New Roman" panose="02020603050405020304" pitchFamily="18" charset="0"/>
                <a:ea typeface="Calibri" panose="020F0502020204030204" pitchFamily="34" charset="0"/>
                <a:cs typeface="Times New Roman" panose="02020603050405020304" pitchFamily="18" charset="0"/>
              </a:rPr>
              <a:t>gelisme</a:t>
            </a:r>
            <a:r>
              <a:rPr lang="tr-TR" sz="1400" dirty="0">
                <a:latin typeface="Times New Roman" panose="02020603050405020304" pitchFamily="18" charset="0"/>
                <a:ea typeface="Calibri" panose="020F0502020204030204" pitchFamily="34" charset="0"/>
                <a:cs typeface="Times New Roman" panose="02020603050405020304" pitchFamily="18" charset="0"/>
              </a:rPr>
              <a:t> eğrisi),- Tüketim (miktar, </a:t>
            </a:r>
            <a:r>
              <a:rPr lang="tr-TR" sz="1400" dirty="0" err="1">
                <a:latin typeface="Times New Roman" panose="02020603050405020304" pitchFamily="18" charset="0"/>
                <a:ea typeface="Calibri" panose="020F0502020204030204" pitchFamily="34" charset="0"/>
                <a:cs typeface="Times New Roman" panose="02020603050405020304" pitchFamily="18" charset="0"/>
              </a:rPr>
              <a:t>gelisme</a:t>
            </a:r>
            <a:r>
              <a:rPr lang="tr-TR" sz="1400" dirty="0">
                <a:latin typeface="Times New Roman" panose="02020603050405020304" pitchFamily="18" charset="0"/>
                <a:ea typeface="Calibri" panose="020F0502020204030204" pitchFamily="34" charset="0"/>
                <a:cs typeface="Times New Roman" panose="02020603050405020304" pitchFamily="18" charset="0"/>
              </a:rPr>
              <a:t> eğrisi, coğrafi özellikler)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4. </a:t>
            </a:r>
            <a:r>
              <a:rPr lang="tr-TR" sz="1400" i="1" dirty="0">
                <a:latin typeface="Times New Roman" panose="02020603050405020304" pitchFamily="18" charset="0"/>
                <a:ea typeface="Calibri" panose="020F0502020204030204" pitchFamily="34" charset="0"/>
                <a:cs typeface="Times New Roman" panose="02020603050405020304" pitchFamily="18" charset="0"/>
              </a:rPr>
              <a:t>Pazarın bölünmemesi; </a:t>
            </a:r>
            <a:r>
              <a:rPr lang="tr-TR" sz="1400" dirty="0">
                <a:latin typeface="Times New Roman" panose="02020603050405020304" pitchFamily="18" charset="0"/>
                <a:ea typeface="Calibri" panose="020F0502020204030204" pitchFamily="34" charset="0"/>
                <a:cs typeface="Times New Roman" panose="02020603050405020304" pitchFamily="18" charset="0"/>
              </a:rPr>
              <a:t>- Muhtemel bölümler (yas, gelir, kültürel, coğrafi gibi),- Tipik tüketici profili.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5. </a:t>
            </a:r>
            <a:r>
              <a:rPr lang="tr-TR" sz="1400" i="1" dirty="0">
                <a:latin typeface="Times New Roman" panose="02020603050405020304" pitchFamily="18" charset="0"/>
                <a:ea typeface="Calibri" panose="020F0502020204030204" pitchFamily="34" charset="0"/>
                <a:cs typeface="Times New Roman" panose="02020603050405020304" pitchFamily="18" charset="0"/>
              </a:rPr>
              <a:t>Talep üzerindeki etkenler;</a:t>
            </a:r>
            <a:r>
              <a:rPr lang="tr-TR" sz="1400" dirty="0">
                <a:latin typeface="Times New Roman" panose="02020603050405020304" pitchFamily="18" charset="0"/>
                <a:ea typeface="Calibri" panose="020F0502020204030204" pitchFamily="34" charset="0"/>
                <a:cs typeface="Times New Roman" panose="02020603050405020304" pitchFamily="18" charset="0"/>
              </a:rPr>
              <a:t>- İklim ve coğrafya,- Sosyal ve kültürel etkenler,- Politik etkenler.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6. </a:t>
            </a:r>
            <a:r>
              <a:rPr lang="tr-TR" sz="1400" i="1" dirty="0">
                <a:latin typeface="Times New Roman" panose="02020603050405020304" pitchFamily="18" charset="0"/>
                <a:ea typeface="Calibri" panose="020F0502020204030204" pitchFamily="34" charset="0"/>
                <a:cs typeface="Times New Roman" panose="02020603050405020304" pitchFamily="18" charset="0"/>
              </a:rPr>
              <a:t>Rakipler;</a:t>
            </a:r>
            <a:r>
              <a:rPr lang="tr-TR" sz="1400" dirty="0">
                <a:latin typeface="Times New Roman" panose="02020603050405020304" pitchFamily="18" charset="0"/>
                <a:ea typeface="Calibri" panose="020F0502020204030204" pitchFamily="34" charset="0"/>
                <a:cs typeface="Times New Roman" panose="02020603050405020304" pitchFamily="18" charset="0"/>
              </a:rPr>
              <a:t>- O ülkedeki iç üretim ve üretimdeki </a:t>
            </a:r>
            <a:r>
              <a:rPr lang="tr-TR" sz="1400" dirty="0" err="1">
                <a:latin typeface="Times New Roman" panose="02020603050405020304" pitchFamily="18" charset="0"/>
                <a:ea typeface="Calibri" panose="020F0502020204030204" pitchFamily="34" charset="0"/>
                <a:cs typeface="Times New Roman" panose="02020603050405020304" pitchFamily="18" charset="0"/>
              </a:rPr>
              <a:t>gelismeler</a:t>
            </a:r>
            <a:r>
              <a:rPr lang="tr-TR" sz="1400" dirty="0">
                <a:latin typeface="Times New Roman" panose="02020603050405020304" pitchFamily="18" charset="0"/>
                <a:ea typeface="Calibri" panose="020F0502020204030204" pitchFamily="34" charset="0"/>
                <a:cs typeface="Times New Roman" panose="02020603050405020304" pitchFamily="18" charset="0"/>
              </a:rPr>
              <a:t>,- Rekabetin sekli (kimliği, piyasa payları, fabrika yerleri, kapasiteleri, planları),- Rakiplerin kuvveti (boyutları, özel avantajları),- Rekabetin </a:t>
            </a:r>
            <a:r>
              <a:rPr lang="tr-TR" sz="1400" dirty="0" err="1">
                <a:latin typeface="Times New Roman" panose="02020603050405020304" pitchFamily="18" charset="0"/>
                <a:ea typeface="Calibri" panose="020F0502020204030204" pitchFamily="34" charset="0"/>
                <a:cs typeface="Times New Roman" panose="02020603050405020304" pitchFamily="18" charset="0"/>
              </a:rPr>
              <a:t>basarı</a:t>
            </a:r>
            <a:r>
              <a:rPr lang="tr-TR" sz="1400" dirty="0">
                <a:latin typeface="Times New Roman" panose="02020603050405020304" pitchFamily="18" charset="0"/>
                <a:ea typeface="Calibri" panose="020F0502020204030204" pitchFamily="34" charset="0"/>
                <a:cs typeface="Times New Roman" panose="02020603050405020304" pitchFamily="18" charset="0"/>
              </a:rPr>
              <a:t> nedenleri,- Rekabetin üretim yelpazesindeki </a:t>
            </a:r>
            <a:r>
              <a:rPr lang="tr-TR" sz="1400" dirty="0" err="1">
                <a:latin typeface="Times New Roman" panose="02020603050405020304" pitchFamily="18" charset="0"/>
                <a:ea typeface="Calibri" panose="020F0502020204030204" pitchFamily="34" charset="0"/>
                <a:cs typeface="Times New Roman" panose="02020603050405020304" pitchFamily="18" charset="0"/>
              </a:rPr>
              <a:t>bosluklar</a:t>
            </a:r>
            <a:r>
              <a:rPr lang="tr-TR" sz="1400" dirty="0">
                <a:latin typeface="Times New Roman" panose="02020603050405020304" pitchFamily="18" charset="0"/>
                <a:ea typeface="Calibri" panose="020F0502020204030204" pitchFamily="34" charset="0"/>
                <a:cs typeface="Times New Roman" panose="02020603050405020304" pitchFamily="18" charset="0"/>
              </a:rPr>
              <a:t>,- Marka ve patent durumları.</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7. </a:t>
            </a:r>
            <a:r>
              <a:rPr lang="tr-TR" sz="1400" i="1" dirty="0">
                <a:latin typeface="Times New Roman" panose="02020603050405020304" pitchFamily="18" charset="0"/>
                <a:ea typeface="Calibri" panose="020F0502020204030204" pitchFamily="34" charset="0"/>
                <a:cs typeface="Times New Roman" panose="02020603050405020304" pitchFamily="18" charset="0"/>
              </a:rPr>
              <a:t>Fiyat;</a:t>
            </a:r>
            <a:r>
              <a:rPr lang="tr-TR" sz="1400" dirty="0">
                <a:latin typeface="Times New Roman" panose="02020603050405020304" pitchFamily="18" charset="0"/>
                <a:ea typeface="Calibri" panose="020F0502020204030204" pitchFamily="34" charset="0"/>
                <a:cs typeface="Times New Roman" panose="02020603050405020304" pitchFamily="18" charset="0"/>
              </a:rPr>
              <a:t>- Perakende fiyatları,- Toptancı ve perakendeci kâr oranları.- </a:t>
            </a:r>
            <a:r>
              <a:rPr lang="tr-TR" sz="1400" dirty="0" err="1">
                <a:latin typeface="Times New Roman" panose="02020603050405020304" pitchFamily="18" charset="0"/>
                <a:ea typeface="Calibri" panose="020F0502020204030204" pitchFamily="34" charset="0"/>
                <a:cs typeface="Times New Roman" panose="02020603050405020304" pitchFamily="18" charset="0"/>
              </a:rPr>
              <a:t>Ulasım</a:t>
            </a:r>
            <a:r>
              <a:rPr lang="tr-TR" sz="1400" dirty="0">
                <a:latin typeface="Times New Roman" panose="02020603050405020304" pitchFamily="18" charset="0"/>
                <a:ea typeface="Calibri" panose="020F0502020204030204" pitchFamily="34" charset="0"/>
                <a:cs typeface="Times New Roman" panose="02020603050405020304" pitchFamily="18" charset="0"/>
              </a:rPr>
              <a:t> maliyetleri,- Fabrika </a:t>
            </a:r>
            <a:r>
              <a:rPr lang="tr-TR" sz="1400" dirty="0" err="1">
                <a:latin typeface="Times New Roman" panose="02020603050405020304" pitchFamily="18" charset="0"/>
                <a:ea typeface="Calibri" panose="020F0502020204030204" pitchFamily="34" charset="0"/>
                <a:cs typeface="Times New Roman" panose="02020603050405020304" pitchFamily="18" charset="0"/>
              </a:rPr>
              <a:t>satıs</a:t>
            </a:r>
            <a:r>
              <a:rPr lang="tr-TR" sz="1400" dirty="0">
                <a:latin typeface="Times New Roman" panose="02020603050405020304" pitchFamily="18" charset="0"/>
                <a:ea typeface="Calibri" panose="020F0502020204030204" pitchFamily="34" charset="0"/>
                <a:cs typeface="Times New Roman" panose="02020603050405020304" pitchFamily="18" charset="0"/>
              </a:rPr>
              <a:t> fiyatları</a:t>
            </a:r>
            <a:r>
              <a:rPr lang="tr-TR" dirty="0">
                <a:latin typeface="Times New Roman" panose="02020603050405020304" pitchFamily="18" charset="0"/>
                <a:ea typeface="Calibri" panose="020F0502020204030204" pitchFamily="34" charset="0"/>
                <a:cs typeface="Times New Roman" panose="02020603050405020304" pitchFamily="18" charset="0"/>
              </a:rPr>
              <a:t>.</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135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PAZARLAMA ARAŞTIRMASI</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sp>
        <p:nvSpPr>
          <p:cNvPr id="3" name="Dikdörtgen 2"/>
          <p:cNvSpPr/>
          <p:nvPr/>
        </p:nvSpPr>
        <p:spPr>
          <a:xfrm>
            <a:off x="3048000" y="2144610"/>
            <a:ext cx="6096000" cy="2568780"/>
          </a:xfrm>
          <a:prstGeom prst="rect">
            <a:avLst/>
          </a:prstGeom>
        </p:spPr>
        <p:txBody>
          <a:bodyPr>
            <a:spAutoFit/>
          </a:bodyPr>
          <a:lstStyle/>
          <a:p>
            <a:pPr>
              <a:lnSpc>
                <a:spcPct val="107000"/>
              </a:lnSpc>
              <a:spcAft>
                <a:spcPts val="800"/>
              </a:spcAft>
            </a:pPr>
            <a:r>
              <a:rPr lang="tr-TR" b="1" dirty="0">
                <a:latin typeface="Times New Roman" panose="02020603050405020304" pitchFamily="18" charset="0"/>
                <a:ea typeface="Calibri" panose="020F0502020204030204" pitchFamily="34" charset="0"/>
                <a:cs typeface="Times New Roman" panose="02020603050405020304" pitchFamily="18" charset="0"/>
              </a:rPr>
              <a:t>Tarımsal pazarlama bilgi sistemlerinin yararları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1.Bilginin etkin ve verimli kullanımına ilişkin yararlar,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2.Planlama çalışmalarına ilişkin yararlar,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3.Kontrol çalışmalarına ilişkin yararlar,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4.Karar modellerinin geliştirilmesine katkıları,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5.Eğitim işlevi.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63018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PAZARLAMA ARAŞTIRMASI</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sp>
        <p:nvSpPr>
          <p:cNvPr id="3" name="Dikdörtgen 2"/>
          <p:cNvSpPr/>
          <p:nvPr/>
        </p:nvSpPr>
        <p:spPr>
          <a:xfrm>
            <a:off x="2339083" y="1681217"/>
            <a:ext cx="7667946" cy="3399777"/>
          </a:xfrm>
          <a:prstGeom prst="rect">
            <a:avLst/>
          </a:prstGeom>
        </p:spPr>
        <p:txBody>
          <a:bodyPr wrap="square">
            <a:spAutoFit/>
          </a:bodyPr>
          <a:lstStyle/>
          <a:p>
            <a:pPr>
              <a:lnSpc>
                <a:spcPct val="107000"/>
              </a:lnSpc>
              <a:spcAft>
                <a:spcPts val="800"/>
              </a:spcAft>
            </a:pPr>
            <a:r>
              <a:rPr lang="tr-TR" b="1" dirty="0">
                <a:latin typeface="Times New Roman" panose="02020603050405020304" pitchFamily="18" charset="0"/>
                <a:ea typeface="Calibri" panose="020F0502020204030204" pitchFamily="34" charset="0"/>
                <a:cs typeface="Times New Roman" panose="02020603050405020304" pitchFamily="18" charset="0"/>
              </a:rPr>
              <a:t>Pazarlama Araştırmaları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Uluslararası pazar ile ilgili </a:t>
            </a:r>
            <a:r>
              <a:rPr lang="tr-TR" dirty="0" smtClean="0">
                <a:latin typeface="Times New Roman" panose="02020603050405020304" pitchFamily="18" charset="0"/>
                <a:ea typeface="Calibri" panose="020F0502020204030204" pitchFamily="34" charset="0"/>
                <a:cs typeface="Times New Roman" panose="02020603050405020304" pitchFamily="18" charset="0"/>
              </a:rPr>
              <a:t>araştırmalarda </a:t>
            </a:r>
            <a:r>
              <a:rPr lang="tr-TR" dirty="0">
                <a:latin typeface="Times New Roman" panose="02020603050405020304" pitchFamily="18" charset="0"/>
                <a:ea typeface="Calibri" panose="020F0502020204030204" pitchFamily="34" charset="0"/>
                <a:cs typeface="Times New Roman" panose="02020603050405020304" pitchFamily="18" charset="0"/>
              </a:rPr>
              <a:t>su temel sorunları cevaplandırılmasında fayda vardır: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1-Tüketiciler planlanan ihraç ürününü alacak mı?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2-Tüketicilerin alma olanağını artırmak için ürün ne </a:t>
            </a:r>
            <a:r>
              <a:rPr lang="tr-TR" dirty="0" smtClean="0">
                <a:latin typeface="Times New Roman" panose="02020603050405020304" pitchFamily="18" charset="0"/>
                <a:ea typeface="Calibri" panose="020F0502020204030204" pitchFamily="34" charset="0"/>
                <a:cs typeface="Times New Roman" panose="02020603050405020304" pitchFamily="18" charset="0"/>
              </a:rPr>
              <a:t>şekilde değiştirilebilir?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3- Ne miktarlar da almaları beklenebilir?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4-Ürün en iyi nasıl pazarlanabilir ve ne tür pazarlama harcamaları gerekir?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5-Ürünün </a:t>
            </a:r>
            <a:r>
              <a:rPr lang="tr-TR" dirty="0" smtClean="0">
                <a:latin typeface="Times New Roman" panose="02020603050405020304" pitchFamily="18" charset="0"/>
                <a:ea typeface="Calibri" panose="020F0502020204030204" pitchFamily="34" charset="0"/>
                <a:cs typeface="Times New Roman" panose="02020603050405020304" pitchFamily="18" charset="0"/>
              </a:rPr>
              <a:t>değiştirilmesi </a:t>
            </a:r>
            <a:r>
              <a:rPr lang="tr-TR" dirty="0">
                <a:latin typeface="Times New Roman" panose="02020603050405020304" pitchFamily="18" charset="0"/>
                <a:ea typeface="Calibri" panose="020F0502020204030204" pitchFamily="34" charset="0"/>
                <a:cs typeface="Times New Roman" panose="02020603050405020304" pitchFamily="18" charset="0"/>
              </a:rPr>
              <a:t>gerekiyorsa ne miktarda yatırım planlanmalıdır?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70489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PAZARLAMA ARAŞTIRMASI</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sp>
        <p:nvSpPr>
          <p:cNvPr id="3" name="Dikdörtgen 2"/>
          <p:cNvSpPr/>
          <p:nvPr/>
        </p:nvSpPr>
        <p:spPr>
          <a:xfrm>
            <a:off x="1191802" y="1140207"/>
            <a:ext cx="9698803" cy="4524315"/>
          </a:xfrm>
          <a:prstGeom prst="rect">
            <a:avLst/>
          </a:prstGeom>
        </p:spPr>
        <p:txBody>
          <a:bodyPr wrap="square">
            <a:spAutoFit/>
          </a:bodyPr>
          <a:lstStyle/>
          <a:p>
            <a:pPr indent="449580" algn="just">
              <a:lnSpc>
                <a:spcPct val="150000"/>
              </a:lnSpc>
              <a:spcAft>
                <a:spcPts val="0"/>
              </a:spcAft>
            </a:pPr>
            <a:r>
              <a:rPr lang="tr-TR" sz="1200" b="1" dirty="0">
                <a:latin typeface="Times New Roman" panose="02020603050405020304" pitchFamily="18" charset="0"/>
                <a:ea typeface="Calibri" panose="020F0502020204030204" pitchFamily="34" charset="0"/>
                <a:cs typeface="Times New Roman" panose="02020603050405020304" pitchFamily="18" charset="0"/>
              </a:rPr>
              <a:t>Uluslararası tarımsal pazarlama araştırmasının faydaları</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1) Yöneticilerin pazar ile ilişki kurmalarının sonucu olarak, hangi müşterinin, neyi, nerede ve hangi fiyatlardan istedikleri saptanabilir. Örneğin tüketicilerin sağlıklı beslenebilmesi açısından tarımda organik üretimin gelişmiş olması.</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2) Pazarlama çalışmalarında uygulanan yöntemlerin etkinliğini ölçmek ve asgari maliyetli pazarlama yöntemlerinin seçilmesine yardım etmek suretiyle pazarlama masraflarından tasarruf sağlar. Örneğin araştırma ile daha az masraflı ve daha önemli fiziksel dağıtım yöntemleri bulunabilir.</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 3)Yeni ürünlerin geliştirilmesi sorununa da pazarlama araştırması ile çözüm aranabilir. Örneğin yoğurt yerine meyveli yoğurtun üretilmesi.</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4)Pazarlama araştırması tüketici tercih ve eğilimindeki değişiklikleri önceden belirlemek için kullanılan bir araçtır. Örneğin hazır giyim ve diğer tekstil ürünlerini üreten işletmelerin pazardaki başarılarını sürdürebilmeleri için gelecek dönemlerde hedef aldıkları tüketicilerin hangi modelleri tercih edeceklerini önceden belirlemeleri gibi.</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5)Pazarlama araştırması yöneticilerinin rasyonel kararlar almalarına yardım eder. Çünkü araştırma yapmak belirsizliği belirli ölçüde ortadan kaldırır.</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 6) Pazarlama araştırması işletmedeki personeli olumlu yönde etkiler. Örneğin bir satış elemanı sattığı malların tüketiciyi tatmin edecek niteliklere sahip olduğunu ve bu mallar için bir pazar potansiyelinin oluştuğunu gördüğü takdirde, kişisel satış faaliyetlerini daha başarılı bir şekilde sürdürebilir.</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7)Pazarlama araştırması tüketicilerin istek ve ihtiyaçlarına uygun bir işletme politikasının tespitini sağlar. Bu sayede üretilen ürün ile talep arasında uyumluluk ve pazarlama faaliyetlerinde rasyonellik sağlanmış olur.</a:t>
            </a:r>
            <a:endParaRPr lang="tr-TR" sz="12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8) Araştırma ile yeni kazanç alanları çıkartılabilir</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97182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PAZARLAMA ARAŞTIRMASI</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pic>
        <p:nvPicPr>
          <p:cNvPr id="3" name="Resim 2"/>
          <p:cNvPicPr/>
          <p:nvPr/>
        </p:nvPicPr>
        <p:blipFill>
          <a:blip r:embed="rId2"/>
          <a:stretch>
            <a:fillRect/>
          </a:stretch>
        </p:blipFill>
        <p:spPr>
          <a:xfrm>
            <a:off x="3319462" y="2767012"/>
            <a:ext cx="5553075" cy="1323975"/>
          </a:xfrm>
          <a:prstGeom prst="rect">
            <a:avLst/>
          </a:prstGeom>
        </p:spPr>
      </p:pic>
    </p:spTree>
    <p:extLst>
      <p:ext uri="{BB962C8B-B14F-4D97-AF65-F5344CB8AC3E}">
        <p14:creationId xmlns:p14="http://schemas.microsoft.com/office/powerpoint/2010/main" val="812163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PAZARLAMA ARAŞTIRMASI</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sp>
        <p:nvSpPr>
          <p:cNvPr id="4" name="Dikdörtgen 3"/>
          <p:cNvSpPr/>
          <p:nvPr/>
        </p:nvSpPr>
        <p:spPr>
          <a:xfrm>
            <a:off x="1794551" y="1043426"/>
            <a:ext cx="8387137" cy="5028684"/>
          </a:xfrm>
          <a:prstGeom prst="rect">
            <a:avLst/>
          </a:prstGeom>
        </p:spPr>
        <p:txBody>
          <a:bodyPr wrap="square">
            <a:spAutoFit/>
          </a:bodyPr>
          <a:lstStyle/>
          <a:p>
            <a:pPr indent="44958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Uluslararası Tarımsal pazarlama araştırmalarında karşılaşılan özel sorunlar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b="1" i="1" dirty="0">
                <a:latin typeface="Times New Roman" panose="02020603050405020304" pitchFamily="18" charset="0"/>
                <a:ea typeface="Calibri" panose="020F0502020204030204" pitchFamily="34" charset="0"/>
                <a:cs typeface="Times New Roman" panose="02020603050405020304" pitchFamily="18" charset="0"/>
              </a:rPr>
              <a:t>Finansman güçlüğü</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b="1" i="1" dirty="0">
                <a:latin typeface="Times New Roman" panose="02020603050405020304" pitchFamily="18" charset="0"/>
                <a:ea typeface="Calibri" panose="020F0502020204030204" pitchFamily="34" charset="0"/>
                <a:cs typeface="Times New Roman" panose="02020603050405020304" pitchFamily="18" charset="0"/>
              </a:rPr>
              <a:t>Zaman sınırlılığı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b="1" i="1" dirty="0" smtClean="0">
                <a:latin typeface="Times New Roman" panose="02020603050405020304" pitchFamily="18" charset="0"/>
                <a:ea typeface="Calibri" panose="020F0502020204030204" pitchFamily="34" charset="0"/>
                <a:cs typeface="Times New Roman" panose="02020603050405020304" pitchFamily="18" charset="0"/>
              </a:rPr>
              <a:t>Maliyet </a:t>
            </a:r>
            <a:r>
              <a:rPr lang="tr-TR" b="1" i="1" dirty="0">
                <a:latin typeface="Times New Roman" panose="02020603050405020304" pitchFamily="18" charset="0"/>
                <a:ea typeface="Calibri" panose="020F0502020204030204" pitchFamily="34" charset="0"/>
                <a:cs typeface="Times New Roman" panose="02020603050405020304" pitchFamily="18" charset="0"/>
              </a:rPr>
              <a:t>yüksekliği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b="1" i="1" dirty="0">
                <a:latin typeface="Times New Roman" panose="02020603050405020304" pitchFamily="18" charset="0"/>
                <a:ea typeface="Calibri" panose="020F0502020204030204" pitchFamily="34" charset="0"/>
                <a:cs typeface="Times New Roman" panose="02020603050405020304" pitchFamily="18" charset="0"/>
              </a:rPr>
              <a:t>Dil bilme zorunluluğu</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b="1" i="1" dirty="0">
                <a:latin typeface="Times New Roman" panose="02020603050405020304" pitchFamily="18" charset="0"/>
                <a:ea typeface="Calibri" panose="020F0502020204030204" pitchFamily="34" charset="0"/>
                <a:cs typeface="Times New Roman" panose="02020603050405020304" pitchFamily="18" charset="0"/>
              </a:rPr>
              <a:t>Yaşam kültür farklılığı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b="1" i="1" dirty="0" smtClean="0">
                <a:latin typeface="Times New Roman" panose="02020603050405020304" pitchFamily="18" charset="0"/>
                <a:ea typeface="Calibri" panose="020F0502020204030204" pitchFamily="34" charset="0"/>
                <a:cs typeface="Times New Roman" panose="02020603050405020304" pitchFamily="18" charset="0"/>
              </a:rPr>
              <a:t>        Hane </a:t>
            </a:r>
            <a:r>
              <a:rPr lang="tr-TR" b="1" i="1" dirty="0">
                <a:latin typeface="Times New Roman" panose="02020603050405020304" pitchFamily="18" charset="0"/>
                <a:ea typeface="Calibri" panose="020F0502020204030204" pitchFamily="34" charset="0"/>
                <a:cs typeface="Times New Roman" panose="02020603050405020304" pitchFamily="18" charset="0"/>
              </a:rPr>
              <a:t>halkı rol farkları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b="1" i="1" dirty="0" smtClean="0">
                <a:latin typeface="Times New Roman" panose="02020603050405020304" pitchFamily="18" charset="0"/>
                <a:ea typeface="Calibri" panose="020F0502020204030204" pitchFamily="34" charset="0"/>
                <a:cs typeface="Times New Roman" panose="02020603050405020304" pitchFamily="18" charset="0"/>
              </a:rPr>
              <a:t>       Cinsiyet </a:t>
            </a:r>
            <a:r>
              <a:rPr lang="tr-TR" b="1" i="1" dirty="0">
                <a:latin typeface="Times New Roman" panose="02020603050405020304" pitchFamily="18" charset="0"/>
                <a:ea typeface="Calibri" panose="020F0502020204030204" pitchFamily="34" charset="0"/>
                <a:cs typeface="Times New Roman" panose="02020603050405020304" pitchFamily="18" charset="0"/>
              </a:rPr>
              <a:t>rolü </a:t>
            </a:r>
            <a:r>
              <a:rPr lang="tr-TR" b="1" i="1" dirty="0" smtClean="0">
                <a:latin typeface="Times New Roman" panose="02020603050405020304" pitchFamily="18" charset="0"/>
                <a:ea typeface="Calibri" panose="020F0502020204030204" pitchFamily="34" charset="0"/>
                <a:cs typeface="Times New Roman" panose="02020603050405020304" pitchFamily="18" charset="0"/>
              </a:rPr>
              <a:t>farkları</a:t>
            </a:r>
            <a:endParaRPr lang="tr-TR" sz="16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600" b="1" i="1" dirty="0">
                <a:latin typeface="Calibri" panose="020F0502020204030204" pitchFamily="34" charset="0"/>
                <a:ea typeface="Calibri" panose="020F0502020204030204" pitchFamily="34" charset="0"/>
                <a:cs typeface="Times New Roman" panose="02020603050405020304" pitchFamily="18" charset="0"/>
              </a:rPr>
              <a:t> </a:t>
            </a:r>
            <a:r>
              <a:rPr lang="tr-TR" sz="1600" b="1" i="1" dirty="0" smtClean="0">
                <a:latin typeface="Calibri" panose="020F0502020204030204" pitchFamily="34" charset="0"/>
                <a:ea typeface="Calibri" panose="020F0502020204030204" pitchFamily="34" charset="0"/>
                <a:cs typeface="Times New Roman" panose="02020603050405020304" pitchFamily="18" charset="0"/>
              </a:rPr>
              <a:t>       </a:t>
            </a:r>
            <a:r>
              <a:rPr lang="tr-TR" b="1" i="1" dirty="0" smtClean="0">
                <a:latin typeface="Times New Roman" panose="02020603050405020304" pitchFamily="18" charset="0"/>
                <a:ea typeface="Calibri" panose="020F0502020204030204" pitchFamily="34" charset="0"/>
                <a:cs typeface="Times New Roman" panose="02020603050405020304" pitchFamily="18" charset="0"/>
              </a:rPr>
              <a:t>Ankete </a:t>
            </a:r>
            <a:r>
              <a:rPr lang="tr-TR" b="1" i="1" dirty="0">
                <a:latin typeface="Times New Roman" panose="02020603050405020304" pitchFamily="18" charset="0"/>
                <a:ea typeface="Calibri" panose="020F0502020204030204" pitchFamily="34" charset="0"/>
                <a:cs typeface="Times New Roman" panose="02020603050405020304" pitchFamily="18" charset="0"/>
              </a:rPr>
              <a:t>cevap verme durumu</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b="1" i="1" dirty="0" smtClean="0">
                <a:latin typeface="Times New Roman" panose="02020603050405020304" pitchFamily="18" charset="0"/>
                <a:ea typeface="Calibri" panose="020F0502020204030204" pitchFamily="34" charset="0"/>
                <a:cs typeface="Times New Roman" panose="02020603050405020304" pitchFamily="18" charset="0"/>
              </a:rPr>
              <a:t>     Okuma-yazma </a:t>
            </a:r>
            <a:r>
              <a:rPr lang="tr-TR" b="1" i="1" dirty="0">
                <a:latin typeface="Times New Roman" panose="02020603050405020304" pitchFamily="18" charset="0"/>
                <a:ea typeface="Calibri" panose="020F0502020204030204" pitchFamily="34" charset="0"/>
                <a:cs typeface="Times New Roman" panose="02020603050405020304" pitchFamily="18" charset="0"/>
              </a:rPr>
              <a:t>ve eğitim durumu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b="1" i="1" dirty="0" smtClean="0">
                <a:latin typeface="Times New Roman" panose="02020603050405020304" pitchFamily="18" charset="0"/>
                <a:ea typeface="Calibri" panose="020F0502020204030204" pitchFamily="34" charset="0"/>
                <a:cs typeface="Times New Roman" panose="02020603050405020304" pitchFamily="18" charset="0"/>
              </a:rPr>
              <a:t>     Altyapı durumu</a:t>
            </a:r>
            <a:endParaRPr lang="tr-TR" sz="16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600" b="1" i="1" dirty="0">
                <a:latin typeface="Calibri" panose="020F0502020204030204" pitchFamily="34" charset="0"/>
                <a:ea typeface="Calibri" panose="020F0502020204030204" pitchFamily="34" charset="0"/>
                <a:cs typeface="Times New Roman" panose="02020603050405020304" pitchFamily="18" charset="0"/>
              </a:rPr>
              <a:t> </a:t>
            </a:r>
            <a:r>
              <a:rPr lang="tr-TR" sz="1600" b="1" i="1" dirty="0" smtClean="0">
                <a:latin typeface="Calibri" panose="020F0502020204030204" pitchFamily="34" charset="0"/>
                <a:ea typeface="Calibri" panose="020F0502020204030204" pitchFamily="34" charset="0"/>
                <a:cs typeface="Times New Roman" panose="02020603050405020304" pitchFamily="18" charset="0"/>
              </a:rPr>
              <a:t>    </a:t>
            </a:r>
            <a:r>
              <a:rPr lang="tr-TR" b="1" i="1" dirty="0" smtClean="0">
                <a:latin typeface="Times New Roman" panose="02020603050405020304" pitchFamily="18" charset="0"/>
                <a:ea typeface="Calibri" panose="020F0502020204030204" pitchFamily="34" charset="0"/>
                <a:cs typeface="Times New Roman" panose="02020603050405020304" pitchFamily="18" charset="0"/>
              </a:rPr>
              <a:t>Fayda-masraf </a:t>
            </a:r>
            <a:r>
              <a:rPr lang="tr-TR" b="1" i="1" dirty="0">
                <a:latin typeface="Times New Roman" panose="02020603050405020304" pitchFamily="18" charset="0"/>
                <a:ea typeface="Calibri" panose="020F0502020204030204" pitchFamily="34" charset="0"/>
                <a:cs typeface="Times New Roman" panose="02020603050405020304" pitchFamily="18" charset="0"/>
              </a:rPr>
              <a:t>analizi</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58153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PAZARLAMA ARAŞTIRMASI</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sp>
        <p:nvSpPr>
          <p:cNvPr id="3" name="Dikdörtgen 2"/>
          <p:cNvSpPr/>
          <p:nvPr/>
        </p:nvSpPr>
        <p:spPr>
          <a:xfrm>
            <a:off x="3048000" y="1580930"/>
            <a:ext cx="6096000" cy="3696140"/>
          </a:xfrm>
          <a:prstGeom prst="rect">
            <a:avLst/>
          </a:prstGeom>
        </p:spPr>
        <p:txBody>
          <a:bodyPr>
            <a:spAutoFit/>
          </a:bodyPr>
          <a:lstStyle/>
          <a:p>
            <a:pPr>
              <a:lnSpc>
                <a:spcPct val="150000"/>
              </a:lnSpc>
              <a:spcAft>
                <a:spcPts val="0"/>
              </a:spcAft>
            </a:pPr>
            <a:r>
              <a:rPr lang="tr-TR" b="1" dirty="0" smtClean="0">
                <a:latin typeface="Times New Roman" panose="02020603050405020304" pitchFamily="18" charset="0"/>
                <a:ea typeface="Calibri" panose="020F0502020204030204" pitchFamily="34" charset="0"/>
                <a:cs typeface="Times New Roman" panose="02020603050405020304" pitchFamily="18" charset="0"/>
              </a:rPr>
              <a:t>Uluslararası </a:t>
            </a:r>
            <a:r>
              <a:rPr lang="tr-TR" b="1" dirty="0">
                <a:latin typeface="Times New Roman" panose="02020603050405020304" pitchFamily="18" charset="0"/>
                <a:ea typeface="Calibri" panose="020F0502020204030204" pitchFamily="34" charset="0"/>
                <a:cs typeface="Times New Roman" panose="02020603050405020304" pitchFamily="18" charset="0"/>
              </a:rPr>
              <a:t>tarımsal araştırmalarda veri kaynakları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b="1" dirty="0">
                <a:latin typeface="Times New Roman" panose="02020603050405020304" pitchFamily="18" charset="0"/>
                <a:ea typeface="Calibri" panose="020F0502020204030204" pitchFamily="34" charset="0"/>
                <a:cs typeface="Times New Roman" panose="02020603050405020304" pitchFamily="18" charset="0"/>
              </a:rPr>
              <a:t>Birincil veri kaynakları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Birincil veriler genellikle şu yöntemler kullanılarak toplanabilmektedir.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1-Görüşme yöntemi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2-Anket yöntemi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3-Gözlem yöntemi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4-Deney yöntemi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b="1" dirty="0">
                <a:latin typeface="Times New Roman" panose="02020603050405020304" pitchFamily="18" charset="0"/>
                <a:ea typeface="Calibri" panose="020F0502020204030204" pitchFamily="34" charset="0"/>
                <a:cs typeface="Times New Roman" panose="02020603050405020304" pitchFamily="18" charset="0"/>
              </a:rPr>
              <a:t>İkincil veri kaynakları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64743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PAZARLAMA ARAŞTIRMASI</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sp>
        <p:nvSpPr>
          <p:cNvPr id="3" name="Dikdörtgen 2"/>
          <p:cNvSpPr/>
          <p:nvPr/>
        </p:nvSpPr>
        <p:spPr>
          <a:xfrm>
            <a:off x="4212405" y="1204772"/>
            <a:ext cx="4910574" cy="5555367"/>
          </a:xfrm>
          <a:prstGeom prst="rect">
            <a:avLst/>
          </a:prstGeom>
        </p:spPr>
        <p:txBody>
          <a:bodyPr wrap="square">
            <a:spAutoFit/>
          </a:bodyPr>
          <a:lstStyle/>
          <a:p>
            <a:pPr indent="449580">
              <a:lnSpc>
                <a:spcPct val="150000"/>
              </a:lnSpc>
              <a:spcAft>
                <a:spcPts val="0"/>
              </a:spcAft>
            </a:pPr>
            <a:r>
              <a:rPr lang="tr-TR" sz="1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1-Firma içi kaynaklar</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marL="449580" indent="449580">
              <a:lnSpc>
                <a:spcPct val="150000"/>
              </a:lnSpc>
              <a:spcAft>
                <a:spcPts val="0"/>
              </a:spcAft>
            </a:pPr>
            <a:r>
              <a:rPr lang="tr-TR" sz="1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a)Yönetici Dosyaları</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marL="449580" indent="449580">
              <a:lnSpc>
                <a:spcPct val="150000"/>
              </a:lnSpc>
              <a:spcAft>
                <a:spcPts val="0"/>
              </a:spcAft>
            </a:pPr>
            <a:r>
              <a:rPr lang="tr-TR" sz="1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b)İşletme Kayıtları</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marL="449580">
              <a:lnSpc>
                <a:spcPct val="150000"/>
              </a:lnSpc>
              <a:spcAft>
                <a:spcPts val="0"/>
              </a:spcAft>
            </a:pPr>
            <a:r>
              <a:rPr lang="tr-TR" sz="1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2-Ticaret Odaları</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marL="449580">
              <a:lnSpc>
                <a:spcPct val="150000"/>
              </a:lnSpc>
              <a:spcAft>
                <a:spcPts val="0"/>
              </a:spcAft>
            </a:pPr>
            <a:r>
              <a:rPr lang="tr-TR" sz="1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3-Uluslararası Kuruluşlar</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mj-lt"/>
              <a:buAutoNum type="alphaLcParenR"/>
            </a:pPr>
            <a:r>
              <a:rPr lang="tr-TR" sz="1000" dirty="0">
                <a:solidFill>
                  <a:srgbClr val="000000"/>
                </a:solidFill>
                <a:latin typeface="Times New Roman" panose="02020603050405020304" pitchFamily="18" charset="0"/>
                <a:ea typeface="Times New Roman" panose="02020603050405020304" pitchFamily="18" charset="0"/>
              </a:rPr>
              <a:t>Uluslararası Ticaret Merkezi (ITC)</a:t>
            </a:r>
            <a:endParaRPr lang="tr-TR" sz="1000" dirty="0">
              <a:latin typeface="Times New Roman" panose="02020603050405020304" pitchFamily="18" charset="0"/>
              <a:ea typeface="Times New Roman" panose="02020603050405020304" pitchFamily="18" charset="0"/>
            </a:endParaRPr>
          </a:p>
          <a:p>
            <a:pPr marL="342900" lvl="0" indent="-342900">
              <a:lnSpc>
                <a:spcPct val="150000"/>
              </a:lnSpc>
              <a:spcAft>
                <a:spcPts val="0"/>
              </a:spcAft>
              <a:buFont typeface="+mj-lt"/>
              <a:buAutoNum type="alphaLcParenR"/>
            </a:pPr>
            <a:r>
              <a:rPr lang="tr-TR" sz="1000" dirty="0">
                <a:solidFill>
                  <a:srgbClr val="000000"/>
                </a:solidFill>
                <a:latin typeface="Times New Roman" panose="02020603050405020304" pitchFamily="18" charset="0"/>
                <a:ea typeface="Times New Roman" panose="02020603050405020304" pitchFamily="18" charset="0"/>
              </a:rPr>
              <a:t>Gıda ve Tarım Örgütü (FAO)</a:t>
            </a:r>
            <a:endParaRPr lang="tr-TR" sz="1000" dirty="0">
              <a:latin typeface="Times New Roman" panose="02020603050405020304" pitchFamily="18" charset="0"/>
              <a:ea typeface="Times New Roman" panose="02020603050405020304" pitchFamily="18" charset="0"/>
            </a:endParaRPr>
          </a:p>
          <a:p>
            <a:pPr marL="342900" lvl="0" indent="-342900">
              <a:lnSpc>
                <a:spcPct val="150000"/>
              </a:lnSpc>
              <a:spcAft>
                <a:spcPts val="0"/>
              </a:spcAft>
              <a:buFont typeface="+mj-lt"/>
              <a:buAutoNum type="alphaLcParenR"/>
            </a:pPr>
            <a:r>
              <a:rPr lang="tr-TR" sz="1000" dirty="0">
                <a:solidFill>
                  <a:srgbClr val="000000"/>
                </a:solidFill>
                <a:latin typeface="Times New Roman" panose="02020603050405020304" pitchFamily="18" charset="0"/>
                <a:ea typeface="Times New Roman" panose="02020603050405020304" pitchFamily="18" charset="0"/>
              </a:rPr>
              <a:t>Birleşmiş Milletler Ticaret ve Kalkınma Konferansı (UNCTAD)</a:t>
            </a:r>
            <a:endParaRPr lang="tr-TR" sz="1000" dirty="0">
              <a:latin typeface="Times New Roman" panose="02020603050405020304" pitchFamily="18" charset="0"/>
              <a:ea typeface="Times New Roman" panose="02020603050405020304" pitchFamily="18" charset="0"/>
            </a:endParaRPr>
          </a:p>
          <a:p>
            <a:pPr marL="342900" lvl="0" indent="-342900">
              <a:lnSpc>
                <a:spcPct val="150000"/>
              </a:lnSpc>
              <a:spcAft>
                <a:spcPts val="0"/>
              </a:spcAft>
              <a:buFont typeface="+mj-lt"/>
              <a:buAutoNum type="alphaLcParenR"/>
            </a:pPr>
            <a:r>
              <a:rPr lang="tr-TR" sz="1000" dirty="0">
                <a:solidFill>
                  <a:srgbClr val="000000"/>
                </a:solidFill>
                <a:latin typeface="Times New Roman" panose="02020603050405020304" pitchFamily="18" charset="0"/>
                <a:ea typeface="Times New Roman" panose="02020603050405020304" pitchFamily="18" charset="0"/>
              </a:rPr>
              <a:t>Birleşmiş Milletler (UN)</a:t>
            </a:r>
            <a:endParaRPr lang="tr-TR" sz="1000" dirty="0">
              <a:latin typeface="Times New Roman" panose="02020603050405020304" pitchFamily="18" charset="0"/>
              <a:ea typeface="Times New Roman" panose="02020603050405020304" pitchFamily="18" charset="0"/>
            </a:endParaRPr>
          </a:p>
          <a:p>
            <a:pPr marL="342900" lvl="0" indent="-342900">
              <a:lnSpc>
                <a:spcPct val="150000"/>
              </a:lnSpc>
              <a:spcAft>
                <a:spcPts val="0"/>
              </a:spcAft>
              <a:buFont typeface="+mj-lt"/>
              <a:buAutoNum type="alphaLcParenR"/>
            </a:pPr>
            <a:r>
              <a:rPr lang="tr-TR" sz="1000" dirty="0">
                <a:solidFill>
                  <a:srgbClr val="000000"/>
                </a:solidFill>
                <a:latin typeface="Times New Roman" panose="02020603050405020304" pitchFamily="18" charset="0"/>
                <a:ea typeface="Times New Roman" panose="02020603050405020304" pitchFamily="18" charset="0"/>
              </a:rPr>
              <a:t>Avrupa Topluluğu-Birliği (AT) – (EC)</a:t>
            </a:r>
            <a:endParaRPr lang="tr-TR" sz="1000" dirty="0">
              <a:latin typeface="Times New Roman" panose="02020603050405020304" pitchFamily="18" charset="0"/>
              <a:ea typeface="Times New Roman" panose="02020603050405020304" pitchFamily="18" charset="0"/>
            </a:endParaRPr>
          </a:p>
          <a:p>
            <a:pPr marL="342900" lvl="0" indent="-342900">
              <a:lnSpc>
                <a:spcPct val="150000"/>
              </a:lnSpc>
              <a:spcAft>
                <a:spcPts val="0"/>
              </a:spcAft>
              <a:buFont typeface="+mj-lt"/>
              <a:buAutoNum type="alphaLcParenR"/>
            </a:pPr>
            <a:r>
              <a:rPr lang="tr-TR" sz="1000" dirty="0">
                <a:solidFill>
                  <a:srgbClr val="000000"/>
                </a:solidFill>
                <a:latin typeface="Times New Roman" panose="02020603050405020304" pitchFamily="18" charset="0"/>
                <a:ea typeface="Times New Roman" panose="02020603050405020304" pitchFamily="18" charset="0"/>
              </a:rPr>
              <a:t>Uluslararası Ekonomik İşbirliği ve Kalkınma Örgütü (OECD)</a:t>
            </a:r>
            <a:endParaRPr lang="tr-TR" sz="1000" dirty="0">
              <a:latin typeface="Times New Roman" panose="02020603050405020304" pitchFamily="18" charset="0"/>
              <a:ea typeface="Times New Roman" panose="02020603050405020304" pitchFamily="18" charset="0"/>
            </a:endParaRPr>
          </a:p>
          <a:p>
            <a:pPr marL="342900" lvl="0" indent="-342900">
              <a:lnSpc>
                <a:spcPct val="150000"/>
              </a:lnSpc>
              <a:spcAft>
                <a:spcPts val="0"/>
              </a:spcAft>
              <a:buFont typeface="+mj-lt"/>
              <a:buAutoNum type="alphaLcParenR"/>
            </a:pPr>
            <a:r>
              <a:rPr lang="tr-TR" sz="1000" dirty="0">
                <a:solidFill>
                  <a:srgbClr val="000000"/>
                </a:solidFill>
                <a:latin typeface="Times New Roman" panose="02020603050405020304" pitchFamily="18" charset="0"/>
                <a:ea typeface="Times New Roman" panose="02020603050405020304" pitchFamily="18" charset="0"/>
              </a:rPr>
              <a:t>Avrupa Serbest Ticaret Birliği (EFTA)</a:t>
            </a:r>
            <a:endParaRPr lang="tr-TR" sz="1000" dirty="0">
              <a:latin typeface="Times New Roman" panose="02020603050405020304" pitchFamily="18" charset="0"/>
              <a:ea typeface="Times New Roman" panose="02020603050405020304" pitchFamily="18" charset="0"/>
            </a:endParaRPr>
          </a:p>
          <a:p>
            <a:pPr marL="342900" lvl="0" indent="-342900">
              <a:lnSpc>
                <a:spcPct val="150000"/>
              </a:lnSpc>
              <a:spcAft>
                <a:spcPts val="0"/>
              </a:spcAft>
              <a:buFont typeface="+mj-lt"/>
              <a:buAutoNum type="alphaLcParenR"/>
            </a:pPr>
            <a:r>
              <a:rPr lang="tr-TR" sz="1000" dirty="0">
                <a:solidFill>
                  <a:srgbClr val="000000"/>
                </a:solidFill>
                <a:latin typeface="Times New Roman" panose="02020603050405020304" pitchFamily="18" charset="0"/>
                <a:ea typeface="Times New Roman" panose="02020603050405020304" pitchFamily="18" charset="0"/>
              </a:rPr>
              <a:t>Uluslararası Para Fonu (IMF)</a:t>
            </a:r>
            <a:endParaRPr lang="tr-TR" sz="1000" dirty="0">
              <a:latin typeface="Times New Roman" panose="02020603050405020304" pitchFamily="18" charset="0"/>
              <a:ea typeface="Times New Roman" panose="02020603050405020304" pitchFamily="18" charset="0"/>
            </a:endParaRPr>
          </a:p>
          <a:p>
            <a:pPr marL="342900" lvl="0" indent="-342900">
              <a:lnSpc>
                <a:spcPct val="150000"/>
              </a:lnSpc>
              <a:spcAft>
                <a:spcPts val="0"/>
              </a:spcAft>
              <a:buFont typeface="+mj-lt"/>
              <a:buAutoNum type="alphaLcParenR"/>
            </a:pPr>
            <a:r>
              <a:rPr lang="tr-TR" sz="1000" dirty="0">
                <a:solidFill>
                  <a:srgbClr val="000000"/>
                </a:solidFill>
                <a:latin typeface="Times New Roman" panose="02020603050405020304" pitchFamily="18" charset="0"/>
                <a:ea typeface="Times New Roman" panose="02020603050405020304" pitchFamily="18" charset="0"/>
              </a:rPr>
              <a:t>Dünya Bankası (WB)</a:t>
            </a:r>
            <a:endParaRPr lang="tr-TR" sz="1000" dirty="0">
              <a:latin typeface="Times New Roman" panose="02020603050405020304" pitchFamily="18" charset="0"/>
              <a:ea typeface="Times New Roman" panose="02020603050405020304" pitchFamily="18" charset="0"/>
            </a:endParaRPr>
          </a:p>
          <a:p>
            <a:pPr marL="342900" lvl="0" indent="-342900">
              <a:lnSpc>
                <a:spcPct val="150000"/>
              </a:lnSpc>
              <a:spcAft>
                <a:spcPts val="0"/>
              </a:spcAft>
              <a:buFont typeface="+mj-lt"/>
              <a:buAutoNum type="alphaLcParenR"/>
            </a:pPr>
            <a:r>
              <a:rPr lang="tr-TR" sz="1000" dirty="0">
                <a:solidFill>
                  <a:srgbClr val="000000"/>
                </a:solidFill>
                <a:latin typeface="Times New Roman" panose="02020603050405020304" pitchFamily="18" charset="0"/>
                <a:ea typeface="Times New Roman" panose="02020603050405020304" pitchFamily="18" charset="0"/>
              </a:rPr>
              <a:t>Uluslararası Kalkınma ve İmar Bankası (IBRD)</a:t>
            </a:r>
            <a:endParaRPr lang="tr-TR" sz="1000" dirty="0">
              <a:latin typeface="Times New Roman" panose="02020603050405020304" pitchFamily="18" charset="0"/>
              <a:ea typeface="Times New Roman" panose="02020603050405020304" pitchFamily="18" charset="0"/>
            </a:endParaRPr>
          </a:p>
          <a:p>
            <a:pPr marL="342900" lvl="0" indent="-342900">
              <a:lnSpc>
                <a:spcPct val="150000"/>
              </a:lnSpc>
              <a:spcAft>
                <a:spcPts val="0"/>
              </a:spcAft>
              <a:buFont typeface="+mj-lt"/>
              <a:buAutoNum type="alphaLcParenR"/>
            </a:pPr>
            <a:r>
              <a:rPr lang="tr-TR" sz="1000" dirty="0">
                <a:solidFill>
                  <a:srgbClr val="000000"/>
                </a:solidFill>
                <a:latin typeface="Times New Roman" panose="02020603050405020304" pitchFamily="18" charset="0"/>
                <a:ea typeface="Times New Roman" panose="02020603050405020304" pitchFamily="18" charset="0"/>
              </a:rPr>
              <a:t>Dünya Sağlık Örgütü (WHO)</a:t>
            </a:r>
            <a:endParaRPr lang="tr-TR" sz="1000" dirty="0">
              <a:latin typeface="Times New Roman" panose="02020603050405020304" pitchFamily="18" charset="0"/>
              <a:ea typeface="Times New Roman" panose="02020603050405020304" pitchFamily="18" charset="0"/>
            </a:endParaRPr>
          </a:p>
          <a:p>
            <a:pPr marL="342900" lvl="0" indent="-342900">
              <a:lnSpc>
                <a:spcPct val="150000"/>
              </a:lnSpc>
              <a:spcAft>
                <a:spcPts val="0"/>
              </a:spcAft>
              <a:buFont typeface="+mj-lt"/>
              <a:buAutoNum type="alphaLcParenR"/>
            </a:pPr>
            <a:r>
              <a:rPr lang="tr-TR" sz="1000" dirty="0">
                <a:solidFill>
                  <a:srgbClr val="000000"/>
                </a:solidFill>
                <a:latin typeface="Times New Roman" panose="02020603050405020304" pitchFamily="18" charset="0"/>
                <a:ea typeface="Times New Roman" panose="02020603050405020304" pitchFamily="18" charset="0"/>
              </a:rPr>
              <a:t>Uluslararası İşçi Örgütü (ILO)</a:t>
            </a:r>
            <a:endParaRPr lang="tr-TR" sz="1000" dirty="0">
              <a:latin typeface="Times New Roman" panose="02020603050405020304" pitchFamily="18" charset="0"/>
              <a:ea typeface="Times New Roman" panose="02020603050405020304" pitchFamily="18" charset="0"/>
            </a:endParaRPr>
          </a:p>
          <a:p>
            <a:pPr marL="342900" lvl="0" indent="-342900">
              <a:lnSpc>
                <a:spcPct val="150000"/>
              </a:lnSpc>
              <a:spcAft>
                <a:spcPts val="0"/>
              </a:spcAft>
              <a:buFont typeface="+mj-lt"/>
              <a:buAutoNum type="alphaLcParenR"/>
            </a:pPr>
            <a:r>
              <a:rPr lang="tr-TR" sz="1000" dirty="0">
                <a:solidFill>
                  <a:srgbClr val="000000"/>
                </a:solidFill>
                <a:latin typeface="Times New Roman" panose="02020603050405020304" pitchFamily="18" charset="0"/>
                <a:ea typeface="Times New Roman" panose="02020603050405020304" pitchFamily="18" charset="0"/>
              </a:rPr>
              <a:t>Uluslararası Telekomünikasyon Birliği (ITU)</a:t>
            </a:r>
            <a:endParaRPr lang="tr-TR" sz="1000" dirty="0">
              <a:latin typeface="Times New Roman" panose="02020603050405020304" pitchFamily="18" charset="0"/>
              <a:ea typeface="Times New Roman" panose="02020603050405020304" pitchFamily="18" charset="0"/>
            </a:endParaRPr>
          </a:p>
          <a:p>
            <a:pPr marL="342900" lvl="0" indent="-342900">
              <a:lnSpc>
                <a:spcPct val="150000"/>
              </a:lnSpc>
              <a:spcAft>
                <a:spcPts val="0"/>
              </a:spcAft>
              <a:buFont typeface="+mj-lt"/>
              <a:buAutoNum type="alphaLcParenR"/>
            </a:pPr>
            <a:r>
              <a:rPr lang="tr-TR" sz="1000" dirty="0">
                <a:solidFill>
                  <a:srgbClr val="000000"/>
                </a:solidFill>
                <a:latin typeface="Times New Roman" panose="02020603050405020304" pitchFamily="18" charset="0"/>
                <a:ea typeface="Times New Roman" panose="02020603050405020304" pitchFamily="18" charset="0"/>
              </a:rPr>
              <a:t>Uluslararası Sivil Havacılık </a:t>
            </a:r>
            <a:r>
              <a:rPr lang="tr-TR" sz="1000" dirty="0" err="1">
                <a:solidFill>
                  <a:srgbClr val="000000"/>
                </a:solidFill>
                <a:latin typeface="Times New Roman" panose="02020603050405020304" pitchFamily="18" charset="0"/>
                <a:ea typeface="Times New Roman" panose="02020603050405020304" pitchFamily="18" charset="0"/>
              </a:rPr>
              <a:t>Örğütü</a:t>
            </a:r>
            <a:r>
              <a:rPr lang="tr-TR" sz="1000" dirty="0">
                <a:solidFill>
                  <a:srgbClr val="000000"/>
                </a:solidFill>
                <a:latin typeface="Times New Roman" panose="02020603050405020304" pitchFamily="18" charset="0"/>
                <a:ea typeface="Times New Roman" panose="02020603050405020304" pitchFamily="18" charset="0"/>
              </a:rPr>
              <a:t> (ICAO)</a:t>
            </a:r>
            <a:endParaRPr lang="tr-TR" sz="1000" dirty="0">
              <a:latin typeface="Times New Roman" panose="02020603050405020304" pitchFamily="18" charset="0"/>
              <a:ea typeface="Times New Roman" panose="02020603050405020304" pitchFamily="18" charset="0"/>
            </a:endParaRPr>
          </a:p>
          <a:p>
            <a:pPr marL="450215">
              <a:lnSpc>
                <a:spcPct val="150000"/>
              </a:lnSpc>
              <a:spcAft>
                <a:spcPts val="0"/>
              </a:spcAft>
            </a:pPr>
            <a:r>
              <a:rPr lang="tr-TR" sz="1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4-Dış Ticaret Hizmet </a:t>
            </a:r>
            <a:r>
              <a:rPr lang="tr-TR" sz="1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Örğütleri</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marL="450215">
              <a:lnSpc>
                <a:spcPct val="150000"/>
              </a:lnSpc>
              <a:spcAft>
                <a:spcPts val="0"/>
              </a:spcAft>
            </a:pPr>
            <a:r>
              <a:rPr lang="tr-TR" sz="1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5-Ticari Birlikler</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marL="450215">
              <a:lnSpc>
                <a:spcPct val="150000"/>
              </a:lnSpc>
              <a:spcAft>
                <a:spcPts val="0"/>
              </a:spcAft>
            </a:pPr>
            <a:r>
              <a:rPr lang="tr-TR" sz="1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6-Yabancı Ülkelerin Temsilcilikleri</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marL="450215">
              <a:lnSpc>
                <a:spcPct val="150000"/>
              </a:lnSpc>
              <a:spcAft>
                <a:spcPts val="0"/>
              </a:spcAft>
            </a:pPr>
            <a:r>
              <a:rPr lang="tr-TR" sz="1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7-Ülkelerin Dış Temsilcilikleri</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r>
              <a:rPr lang="tr-TR" sz="1000" dirty="0">
                <a:solidFill>
                  <a:srgbClr val="000000"/>
                </a:solidFill>
                <a:latin typeface="Times New Roman" panose="02020603050405020304" pitchFamily="18" charset="0"/>
                <a:ea typeface="Calibri" panose="020F0502020204030204" pitchFamily="34" charset="0"/>
              </a:rPr>
              <a:t>8-Ulusal ve Uluslararası Sivil Toplum </a:t>
            </a:r>
            <a:r>
              <a:rPr lang="tr-TR" sz="1000" dirty="0" err="1">
                <a:solidFill>
                  <a:srgbClr val="000000"/>
                </a:solidFill>
                <a:latin typeface="Times New Roman" panose="02020603050405020304" pitchFamily="18" charset="0"/>
                <a:ea typeface="Calibri" panose="020F0502020204030204" pitchFamily="34" charset="0"/>
              </a:rPr>
              <a:t>Örğütleri</a:t>
            </a:r>
            <a:endParaRPr lang="tr-TR" sz="1000" dirty="0"/>
          </a:p>
        </p:txBody>
      </p:sp>
    </p:spTree>
    <p:extLst>
      <p:ext uri="{BB962C8B-B14F-4D97-AF65-F5344CB8AC3E}">
        <p14:creationId xmlns:p14="http://schemas.microsoft.com/office/powerpoint/2010/main" val="28385571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TM04033919[[fn=Devre]]</Template>
  <TotalTime>427</TotalTime>
  <Words>772</Words>
  <Application>Microsoft Office PowerPoint</Application>
  <PresentationFormat>Geniş ekran</PresentationFormat>
  <Paragraphs>91</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Times New Roman</vt:lpstr>
      <vt:lpstr>Trebuchet MS</vt:lpstr>
      <vt:lpstr>Tw Cen MT</vt:lpstr>
      <vt:lpstr>Devre</vt:lpstr>
      <vt:lpstr>PAZARLAMA ARAŞTIRMASI </vt:lpstr>
      <vt:lpstr>PAZARLAMA ARAŞTIRMASI </vt:lpstr>
      <vt:lpstr>PAZARLAMA ARAŞTIRMASI </vt:lpstr>
      <vt:lpstr>PAZARLAMA ARAŞTIRMASI </vt:lpstr>
      <vt:lpstr>PAZARLAMA ARAŞTIRMASI </vt:lpstr>
      <vt:lpstr>PAZARLAMA ARAŞTIRMASI </vt:lpstr>
      <vt:lpstr>PAZARLAMA ARAŞTIRMASI </vt:lpstr>
      <vt:lpstr>PAZARLAMA ARAŞTIRMASI </vt:lpstr>
      <vt:lpstr>PAZARLAMA ARAŞTIRMASI </vt:lpstr>
      <vt:lpstr>PAZARLAMA ARAŞTIRMASI </vt:lpstr>
      <vt:lpstr>PAZARLAMA ARAŞTIRMASI </vt:lpstr>
      <vt:lpstr>PAZARLAMA ARAŞTIRMASI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Ekonomi, Tarım ekonomisi ve üretim ekonomisi Nedir?</dc:title>
  <dc:creator>halil fidan</dc:creator>
  <cp:lastModifiedBy>halil fidan</cp:lastModifiedBy>
  <cp:revision>145</cp:revision>
  <dcterms:created xsi:type="dcterms:W3CDTF">2018-11-16T06:39:51Z</dcterms:created>
  <dcterms:modified xsi:type="dcterms:W3CDTF">2018-11-23T09:10:19Z</dcterms:modified>
</cp:coreProperties>
</file>