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10" name="Dikdörtgen 9"/>
          <p:cNvSpPr/>
          <p:nvPr/>
        </p:nvSpPr>
        <p:spPr>
          <a:xfrm>
            <a:off x="2750049" y="1552906"/>
            <a:ext cx="8798104" cy="1635191"/>
          </a:xfrm>
          <a:prstGeom prst="rect">
            <a:avLst/>
          </a:prstGeom>
        </p:spPr>
        <p:txBody>
          <a:bodyPr wrap="square">
            <a:spAutoFit/>
          </a:bodyPr>
          <a:lstStyle/>
          <a:p>
            <a:pPr indent="450215"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Tarımsal Pazarlama Bilgi Sistemi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Pazarlama bilgi sistemi (PBS), kısaca üretim ve pazarlama kararlarının alınmasında bilgi sağlayan, veri değerlendirme işlemidir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Tarımsal pazarlama bilgi sistemi ile ilgili genel bilgiler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Resim 10"/>
          <p:cNvPicPr/>
          <p:nvPr/>
        </p:nvPicPr>
        <p:blipFill>
          <a:blip r:embed="rId2"/>
          <a:stretch>
            <a:fillRect/>
          </a:stretch>
        </p:blipFill>
        <p:spPr>
          <a:xfrm>
            <a:off x="3265780" y="3600054"/>
            <a:ext cx="5598795" cy="1815465"/>
          </a:xfrm>
          <a:prstGeom prst="rect">
            <a:avLst/>
          </a:prstGeom>
        </p:spPr>
      </p:pic>
    </p:spTree>
    <p:extLst>
      <p:ext uri="{BB962C8B-B14F-4D97-AF65-F5344CB8AC3E}">
        <p14:creationId xmlns:p14="http://schemas.microsoft.com/office/powerpoint/2010/main" val="334934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0325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6678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1464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1075362" y="1158335"/>
            <a:ext cx="11116638" cy="3739485"/>
          </a:xfrm>
          <a:prstGeom prst="rect">
            <a:avLst/>
          </a:prstGeom>
        </p:spPr>
        <p:txBody>
          <a:bodyPr wrap="square">
            <a:spAutoFit/>
          </a:bodyPr>
          <a:lstStyle/>
          <a:p>
            <a:pPr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Tarımsal pazarlama bilgi sisteminin rolü</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b="1" dirty="0">
                <a:latin typeface="Times New Roman" panose="02020603050405020304" pitchFamily="18" charset="0"/>
                <a:ea typeface="Calibri" panose="020F0502020204030204" pitchFamily="34" charset="0"/>
                <a:cs typeface="Times New Roman" panose="02020603050405020304" pitchFamily="18" charset="0"/>
              </a:rPr>
              <a:t>Tarımsal pazarlar bilgi sisteminde kamu ve özel sektörün rolü</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Dış pazarlarda kamu ve özel kurumlardan alınabilecek başlıca bilgiler şu şekilde sıralanabilir.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1. Ülkelerin ihracat mevzuatı; - Sınırlamalar,- Vergi, vergi iadesi ve kambiyo mevzuatı,- Tescil, lisans ve diğer dokümantasyon </a:t>
            </a:r>
            <a:r>
              <a:rPr lang="tr-TR" sz="1400" dirty="0" err="1">
                <a:latin typeface="Times New Roman" panose="02020603050405020304" pitchFamily="18" charset="0"/>
                <a:ea typeface="Calibri" panose="020F0502020204030204" pitchFamily="34" charset="0"/>
                <a:cs typeface="Times New Roman" panose="02020603050405020304" pitchFamily="18" charset="0"/>
              </a:rPr>
              <a:t>sartları</a:t>
            </a:r>
            <a:r>
              <a:rPr lang="tr-TR" sz="1400" dirty="0">
                <a:latin typeface="Times New Roman" panose="02020603050405020304" pitchFamily="18" charset="0"/>
                <a:ea typeface="Calibri" panose="020F0502020204030204" pitchFamily="34" charset="0"/>
                <a:cs typeface="Times New Roman" panose="02020603050405020304" pitchFamily="18" charset="0"/>
              </a:rPr>
              <a:t>.</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i="1" dirty="0">
                <a:latin typeface="Times New Roman" panose="02020603050405020304" pitchFamily="18" charset="0"/>
                <a:ea typeface="Calibri" panose="020F0502020204030204" pitchFamily="34" charset="0"/>
                <a:cs typeface="Times New Roman" panose="02020603050405020304" pitchFamily="18" charset="0"/>
              </a:rPr>
              <a:t>2. Pazara giriş;</a:t>
            </a:r>
            <a:r>
              <a:rPr lang="tr-TR" sz="1400" dirty="0">
                <a:latin typeface="Times New Roman" panose="02020603050405020304" pitchFamily="18" charset="0"/>
                <a:ea typeface="Calibri" panose="020F0502020204030204" pitchFamily="34" charset="0"/>
                <a:cs typeface="Times New Roman" panose="02020603050405020304" pitchFamily="18" charset="0"/>
              </a:rPr>
              <a:t>- Gümrük ve kotalar,- Dâhili vergiler,- Kambiyo sınırlamaları, - Sağlık ve standartlarla ilgili mevzuat,- Politik etkenler.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i="1" dirty="0">
                <a:latin typeface="Times New Roman" panose="02020603050405020304" pitchFamily="18" charset="0"/>
                <a:ea typeface="Calibri" panose="020F0502020204030204" pitchFamily="34" charset="0"/>
                <a:cs typeface="Times New Roman" panose="02020603050405020304" pitchFamily="18" charset="0"/>
              </a:rPr>
              <a:t>3. Pazarın boyutları ve gelişmesi;</a:t>
            </a:r>
            <a:r>
              <a:rPr lang="tr-TR" sz="1400" dirty="0">
                <a:latin typeface="Times New Roman" panose="02020603050405020304" pitchFamily="18" charset="0"/>
                <a:ea typeface="Calibri" panose="020F0502020204030204" pitchFamily="34" charset="0"/>
                <a:cs typeface="Times New Roman" panose="02020603050405020304" pitchFamily="18" charset="0"/>
              </a:rPr>
              <a:t>- İthalat (miktar, değer, kaynak, </a:t>
            </a:r>
            <a:r>
              <a:rPr lang="tr-TR" sz="1400" dirty="0" err="1">
                <a:latin typeface="Times New Roman" panose="02020603050405020304" pitchFamily="18" charset="0"/>
                <a:ea typeface="Calibri" panose="020F0502020204030204" pitchFamily="34" charset="0"/>
                <a:cs typeface="Times New Roman" panose="02020603050405020304" pitchFamily="18" charset="0"/>
              </a:rPr>
              <a:t>gelisme</a:t>
            </a:r>
            <a:r>
              <a:rPr lang="tr-TR" sz="1400" dirty="0">
                <a:latin typeface="Times New Roman" panose="02020603050405020304" pitchFamily="18" charset="0"/>
                <a:ea typeface="Calibri" panose="020F0502020204030204" pitchFamily="34" charset="0"/>
                <a:cs typeface="Times New Roman" panose="02020603050405020304" pitchFamily="18" charset="0"/>
              </a:rPr>
              <a:t> eğrisi),- Tüketim (miktar, </a:t>
            </a:r>
            <a:r>
              <a:rPr lang="tr-TR" sz="1400" dirty="0" err="1">
                <a:latin typeface="Times New Roman" panose="02020603050405020304" pitchFamily="18" charset="0"/>
                <a:ea typeface="Calibri" panose="020F0502020204030204" pitchFamily="34" charset="0"/>
                <a:cs typeface="Times New Roman" panose="02020603050405020304" pitchFamily="18" charset="0"/>
              </a:rPr>
              <a:t>gelisme</a:t>
            </a:r>
            <a:r>
              <a:rPr lang="tr-TR" sz="1400" dirty="0">
                <a:latin typeface="Times New Roman" panose="02020603050405020304" pitchFamily="18" charset="0"/>
                <a:ea typeface="Calibri" panose="020F0502020204030204" pitchFamily="34" charset="0"/>
                <a:cs typeface="Times New Roman" panose="02020603050405020304" pitchFamily="18" charset="0"/>
              </a:rPr>
              <a:t> eğrisi, coğrafi özellikler)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4. </a:t>
            </a:r>
            <a:r>
              <a:rPr lang="tr-TR" sz="1400" i="1" dirty="0">
                <a:latin typeface="Times New Roman" panose="02020603050405020304" pitchFamily="18" charset="0"/>
                <a:ea typeface="Calibri" panose="020F0502020204030204" pitchFamily="34" charset="0"/>
                <a:cs typeface="Times New Roman" panose="02020603050405020304" pitchFamily="18" charset="0"/>
              </a:rPr>
              <a:t>Pazarın bölünmemesi; </a:t>
            </a:r>
            <a:r>
              <a:rPr lang="tr-TR" sz="1400" dirty="0">
                <a:latin typeface="Times New Roman" panose="02020603050405020304" pitchFamily="18" charset="0"/>
                <a:ea typeface="Calibri" panose="020F0502020204030204" pitchFamily="34" charset="0"/>
                <a:cs typeface="Times New Roman" panose="02020603050405020304" pitchFamily="18" charset="0"/>
              </a:rPr>
              <a:t>- Muhtemel bölümler (yas, gelir, kültürel, coğrafi gibi),- Tipik tüketici profili.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5. </a:t>
            </a:r>
            <a:r>
              <a:rPr lang="tr-TR" sz="1400" i="1" dirty="0">
                <a:latin typeface="Times New Roman" panose="02020603050405020304" pitchFamily="18" charset="0"/>
                <a:ea typeface="Calibri" panose="020F0502020204030204" pitchFamily="34" charset="0"/>
                <a:cs typeface="Times New Roman" panose="02020603050405020304" pitchFamily="18" charset="0"/>
              </a:rPr>
              <a:t>Talep üzerindeki etkenler;</a:t>
            </a:r>
            <a:r>
              <a:rPr lang="tr-TR" sz="1400" dirty="0">
                <a:latin typeface="Times New Roman" panose="02020603050405020304" pitchFamily="18" charset="0"/>
                <a:ea typeface="Calibri" panose="020F0502020204030204" pitchFamily="34" charset="0"/>
                <a:cs typeface="Times New Roman" panose="02020603050405020304" pitchFamily="18" charset="0"/>
              </a:rPr>
              <a:t>- İklim ve coğrafya,- Sosyal ve kültürel etkenler,- Politik etkenler.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6. </a:t>
            </a:r>
            <a:r>
              <a:rPr lang="tr-TR" sz="1400" i="1" dirty="0">
                <a:latin typeface="Times New Roman" panose="02020603050405020304" pitchFamily="18" charset="0"/>
                <a:ea typeface="Calibri" panose="020F0502020204030204" pitchFamily="34" charset="0"/>
                <a:cs typeface="Times New Roman" panose="02020603050405020304" pitchFamily="18" charset="0"/>
              </a:rPr>
              <a:t>Rakipler;</a:t>
            </a:r>
            <a:r>
              <a:rPr lang="tr-TR" sz="1400" dirty="0">
                <a:latin typeface="Times New Roman" panose="02020603050405020304" pitchFamily="18" charset="0"/>
                <a:ea typeface="Calibri" panose="020F0502020204030204" pitchFamily="34" charset="0"/>
                <a:cs typeface="Times New Roman" panose="02020603050405020304" pitchFamily="18" charset="0"/>
              </a:rPr>
              <a:t>- O ülkedeki iç üretim ve üretimdeki </a:t>
            </a:r>
            <a:r>
              <a:rPr lang="tr-TR" sz="1400" dirty="0" err="1">
                <a:latin typeface="Times New Roman" panose="02020603050405020304" pitchFamily="18" charset="0"/>
                <a:ea typeface="Calibri" panose="020F0502020204030204" pitchFamily="34" charset="0"/>
                <a:cs typeface="Times New Roman" panose="02020603050405020304" pitchFamily="18" charset="0"/>
              </a:rPr>
              <a:t>gelismeler</a:t>
            </a:r>
            <a:r>
              <a:rPr lang="tr-TR" sz="1400" dirty="0">
                <a:latin typeface="Times New Roman" panose="02020603050405020304" pitchFamily="18" charset="0"/>
                <a:ea typeface="Calibri" panose="020F0502020204030204" pitchFamily="34" charset="0"/>
                <a:cs typeface="Times New Roman" panose="02020603050405020304" pitchFamily="18" charset="0"/>
              </a:rPr>
              <a:t>,- Rekabetin sekli (kimliği, piyasa payları, fabrika yerleri, kapasiteleri, planları),- Rakiplerin kuvveti (boyutları, özel avantajları),- Rekabetin </a:t>
            </a:r>
            <a:r>
              <a:rPr lang="tr-TR" sz="1400" dirty="0" err="1">
                <a:latin typeface="Times New Roman" panose="02020603050405020304" pitchFamily="18" charset="0"/>
                <a:ea typeface="Calibri" panose="020F0502020204030204" pitchFamily="34" charset="0"/>
                <a:cs typeface="Times New Roman" panose="02020603050405020304" pitchFamily="18" charset="0"/>
              </a:rPr>
              <a:t>basarı</a:t>
            </a:r>
            <a:r>
              <a:rPr lang="tr-TR" sz="1400" dirty="0">
                <a:latin typeface="Times New Roman" panose="02020603050405020304" pitchFamily="18" charset="0"/>
                <a:ea typeface="Calibri" panose="020F0502020204030204" pitchFamily="34" charset="0"/>
                <a:cs typeface="Times New Roman" panose="02020603050405020304" pitchFamily="18" charset="0"/>
              </a:rPr>
              <a:t> nedenleri,- Rekabetin üretim yelpazesindeki </a:t>
            </a:r>
            <a:r>
              <a:rPr lang="tr-TR" sz="1400" dirty="0" err="1">
                <a:latin typeface="Times New Roman" panose="02020603050405020304" pitchFamily="18" charset="0"/>
                <a:ea typeface="Calibri" panose="020F0502020204030204" pitchFamily="34" charset="0"/>
                <a:cs typeface="Times New Roman" panose="02020603050405020304" pitchFamily="18" charset="0"/>
              </a:rPr>
              <a:t>bosluklar</a:t>
            </a:r>
            <a:r>
              <a:rPr lang="tr-TR" sz="1400" dirty="0">
                <a:latin typeface="Times New Roman" panose="02020603050405020304" pitchFamily="18" charset="0"/>
                <a:ea typeface="Calibri" panose="020F0502020204030204" pitchFamily="34" charset="0"/>
                <a:cs typeface="Times New Roman" panose="02020603050405020304" pitchFamily="18" charset="0"/>
              </a:rPr>
              <a:t>,- Marka ve patent durumları.</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400" dirty="0">
                <a:latin typeface="Times New Roman" panose="02020603050405020304" pitchFamily="18" charset="0"/>
                <a:ea typeface="Calibri" panose="020F0502020204030204" pitchFamily="34" charset="0"/>
                <a:cs typeface="Times New Roman" panose="02020603050405020304" pitchFamily="18" charset="0"/>
              </a:rPr>
              <a:t>7. </a:t>
            </a:r>
            <a:r>
              <a:rPr lang="tr-TR" sz="1400" i="1" dirty="0">
                <a:latin typeface="Times New Roman" panose="02020603050405020304" pitchFamily="18" charset="0"/>
                <a:ea typeface="Calibri" panose="020F0502020204030204" pitchFamily="34" charset="0"/>
                <a:cs typeface="Times New Roman" panose="02020603050405020304" pitchFamily="18" charset="0"/>
              </a:rPr>
              <a:t>Fiyat;</a:t>
            </a:r>
            <a:r>
              <a:rPr lang="tr-TR" sz="1400" dirty="0">
                <a:latin typeface="Times New Roman" panose="02020603050405020304" pitchFamily="18" charset="0"/>
                <a:ea typeface="Calibri" panose="020F0502020204030204" pitchFamily="34" charset="0"/>
                <a:cs typeface="Times New Roman" panose="02020603050405020304" pitchFamily="18" charset="0"/>
              </a:rPr>
              <a:t>- Perakende fiyatları,- Toptancı ve perakendeci kâr oranları.- </a:t>
            </a:r>
            <a:r>
              <a:rPr lang="tr-TR" sz="1400" dirty="0" err="1">
                <a:latin typeface="Times New Roman" panose="02020603050405020304" pitchFamily="18" charset="0"/>
                <a:ea typeface="Calibri" panose="020F0502020204030204" pitchFamily="34" charset="0"/>
                <a:cs typeface="Times New Roman" panose="02020603050405020304" pitchFamily="18" charset="0"/>
              </a:rPr>
              <a:t>Ulasım</a:t>
            </a:r>
            <a:r>
              <a:rPr lang="tr-TR" sz="1400" dirty="0">
                <a:latin typeface="Times New Roman" panose="02020603050405020304" pitchFamily="18" charset="0"/>
                <a:ea typeface="Calibri" panose="020F0502020204030204" pitchFamily="34" charset="0"/>
                <a:cs typeface="Times New Roman" panose="02020603050405020304" pitchFamily="18" charset="0"/>
              </a:rPr>
              <a:t> maliyetleri,- Fabrika </a:t>
            </a:r>
            <a:r>
              <a:rPr lang="tr-TR" sz="1400" dirty="0" err="1">
                <a:latin typeface="Times New Roman" panose="02020603050405020304" pitchFamily="18" charset="0"/>
                <a:ea typeface="Calibri" panose="020F0502020204030204" pitchFamily="34" charset="0"/>
                <a:cs typeface="Times New Roman" panose="02020603050405020304" pitchFamily="18" charset="0"/>
              </a:rPr>
              <a:t>satıs</a:t>
            </a:r>
            <a:r>
              <a:rPr lang="tr-TR" sz="1400" dirty="0">
                <a:latin typeface="Times New Roman" panose="02020603050405020304" pitchFamily="18" charset="0"/>
                <a:ea typeface="Calibri" panose="020F0502020204030204" pitchFamily="34" charset="0"/>
                <a:cs typeface="Times New Roman" panose="02020603050405020304" pitchFamily="18" charset="0"/>
              </a:rPr>
              <a:t> fiyatları</a:t>
            </a:r>
            <a:r>
              <a:rPr lang="tr-TR" dirty="0">
                <a:latin typeface="Times New Roman" panose="02020603050405020304" pitchFamily="18" charset="0"/>
                <a:ea typeface="Calibri" panose="020F0502020204030204" pitchFamily="34" charset="0"/>
                <a:cs typeface="Times New Roman" panose="02020603050405020304" pitchFamily="18" charset="0"/>
              </a:rPr>
              <a: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3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3048000" y="2144610"/>
            <a:ext cx="6096000" cy="2568780"/>
          </a:xfrm>
          <a:prstGeom prst="rect">
            <a:avLst/>
          </a:prstGeom>
        </p:spPr>
        <p:txBody>
          <a:bodyPr>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Tarımsal pazarlama bilgi sistemlerinin yararları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1.Bilginin etkin ve verimli kullanımına ilişkin yararlar,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2.Planlama çalışmalarına ilişkin yararlar,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3.Kontrol çalışmalarına ilişkin yararlar,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4.Karar modellerinin geliştirilmesine katkıları,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5.Eğitim işlevi.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3018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2339083" y="1681217"/>
            <a:ext cx="7667946" cy="3399777"/>
          </a:xfrm>
          <a:prstGeom prst="rect">
            <a:avLst/>
          </a:prstGeom>
        </p:spPr>
        <p:txBody>
          <a:bodyPr wrap="square">
            <a:spAutoFit/>
          </a:bodyPr>
          <a:lstStyle/>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Pazarlama Araştırmaları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Uluslararası pazar ile ilgili </a:t>
            </a:r>
            <a:r>
              <a:rPr lang="tr-TR" dirty="0" smtClean="0">
                <a:latin typeface="Times New Roman" panose="02020603050405020304" pitchFamily="18" charset="0"/>
                <a:ea typeface="Calibri" panose="020F0502020204030204" pitchFamily="34" charset="0"/>
                <a:cs typeface="Times New Roman" panose="02020603050405020304" pitchFamily="18" charset="0"/>
              </a:rPr>
              <a:t>araştırmalarda </a:t>
            </a:r>
            <a:r>
              <a:rPr lang="tr-TR" dirty="0">
                <a:latin typeface="Times New Roman" panose="02020603050405020304" pitchFamily="18" charset="0"/>
                <a:ea typeface="Calibri" panose="020F0502020204030204" pitchFamily="34" charset="0"/>
                <a:cs typeface="Times New Roman" panose="02020603050405020304" pitchFamily="18" charset="0"/>
              </a:rPr>
              <a:t>su temel sorunları cevaplandırılmasında fayda vardır: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1-Tüketiciler planlanan ihraç ürününü alacak mı?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2-Tüketicilerin alma olanağını artırmak için ürün ne </a:t>
            </a:r>
            <a:r>
              <a:rPr lang="tr-TR" dirty="0" smtClean="0">
                <a:latin typeface="Times New Roman" panose="02020603050405020304" pitchFamily="18" charset="0"/>
                <a:ea typeface="Calibri" panose="020F0502020204030204" pitchFamily="34" charset="0"/>
                <a:cs typeface="Times New Roman" panose="02020603050405020304" pitchFamily="18" charset="0"/>
              </a:rPr>
              <a:t>şekilde değiştirilebilir?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Ne miktarlar da almaları beklenebilir?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4-Ürün en iyi nasıl pazarlanabilir ve ne tür pazarlama harcamaları gerekir?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5-Ürünün </a:t>
            </a:r>
            <a:r>
              <a:rPr lang="tr-TR" dirty="0" smtClean="0">
                <a:latin typeface="Times New Roman" panose="02020603050405020304" pitchFamily="18" charset="0"/>
                <a:ea typeface="Calibri" panose="020F0502020204030204" pitchFamily="34" charset="0"/>
                <a:cs typeface="Times New Roman" panose="02020603050405020304" pitchFamily="18" charset="0"/>
              </a:rPr>
              <a:t>değiştirilmesi </a:t>
            </a:r>
            <a:r>
              <a:rPr lang="tr-TR" dirty="0">
                <a:latin typeface="Times New Roman" panose="02020603050405020304" pitchFamily="18" charset="0"/>
                <a:ea typeface="Calibri" panose="020F0502020204030204" pitchFamily="34" charset="0"/>
                <a:cs typeface="Times New Roman" panose="02020603050405020304" pitchFamily="18" charset="0"/>
              </a:rPr>
              <a:t>gerekiyorsa ne miktarda yatırım planlanmalıdır?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0489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1191802" y="1140207"/>
            <a:ext cx="9698803" cy="4524315"/>
          </a:xfrm>
          <a:prstGeom prst="rect">
            <a:avLst/>
          </a:prstGeom>
        </p:spPr>
        <p:txBody>
          <a:bodyPr wrap="square">
            <a:spAutoFit/>
          </a:bodyPr>
          <a:lstStyle/>
          <a:p>
            <a:pPr indent="449580" algn="just">
              <a:lnSpc>
                <a:spcPct val="150000"/>
              </a:lnSpc>
              <a:spcAft>
                <a:spcPts val="0"/>
              </a:spcAft>
            </a:pPr>
            <a:r>
              <a:rPr lang="tr-TR" sz="1200" b="1" dirty="0">
                <a:latin typeface="Times New Roman" panose="02020603050405020304" pitchFamily="18" charset="0"/>
                <a:ea typeface="Calibri" panose="020F0502020204030204" pitchFamily="34" charset="0"/>
                <a:cs typeface="Times New Roman" panose="02020603050405020304" pitchFamily="18" charset="0"/>
              </a:rPr>
              <a:t>Uluslararası tarımsal pazarlama araştırmasının faydaları</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1) Yöneticilerin pazar ile ilişki kurmalarının sonucu olarak, hangi müşterinin, neyi, nerede ve hangi fiyatlardan istedikleri saptanabilir. Örneğin tüketicilerin sağlıklı beslenebilmesi açısından tarımda organik üretimin gelişmiş olması.</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2) Pazarlama çalışmalarında uygulanan yöntemlerin etkinliğini ölçmek ve asgari maliyetli pazarlama yöntemlerinin seçilmesine yardım etmek suretiyle pazarlama masraflarından tasarruf sağlar. Örneğin araştırma ile daha az masraflı ve daha önemli fiziksel dağıtım yöntemleri bulunabilir.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3)Yeni ürünlerin geliştirilmesi sorununa da pazarlama araştırması ile çözüm aranabilir. Örneğin yoğurt yerine meyveli yoğurtun üretilmesi.</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4)Pazarlama araştırması tüketici tercih ve eğilimindeki değişiklikleri önceden belirlemek için kullanılan bir araçtır. Örneğin hazır giyim ve diğer tekstil ürünlerini üreten işletmelerin pazardaki başarılarını sürdürebilmeleri için gelecek dönemlerde hedef aldıkları tüketicilerin hangi modelleri tercih edeceklerini önceden belirlemeleri gibi.</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5)Pazarlama araştırması yöneticilerinin rasyonel kararlar almalarına yardım eder. Çünkü araştırma yapmak belirsizliği belirli ölçüde ortadan kaldırır.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 6) Pazarlama araştırması işletmedeki personeli olumlu yönde etkiler. Örneğin bir satış elemanı sattığı malların tüketiciyi tatmin edecek niteliklere sahip olduğunu ve bu mallar için bir pazar potansiyelinin oluştuğunu gördüğü takdirde, kişisel satış faaliyetlerini daha başarılı bir şekilde sürdürebilir.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7)Pazarlama araştırması tüketicilerin istek ve ihtiyaçlarına uygun bir işletme politikasının tespitini sağlar. Bu sayede üretilen ürün ile talep arasında uyumluluk ve pazarlama faaliyetlerinde rasyonellik sağlanmış olur.</a:t>
            </a:r>
            <a:endParaRPr lang="tr-TR" sz="12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sz="1200" dirty="0">
                <a:latin typeface="Times New Roman" panose="02020603050405020304" pitchFamily="18" charset="0"/>
                <a:ea typeface="Calibri" panose="020F0502020204030204" pitchFamily="34" charset="0"/>
                <a:cs typeface="Times New Roman" panose="02020603050405020304" pitchFamily="18" charset="0"/>
              </a:rPr>
              <a:t>8) Araştırma ile yeni kazanç alanları çıkartılabilir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718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pic>
        <p:nvPicPr>
          <p:cNvPr id="3" name="Resim 2"/>
          <p:cNvPicPr/>
          <p:nvPr/>
        </p:nvPicPr>
        <p:blipFill>
          <a:blip r:embed="rId2"/>
          <a:stretch>
            <a:fillRect/>
          </a:stretch>
        </p:blipFill>
        <p:spPr>
          <a:xfrm>
            <a:off x="3319462" y="2767012"/>
            <a:ext cx="5553075" cy="1323975"/>
          </a:xfrm>
          <a:prstGeom prst="rect">
            <a:avLst/>
          </a:prstGeom>
        </p:spPr>
      </p:pic>
    </p:spTree>
    <p:extLst>
      <p:ext uri="{BB962C8B-B14F-4D97-AF65-F5344CB8AC3E}">
        <p14:creationId xmlns:p14="http://schemas.microsoft.com/office/powerpoint/2010/main" val="812163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4" name="Dikdörtgen 3"/>
          <p:cNvSpPr/>
          <p:nvPr/>
        </p:nvSpPr>
        <p:spPr>
          <a:xfrm>
            <a:off x="1794551" y="1043426"/>
            <a:ext cx="8387137" cy="5028684"/>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Uluslararası Tarımsal pazarlama araştırmalarında karşılaşılan özel sorunlar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Finansman güçlüğü</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Zaman sınırlılığı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Maliyet </a:t>
            </a:r>
            <a:r>
              <a:rPr lang="tr-TR" b="1" i="1" dirty="0">
                <a:latin typeface="Times New Roman" panose="02020603050405020304" pitchFamily="18" charset="0"/>
                <a:ea typeface="Calibri" panose="020F0502020204030204" pitchFamily="34" charset="0"/>
                <a:cs typeface="Times New Roman" panose="02020603050405020304" pitchFamily="18" charset="0"/>
              </a:rPr>
              <a:t>yüksekliği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Dil bilme zorunluluğu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Yaşam kültür farklılığı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        Hane </a:t>
            </a:r>
            <a:r>
              <a:rPr lang="tr-TR" b="1" i="1" dirty="0">
                <a:latin typeface="Times New Roman" panose="02020603050405020304" pitchFamily="18" charset="0"/>
                <a:ea typeface="Calibri" panose="020F0502020204030204" pitchFamily="34" charset="0"/>
                <a:cs typeface="Times New Roman" panose="02020603050405020304" pitchFamily="18" charset="0"/>
              </a:rPr>
              <a:t>halkı rol farkları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       Cinsiyet </a:t>
            </a:r>
            <a:r>
              <a:rPr lang="tr-TR" b="1" i="1" dirty="0">
                <a:latin typeface="Times New Roman" panose="02020603050405020304" pitchFamily="18" charset="0"/>
                <a:ea typeface="Calibri" panose="020F0502020204030204" pitchFamily="34" charset="0"/>
                <a:cs typeface="Times New Roman" panose="02020603050405020304" pitchFamily="18" charset="0"/>
              </a:rPr>
              <a:t>rolü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farkları</a:t>
            </a:r>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600" b="1" i="1" dirty="0">
                <a:latin typeface="Calibri" panose="020F0502020204030204" pitchFamily="34" charset="0"/>
                <a:ea typeface="Calibri" panose="020F0502020204030204" pitchFamily="34" charset="0"/>
                <a:cs typeface="Times New Roman" panose="02020603050405020304" pitchFamily="18" charset="0"/>
              </a:rPr>
              <a:t> </a:t>
            </a:r>
            <a:r>
              <a:rPr lang="tr-TR" sz="1600" b="1" i="1" dirty="0" smtClean="0">
                <a:latin typeface="Calibri" panose="020F0502020204030204" pitchFamily="34" charset="0"/>
                <a:ea typeface="Calibri" panose="020F0502020204030204" pitchFamily="34" charset="0"/>
                <a:cs typeface="Times New Roman" panose="02020603050405020304" pitchFamily="18" charset="0"/>
              </a:rPr>
              <a:t>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Ankete </a:t>
            </a:r>
            <a:r>
              <a:rPr lang="tr-TR" b="1" i="1" dirty="0">
                <a:latin typeface="Times New Roman" panose="02020603050405020304" pitchFamily="18" charset="0"/>
                <a:ea typeface="Calibri" panose="020F0502020204030204" pitchFamily="34" charset="0"/>
                <a:cs typeface="Times New Roman" panose="02020603050405020304" pitchFamily="18" charset="0"/>
              </a:rPr>
              <a:t>cevap verme durumu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     Okuma-yazma </a:t>
            </a:r>
            <a:r>
              <a:rPr lang="tr-TR" b="1" i="1" dirty="0">
                <a:latin typeface="Times New Roman" panose="02020603050405020304" pitchFamily="18" charset="0"/>
                <a:ea typeface="Calibri" panose="020F0502020204030204" pitchFamily="34" charset="0"/>
                <a:cs typeface="Times New Roman" panose="02020603050405020304" pitchFamily="18" charset="0"/>
              </a:rPr>
              <a:t>ve eğitim durumu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i="1" dirty="0" smtClean="0">
                <a:latin typeface="Times New Roman" panose="02020603050405020304" pitchFamily="18" charset="0"/>
                <a:ea typeface="Calibri" panose="020F0502020204030204" pitchFamily="34" charset="0"/>
                <a:cs typeface="Times New Roman" panose="02020603050405020304" pitchFamily="18" charset="0"/>
              </a:rPr>
              <a:t>     Altyapı durumu</a:t>
            </a:r>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sz="1600" b="1" i="1" dirty="0">
                <a:latin typeface="Calibri" panose="020F0502020204030204" pitchFamily="34" charset="0"/>
                <a:ea typeface="Calibri" panose="020F0502020204030204" pitchFamily="34" charset="0"/>
                <a:cs typeface="Times New Roman" panose="02020603050405020304" pitchFamily="18" charset="0"/>
              </a:rPr>
              <a:t> </a:t>
            </a:r>
            <a:r>
              <a:rPr lang="tr-TR" sz="1600" b="1" i="1" dirty="0" smtClean="0">
                <a:latin typeface="Calibri" panose="020F0502020204030204" pitchFamily="34" charset="0"/>
                <a:ea typeface="Calibri" panose="020F0502020204030204" pitchFamily="34" charset="0"/>
                <a:cs typeface="Times New Roman" panose="02020603050405020304" pitchFamily="18" charset="0"/>
              </a:rPr>
              <a:t>    </a:t>
            </a:r>
            <a:r>
              <a:rPr lang="tr-TR" b="1" i="1" dirty="0" smtClean="0">
                <a:latin typeface="Times New Roman" panose="02020603050405020304" pitchFamily="18" charset="0"/>
                <a:ea typeface="Calibri" panose="020F0502020204030204" pitchFamily="34" charset="0"/>
                <a:cs typeface="Times New Roman" panose="02020603050405020304" pitchFamily="18" charset="0"/>
              </a:rPr>
              <a:t>Fayda-masraf </a:t>
            </a:r>
            <a:r>
              <a:rPr lang="tr-TR" b="1" i="1" dirty="0">
                <a:latin typeface="Times New Roman" panose="02020603050405020304" pitchFamily="18" charset="0"/>
                <a:ea typeface="Calibri" panose="020F0502020204030204" pitchFamily="34" charset="0"/>
                <a:cs typeface="Times New Roman" panose="02020603050405020304" pitchFamily="18" charset="0"/>
              </a:rPr>
              <a:t>analizi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815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3048000" y="1580930"/>
            <a:ext cx="6096000" cy="3696140"/>
          </a:xfrm>
          <a:prstGeom prst="rect">
            <a:avLst/>
          </a:prstGeom>
        </p:spPr>
        <p:txBody>
          <a:bodyPr>
            <a:spAutoFit/>
          </a:bodyPr>
          <a:lstStyle/>
          <a:p>
            <a:pPr>
              <a:lnSpc>
                <a:spcPct val="150000"/>
              </a:lnSpc>
              <a:spcAft>
                <a:spcPts val="0"/>
              </a:spcAft>
            </a:pPr>
            <a:r>
              <a:rPr lang="tr-TR" b="1" dirty="0" smtClean="0">
                <a:latin typeface="Times New Roman" panose="02020603050405020304" pitchFamily="18" charset="0"/>
                <a:ea typeface="Calibri" panose="020F0502020204030204" pitchFamily="34" charset="0"/>
                <a:cs typeface="Times New Roman" panose="02020603050405020304" pitchFamily="18" charset="0"/>
              </a:rPr>
              <a:t>Uluslararası </a:t>
            </a:r>
            <a:r>
              <a:rPr lang="tr-TR" b="1" dirty="0">
                <a:latin typeface="Times New Roman" panose="02020603050405020304" pitchFamily="18" charset="0"/>
                <a:ea typeface="Calibri" panose="020F0502020204030204" pitchFamily="34" charset="0"/>
                <a:cs typeface="Times New Roman" panose="02020603050405020304" pitchFamily="18" charset="0"/>
              </a:rPr>
              <a:t>tarımsal araştırmalarda veri kaynakları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Birincil veri kaynakları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Birincil veriler genellikle şu yöntemler kullanılarak toplanabilmektedir.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1-Görüşme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2-Anket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3-Gözlem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	4-Deney yöntemi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b="1" dirty="0">
                <a:latin typeface="Times New Roman" panose="02020603050405020304" pitchFamily="18" charset="0"/>
                <a:ea typeface="Calibri" panose="020F0502020204030204" pitchFamily="34" charset="0"/>
                <a:cs typeface="Times New Roman" panose="02020603050405020304" pitchFamily="18" charset="0"/>
              </a:rPr>
              <a:t>İkincil veri kaynakları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4743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8369" y="322487"/>
            <a:ext cx="11219379" cy="1230419"/>
          </a:xfrm>
        </p:spPr>
        <p:txBody>
          <a:bodyPr>
            <a:normAutofit/>
          </a:bodyPr>
          <a:lstStyle/>
          <a:p>
            <a:pPr algn="ctr"/>
            <a:r>
              <a:rPr lang="tr-TR" sz="2800" b="1" dirty="0"/>
              <a:t>PAZARLAMA ARAŞTIRMASI</a:t>
            </a:r>
            <a:r>
              <a:rPr lang="tr-TR" sz="2800" dirty="0"/>
              <a:t/>
            </a:r>
            <a:br>
              <a:rPr lang="tr-TR" sz="2800" dirty="0"/>
            </a:br>
            <a:endParaRPr lang="tr-TR" sz="2800" dirty="0">
              <a:latin typeface="Arial" panose="020B0604020202020204" pitchFamily="34" charset="0"/>
              <a:cs typeface="Arial" panose="020B0604020202020204" pitchFamily="34" charset="0"/>
            </a:endParaRPr>
          </a:p>
        </p:txBody>
      </p:sp>
      <p:sp>
        <p:nvSpPr>
          <p:cNvPr id="3" name="Dikdörtgen 2"/>
          <p:cNvSpPr/>
          <p:nvPr/>
        </p:nvSpPr>
        <p:spPr>
          <a:xfrm>
            <a:off x="4212405" y="1204772"/>
            <a:ext cx="4910574" cy="5555367"/>
          </a:xfrm>
          <a:prstGeom prst="rect">
            <a:avLst/>
          </a:prstGeom>
        </p:spPr>
        <p:txBody>
          <a:bodyPr wrap="square">
            <a:spAutoFit/>
          </a:bodyPr>
          <a:lstStyle/>
          <a:p>
            <a:pPr indent="449580">
              <a:lnSpc>
                <a:spcPct val="150000"/>
              </a:lnSpc>
              <a:spcAft>
                <a:spcPts val="0"/>
              </a:spcAft>
            </a:pPr>
            <a:r>
              <a:rPr lang="tr-TR"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1-Firma içi kaynaklar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49580" indent="449580">
              <a:lnSpc>
                <a:spcPct val="150000"/>
              </a:lnSpc>
              <a:spcAft>
                <a:spcPts val="0"/>
              </a:spcAft>
            </a:pPr>
            <a:r>
              <a:rPr lang="tr-TR"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a)Yönetici Dosyaları</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49580" indent="449580">
              <a:lnSpc>
                <a:spcPct val="150000"/>
              </a:lnSpc>
              <a:spcAft>
                <a:spcPts val="0"/>
              </a:spcAft>
            </a:pPr>
            <a:r>
              <a:rPr lang="tr-TR"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b)İşletme Kayıtları</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50000"/>
              </a:lnSpc>
              <a:spcAft>
                <a:spcPts val="0"/>
              </a:spcAft>
            </a:pPr>
            <a:r>
              <a:rPr lang="tr-TR"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2-Ticaret Odaları</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49580">
              <a:lnSpc>
                <a:spcPct val="150000"/>
              </a:lnSpc>
              <a:spcAft>
                <a:spcPts val="0"/>
              </a:spcAft>
            </a:pPr>
            <a:r>
              <a:rPr lang="tr-TR"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3-Uluslararası Kuruluşlar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Ticaret Merkezi (ITC)</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Gıda ve Tarım Örgütü (FAO)</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Birleşmiş Milletler Ticaret ve Kalkınma Konferansı (UNCTAD)</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Birleşmiş Milletler (UN)</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Avrupa Topluluğu-Birliği (AT) – (EC)</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Ekonomik İşbirliği ve Kalkınma Örgütü (OECD)</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Avrupa Serbest Ticaret Birliği (EFTA)</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Para Fonu (IMF)</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Dünya Bankası (WB)</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Kalkınma ve İmar Bankası (IBRD)</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Dünya Sağlık Örgütü (WHO)</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İşçi Örgütü (ILO)</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Telekomünikasyon Birliği (ITU)</a:t>
            </a:r>
            <a:endParaRPr lang="tr-TR" sz="1000" dirty="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LcParenR"/>
            </a:pPr>
            <a:r>
              <a:rPr lang="tr-TR" sz="1000" dirty="0">
                <a:solidFill>
                  <a:srgbClr val="000000"/>
                </a:solidFill>
                <a:latin typeface="Times New Roman" panose="02020603050405020304" pitchFamily="18" charset="0"/>
                <a:ea typeface="Times New Roman" panose="02020603050405020304" pitchFamily="18" charset="0"/>
              </a:rPr>
              <a:t>Uluslararası Sivil Havacılık </a:t>
            </a:r>
            <a:r>
              <a:rPr lang="tr-TR" sz="1000" dirty="0" err="1">
                <a:solidFill>
                  <a:srgbClr val="000000"/>
                </a:solidFill>
                <a:latin typeface="Times New Roman" panose="02020603050405020304" pitchFamily="18" charset="0"/>
                <a:ea typeface="Times New Roman" panose="02020603050405020304" pitchFamily="18" charset="0"/>
              </a:rPr>
              <a:t>Örğütü</a:t>
            </a:r>
            <a:r>
              <a:rPr lang="tr-TR" sz="1000" dirty="0">
                <a:solidFill>
                  <a:srgbClr val="000000"/>
                </a:solidFill>
                <a:latin typeface="Times New Roman" panose="02020603050405020304" pitchFamily="18" charset="0"/>
                <a:ea typeface="Times New Roman" panose="02020603050405020304" pitchFamily="18" charset="0"/>
              </a:rPr>
              <a:t> (ICAO)</a:t>
            </a:r>
            <a:endParaRPr lang="tr-TR" sz="1000" dirty="0">
              <a:latin typeface="Times New Roman" panose="02020603050405020304" pitchFamily="18" charset="0"/>
              <a:ea typeface="Times New Roman" panose="02020603050405020304" pitchFamily="18" charset="0"/>
            </a:endParaRPr>
          </a:p>
          <a:p>
            <a:pPr marL="450215">
              <a:lnSpc>
                <a:spcPct val="150000"/>
              </a:lnSpc>
              <a:spcAft>
                <a:spcPts val="0"/>
              </a:spcAft>
            </a:pPr>
            <a:r>
              <a:rPr lang="tr-TR"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4-Dış Ticaret Hizmet </a:t>
            </a:r>
            <a:r>
              <a:rPr lang="tr-TR" sz="1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Örğütleri</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50000"/>
              </a:lnSpc>
              <a:spcAft>
                <a:spcPts val="0"/>
              </a:spcAft>
            </a:pPr>
            <a:r>
              <a:rPr lang="tr-TR"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5-Ticari Birlikler</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50000"/>
              </a:lnSpc>
              <a:spcAft>
                <a:spcPts val="0"/>
              </a:spcAft>
            </a:pPr>
            <a:r>
              <a:rPr lang="tr-TR"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6-Yabancı Ülkelerin Temsilcilikleri</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pPr marL="450215">
              <a:lnSpc>
                <a:spcPct val="150000"/>
              </a:lnSpc>
              <a:spcAft>
                <a:spcPts val="0"/>
              </a:spcAft>
            </a:pPr>
            <a:r>
              <a:rPr lang="tr-TR" sz="1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7-Ülkelerin Dış Temsilcilikleri</a:t>
            </a:r>
            <a:endParaRPr lang="tr-TR" sz="1000" dirty="0">
              <a:latin typeface="Calibri" panose="020F0502020204030204" pitchFamily="34" charset="0"/>
              <a:ea typeface="Calibri" panose="020F0502020204030204" pitchFamily="34" charset="0"/>
              <a:cs typeface="Times New Roman" panose="02020603050405020304" pitchFamily="18" charset="0"/>
            </a:endParaRPr>
          </a:p>
          <a:p>
            <a:r>
              <a:rPr lang="tr-TR" sz="1000" dirty="0">
                <a:solidFill>
                  <a:srgbClr val="000000"/>
                </a:solidFill>
                <a:latin typeface="Times New Roman" panose="02020603050405020304" pitchFamily="18" charset="0"/>
                <a:ea typeface="Calibri" panose="020F0502020204030204" pitchFamily="34" charset="0"/>
              </a:rPr>
              <a:t>8-Ulusal ve Uluslararası Sivil Toplum </a:t>
            </a:r>
            <a:r>
              <a:rPr lang="tr-TR" sz="1000" dirty="0" err="1">
                <a:solidFill>
                  <a:srgbClr val="000000"/>
                </a:solidFill>
                <a:latin typeface="Times New Roman" panose="02020603050405020304" pitchFamily="18" charset="0"/>
                <a:ea typeface="Calibri" panose="020F0502020204030204" pitchFamily="34" charset="0"/>
              </a:rPr>
              <a:t>Örğütleri</a:t>
            </a:r>
            <a:endParaRPr lang="tr-TR" sz="1000" dirty="0"/>
          </a:p>
        </p:txBody>
      </p:sp>
    </p:spTree>
    <p:extLst>
      <p:ext uri="{BB962C8B-B14F-4D97-AF65-F5344CB8AC3E}">
        <p14:creationId xmlns:p14="http://schemas.microsoft.com/office/powerpoint/2010/main" val="2838557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427</TotalTime>
  <Words>772</Words>
  <Application>Microsoft Office PowerPoint</Application>
  <PresentationFormat>Geniş ekran</PresentationFormat>
  <Paragraphs>91</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Times New Roman</vt:lpstr>
      <vt:lpstr>Trebuchet MS</vt:lpstr>
      <vt:lpstr>Tw Cen MT</vt:lpstr>
      <vt:lpstr>Devre</vt:lpstr>
      <vt:lpstr>PAZARLAMA ARAŞTIRMASI </vt:lpstr>
      <vt:lpstr>PAZARLAMA ARAŞTIRMASI </vt:lpstr>
      <vt:lpstr>PAZARLAMA ARAŞTIRMASI </vt:lpstr>
      <vt:lpstr>PAZARLAMA ARAŞTIRMASI </vt:lpstr>
      <vt:lpstr>PAZARLAMA ARAŞTIRMASI </vt:lpstr>
      <vt:lpstr>PAZARLAMA ARAŞTIRMASI </vt:lpstr>
      <vt:lpstr>PAZARLAMA ARAŞTIRMASI </vt:lpstr>
      <vt:lpstr>PAZARLAMA ARAŞTIRMASI </vt:lpstr>
      <vt:lpstr>PAZARLAMA ARAŞTIRMASI </vt:lpstr>
      <vt:lpstr>PAZARLAMA ARAŞTIRMASI </vt:lpstr>
      <vt:lpstr>PAZARLAMA ARAŞTIRMASI </vt:lpstr>
      <vt:lpstr>PAZARLAMA ARAŞTIRMASI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145</cp:revision>
  <dcterms:created xsi:type="dcterms:W3CDTF">2018-11-16T06:39:51Z</dcterms:created>
  <dcterms:modified xsi:type="dcterms:W3CDTF">2018-11-23T09:10:19Z</dcterms:modified>
</cp:coreProperties>
</file>