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64" r:id="rId2"/>
    <p:sldId id="257" r:id="rId3"/>
    <p:sldId id="265" r:id="rId4"/>
    <p:sldId id="258" r:id="rId5"/>
    <p:sldId id="259" r:id="rId6"/>
    <p:sldId id="260" r:id="rId7"/>
    <p:sldId id="261" r:id="rId8"/>
    <p:sldId id="262" r:id="rId9"/>
    <p:sldId id="263" r:id="rId10"/>
    <p:sldId id="266"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3" d="100"/>
          <a:sy n="53"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ADD3A38-2836-4CAB-884A-10659628E56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tr-TR"/>
        </a:p>
      </dgm:t>
    </dgm:pt>
    <dgm:pt modelId="{C2023EAC-73F8-4A78-958E-BE26DC56B1FE}">
      <dgm:prSet phldrT="[Metin]" custT="1"/>
      <dgm:spPr/>
      <dgm:t>
        <a:bodyPr/>
        <a:lstStyle/>
        <a:p>
          <a:r>
            <a:rPr lang="tr-TR" sz="2800" b="1" dirty="0" smtClean="0"/>
            <a:t>Kişisel güç</a:t>
          </a:r>
          <a:endParaRPr lang="tr-TR" sz="2800" b="1" dirty="0"/>
        </a:p>
      </dgm:t>
    </dgm:pt>
    <dgm:pt modelId="{208C6941-43C0-482A-B44F-23F9475F1FE7}" type="parTrans" cxnId="{DD5B829F-636B-4A30-ABBF-16BCDCE79810}">
      <dgm:prSet/>
      <dgm:spPr/>
      <dgm:t>
        <a:bodyPr/>
        <a:lstStyle/>
        <a:p>
          <a:endParaRPr lang="tr-TR"/>
        </a:p>
      </dgm:t>
    </dgm:pt>
    <dgm:pt modelId="{513C6614-DA21-469B-8751-91306FDFC598}" type="sibTrans" cxnId="{DD5B829F-636B-4A30-ABBF-16BCDCE79810}">
      <dgm:prSet/>
      <dgm:spPr/>
      <dgm:t>
        <a:bodyPr/>
        <a:lstStyle/>
        <a:p>
          <a:endParaRPr lang="tr-TR"/>
        </a:p>
      </dgm:t>
    </dgm:pt>
    <dgm:pt modelId="{C436C553-D987-47F1-86DF-DE9B525FC6EB}">
      <dgm:prSet phldrT="[Metin]" custT="1"/>
      <dgm:spPr/>
      <dgm:t>
        <a:bodyPr/>
        <a:lstStyle/>
        <a:p>
          <a:r>
            <a:rPr lang="tr-TR" sz="2000" dirty="0" smtClean="0"/>
            <a:t>Karizmatik güç kaynakları</a:t>
          </a:r>
          <a:endParaRPr lang="tr-TR" sz="2000" dirty="0"/>
        </a:p>
      </dgm:t>
    </dgm:pt>
    <dgm:pt modelId="{79333EAD-5B86-4E67-A566-339AB570CCB2}" type="parTrans" cxnId="{B2499829-7979-4F8A-B338-41EF153723AE}">
      <dgm:prSet/>
      <dgm:spPr/>
      <dgm:t>
        <a:bodyPr/>
        <a:lstStyle/>
        <a:p>
          <a:endParaRPr lang="tr-TR"/>
        </a:p>
      </dgm:t>
    </dgm:pt>
    <dgm:pt modelId="{3777A38E-C6F9-4A54-B183-46C6E39D8BF6}" type="sibTrans" cxnId="{B2499829-7979-4F8A-B338-41EF153723AE}">
      <dgm:prSet/>
      <dgm:spPr/>
      <dgm:t>
        <a:bodyPr/>
        <a:lstStyle/>
        <a:p>
          <a:endParaRPr lang="tr-TR"/>
        </a:p>
      </dgm:t>
    </dgm:pt>
    <dgm:pt modelId="{04885D44-4EE9-4FD1-9090-BF4033E8AA88}">
      <dgm:prSet phldrT="[Metin]" custT="1"/>
      <dgm:spPr/>
      <dgm:t>
        <a:bodyPr/>
        <a:lstStyle/>
        <a:p>
          <a:r>
            <a:rPr lang="tr-TR" sz="2800" b="1" dirty="0" smtClean="0"/>
            <a:t>Makamdan kaynaklanan güç </a:t>
          </a:r>
          <a:endParaRPr lang="tr-TR" sz="2800" b="1" dirty="0"/>
        </a:p>
      </dgm:t>
    </dgm:pt>
    <dgm:pt modelId="{A1B8381C-94A0-4C75-8A26-417930C64F37}" type="parTrans" cxnId="{6654FC0C-EE61-4890-B6AB-83B6B65AA128}">
      <dgm:prSet/>
      <dgm:spPr/>
      <dgm:t>
        <a:bodyPr/>
        <a:lstStyle/>
        <a:p>
          <a:endParaRPr lang="tr-TR"/>
        </a:p>
      </dgm:t>
    </dgm:pt>
    <dgm:pt modelId="{ADF9E162-ABA3-4210-9CEA-D425A3766BDF}" type="sibTrans" cxnId="{6654FC0C-EE61-4890-B6AB-83B6B65AA128}">
      <dgm:prSet/>
      <dgm:spPr/>
      <dgm:t>
        <a:bodyPr/>
        <a:lstStyle/>
        <a:p>
          <a:endParaRPr lang="tr-TR"/>
        </a:p>
      </dgm:t>
    </dgm:pt>
    <dgm:pt modelId="{2921AA35-E6B4-488D-A2D7-BBE59B7365FC}">
      <dgm:prSet phldrT="[Metin]"/>
      <dgm:spPr/>
      <dgm:t>
        <a:bodyPr/>
        <a:lstStyle/>
        <a:p>
          <a:r>
            <a:rPr lang="tr-TR" dirty="0" smtClean="0"/>
            <a:t>Yasal güç kaynakları</a:t>
          </a:r>
          <a:endParaRPr lang="tr-TR" dirty="0"/>
        </a:p>
      </dgm:t>
    </dgm:pt>
    <dgm:pt modelId="{642F4830-2F6E-4C5F-A278-59C286071770}" type="parTrans" cxnId="{1E5FB3FD-846C-4A81-BFA5-E9EE94270050}">
      <dgm:prSet/>
      <dgm:spPr/>
      <dgm:t>
        <a:bodyPr/>
        <a:lstStyle/>
        <a:p>
          <a:endParaRPr lang="tr-TR"/>
        </a:p>
      </dgm:t>
    </dgm:pt>
    <dgm:pt modelId="{2DE6E961-BB51-4182-A6E1-B4B9413E28E8}" type="sibTrans" cxnId="{1E5FB3FD-846C-4A81-BFA5-E9EE94270050}">
      <dgm:prSet/>
      <dgm:spPr/>
      <dgm:t>
        <a:bodyPr/>
        <a:lstStyle/>
        <a:p>
          <a:endParaRPr lang="tr-TR"/>
        </a:p>
      </dgm:t>
    </dgm:pt>
    <dgm:pt modelId="{C2D83F8E-4A59-43E9-9442-256431CB617B}">
      <dgm:prSet phldrT="[Metin]" custT="1"/>
      <dgm:spPr/>
      <dgm:t>
        <a:bodyPr/>
        <a:lstStyle/>
        <a:p>
          <a:r>
            <a:rPr lang="tr-TR" sz="2000" dirty="0" smtClean="0"/>
            <a:t>Uzmanlık güç kaynakları</a:t>
          </a:r>
          <a:endParaRPr lang="tr-TR" sz="2000" dirty="0"/>
        </a:p>
      </dgm:t>
    </dgm:pt>
    <dgm:pt modelId="{72679093-910A-45DE-95A8-AF27A2D8C2B4}" type="parTrans" cxnId="{02049265-3877-4EB6-B47A-454997478289}">
      <dgm:prSet/>
      <dgm:spPr/>
      <dgm:t>
        <a:bodyPr/>
        <a:lstStyle/>
        <a:p>
          <a:endParaRPr lang="tr-TR"/>
        </a:p>
      </dgm:t>
    </dgm:pt>
    <dgm:pt modelId="{8B320503-AE08-4C33-B952-EF6424DBD837}" type="sibTrans" cxnId="{02049265-3877-4EB6-B47A-454997478289}">
      <dgm:prSet/>
      <dgm:spPr/>
      <dgm:t>
        <a:bodyPr/>
        <a:lstStyle/>
        <a:p>
          <a:endParaRPr lang="tr-TR"/>
        </a:p>
      </dgm:t>
    </dgm:pt>
    <dgm:pt modelId="{E326EE91-91A0-444F-99DB-8134C304F471}">
      <dgm:prSet phldrT="[Metin]"/>
      <dgm:spPr/>
      <dgm:t>
        <a:bodyPr/>
        <a:lstStyle/>
        <a:p>
          <a:r>
            <a:rPr lang="tr-TR" dirty="0" smtClean="0"/>
            <a:t>Zorlayıcı güç kaynakları</a:t>
          </a:r>
          <a:endParaRPr lang="tr-TR" dirty="0"/>
        </a:p>
      </dgm:t>
    </dgm:pt>
    <dgm:pt modelId="{D181715F-D303-43DB-BC24-8D87524E8C3B}" type="parTrans" cxnId="{B6E205CB-F911-44FD-8FBD-EF0DBA6FB199}">
      <dgm:prSet/>
      <dgm:spPr/>
      <dgm:t>
        <a:bodyPr/>
        <a:lstStyle/>
        <a:p>
          <a:endParaRPr lang="tr-TR"/>
        </a:p>
      </dgm:t>
    </dgm:pt>
    <dgm:pt modelId="{FA78F330-977F-4246-92C5-CC315004D721}" type="sibTrans" cxnId="{B6E205CB-F911-44FD-8FBD-EF0DBA6FB199}">
      <dgm:prSet/>
      <dgm:spPr/>
      <dgm:t>
        <a:bodyPr/>
        <a:lstStyle/>
        <a:p>
          <a:endParaRPr lang="tr-TR"/>
        </a:p>
      </dgm:t>
    </dgm:pt>
    <dgm:pt modelId="{7FE670E0-4FEE-4B4E-AA59-23883948A990}">
      <dgm:prSet phldrT="[Metin]"/>
      <dgm:spPr/>
      <dgm:t>
        <a:bodyPr/>
        <a:lstStyle/>
        <a:p>
          <a:r>
            <a:rPr lang="tr-TR" dirty="0" smtClean="0"/>
            <a:t>Ödüllendirme güç kaynakları</a:t>
          </a:r>
          <a:endParaRPr lang="tr-TR" dirty="0"/>
        </a:p>
      </dgm:t>
    </dgm:pt>
    <dgm:pt modelId="{3007B752-9087-4B49-828C-297D1824AFFC}" type="parTrans" cxnId="{1CCB19B1-CCC2-45A9-9DAE-6EDD4270432B}">
      <dgm:prSet/>
      <dgm:spPr/>
      <dgm:t>
        <a:bodyPr/>
        <a:lstStyle/>
        <a:p>
          <a:endParaRPr lang="tr-TR"/>
        </a:p>
      </dgm:t>
    </dgm:pt>
    <dgm:pt modelId="{F518D85A-B332-4A84-8AD7-60DC24D1C1B6}" type="sibTrans" cxnId="{1CCB19B1-CCC2-45A9-9DAE-6EDD4270432B}">
      <dgm:prSet/>
      <dgm:spPr/>
      <dgm:t>
        <a:bodyPr/>
        <a:lstStyle/>
        <a:p>
          <a:endParaRPr lang="tr-TR"/>
        </a:p>
      </dgm:t>
    </dgm:pt>
    <dgm:pt modelId="{CB1F4130-D5DA-4423-909B-D09356961B9A}" type="pres">
      <dgm:prSet presAssocID="{CADD3A38-2836-4CAB-884A-10659628E56F}" presName="Name0" presStyleCnt="0">
        <dgm:presLayoutVars>
          <dgm:dir/>
          <dgm:animLvl val="lvl"/>
          <dgm:resizeHandles val="exact"/>
        </dgm:presLayoutVars>
      </dgm:prSet>
      <dgm:spPr/>
      <dgm:t>
        <a:bodyPr/>
        <a:lstStyle/>
        <a:p>
          <a:endParaRPr lang="tr-TR"/>
        </a:p>
      </dgm:t>
    </dgm:pt>
    <dgm:pt modelId="{9EE17C56-2ABE-4BBE-971D-727A61AEC371}" type="pres">
      <dgm:prSet presAssocID="{C2023EAC-73F8-4A78-958E-BE26DC56B1FE}" presName="composite" presStyleCnt="0"/>
      <dgm:spPr/>
    </dgm:pt>
    <dgm:pt modelId="{457C8B5C-F26E-4E45-B380-B44A179CF584}" type="pres">
      <dgm:prSet presAssocID="{C2023EAC-73F8-4A78-958E-BE26DC56B1FE}" presName="parTx" presStyleLbl="alignNode1" presStyleIdx="0" presStyleCnt="2" custScaleY="121796" custLinFactNeighborX="-91" custLinFactNeighborY="-9592">
        <dgm:presLayoutVars>
          <dgm:chMax val="0"/>
          <dgm:chPref val="0"/>
          <dgm:bulletEnabled val="1"/>
        </dgm:presLayoutVars>
      </dgm:prSet>
      <dgm:spPr/>
      <dgm:t>
        <a:bodyPr/>
        <a:lstStyle/>
        <a:p>
          <a:endParaRPr lang="tr-TR"/>
        </a:p>
      </dgm:t>
    </dgm:pt>
    <dgm:pt modelId="{7C0EF51D-44A7-440F-A8B8-E7DA2E5E1F67}" type="pres">
      <dgm:prSet presAssocID="{C2023EAC-73F8-4A78-958E-BE26DC56B1FE}" presName="desTx" presStyleLbl="alignAccFollowNode1" presStyleIdx="0" presStyleCnt="2" custScaleY="96630" custLinFactNeighborX="-91" custLinFactNeighborY="69">
        <dgm:presLayoutVars>
          <dgm:bulletEnabled val="1"/>
        </dgm:presLayoutVars>
      </dgm:prSet>
      <dgm:spPr/>
      <dgm:t>
        <a:bodyPr/>
        <a:lstStyle/>
        <a:p>
          <a:endParaRPr lang="tr-TR"/>
        </a:p>
      </dgm:t>
    </dgm:pt>
    <dgm:pt modelId="{618F06B7-3D49-4C1B-A1FE-98BFDB4523FC}" type="pres">
      <dgm:prSet presAssocID="{513C6614-DA21-469B-8751-91306FDFC598}" presName="space" presStyleCnt="0"/>
      <dgm:spPr/>
    </dgm:pt>
    <dgm:pt modelId="{25F10F8A-2E7B-47D8-95A9-5347416651DA}" type="pres">
      <dgm:prSet presAssocID="{04885D44-4EE9-4FD1-9090-BF4033E8AA88}" presName="composite" presStyleCnt="0"/>
      <dgm:spPr/>
    </dgm:pt>
    <dgm:pt modelId="{70923167-0C22-4D92-90E2-2FFA3443F53B}" type="pres">
      <dgm:prSet presAssocID="{04885D44-4EE9-4FD1-9090-BF4033E8AA88}" presName="parTx" presStyleLbl="alignNode1" presStyleIdx="1" presStyleCnt="2" custScaleY="125251" custLinFactNeighborX="590" custLinFactNeighborY="-9030">
        <dgm:presLayoutVars>
          <dgm:chMax val="0"/>
          <dgm:chPref val="0"/>
          <dgm:bulletEnabled val="1"/>
        </dgm:presLayoutVars>
      </dgm:prSet>
      <dgm:spPr/>
      <dgm:t>
        <a:bodyPr/>
        <a:lstStyle/>
        <a:p>
          <a:endParaRPr lang="tr-TR"/>
        </a:p>
      </dgm:t>
    </dgm:pt>
    <dgm:pt modelId="{D2BEFA51-2717-43B6-AADD-B48F8562D540}" type="pres">
      <dgm:prSet presAssocID="{04885D44-4EE9-4FD1-9090-BF4033E8AA88}" presName="desTx" presStyleLbl="alignAccFollowNode1" presStyleIdx="1" presStyleCnt="2" custScaleX="100494" custScaleY="90533" custLinFactNeighborX="837" custLinFactNeighborY="-1025">
        <dgm:presLayoutVars>
          <dgm:bulletEnabled val="1"/>
        </dgm:presLayoutVars>
      </dgm:prSet>
      <dgm:spPr/>
      <dgm:t>
        <a:bodyPr/>
        <a:lstStyle/>
        <a:p>
          <a:endParaRPr lang="tr-TR"/>
        </a:p>
      </dgm:t>
    </dgm:pt>
  </dgm:ptLst>
  <dgm:cxnLst>
    <dgm:cxn modelId="{DD5B829F-636B-4A30-ABBF-16BCDCE79810}" srcId="{CADD3A38-2836-4CAB-884A-10659628E56F}" destId="{C2023EAC-73F8-4A78-958E-BE26DC56B1FE}" srcOrd="0" destOrd="0" parTransId="{208C6941-43C0-482A-B44F-23F9475F1FE7}" sibTransId="{513C6614-DA21-469B-8751-91306FDFC598}"/>
    <dgm:cxn modelId="{66590E44-6628-CC46-B567-219663B68AC4}" type="presOf" srcId="{2921AA35-E6B4-488D-A2D7-BBE59B7365FC}" destId="{D2BEFA51-2717-43B6-AADD-B48F8562D540}" srcOrd="0" destOrd="0" presId="urn:microsoft.com/office/officeart/2005/8/layout/hList1"/>
    <dgm:cxn modelId="{6654FC0C-EE61-4890-B6AB-83B6B65AA128}" srcId="{CADD3A38-2836-4CAB-884A-10659628E56F}" destId="{04885D44-4EE9-4FD1-9090-BF4033E8AA88}" srcOrd="1" destOrd="0" parTransId="{A1B8381C-94A0-4C75-8A26-417930C64F37}" sibTransId="{ADF9E162-ABA3-4210-9CEA-D425A3766BDF}"/>
    <dgm:cxn modelId="{51A6D5D6-77FD-F14D-8017-DCC8815410C2}" type="presOf" srcId="{CADD3A38-2836-4CAB-884A-10659628E56F}" destId="{CB1F4130-D5DA-4423-909B-D09356961B9A}" srcOrd="0" destOrd="0" presId="urn:microsoft.com/office/officeart/2005/8/layout/hList1"/>
    <dgm:cxn modelId="{2B3FF04C-98DD-B54B-A76F-2175D7166A7E}" type="presOf" srcId="{C2023EAC-73F8-4A78-958E-BE26DC56B1FE}" destId="{457C8B5C-F26E-4E45-B380-B44A179CF584}" srcOrd="0" destOrd="0" presId="urn:microsoft.com/office/officeart/2005/8/layout/hList1"/>
    <dgm:cxn modelId="{4EB0029F-8E57-9944-ADA5-C263AC6986E3}" type="presOf" srcId="{E326EE91-91A0-444F-99DB-8134C304F471}" destId="{D2BEFA51-2717-43B6-AADD-B48F8562D540}" srcOrd="0" destOrd="1" presId="urn:microsoft.com/office/officeart/2005/8/layout/hList1"/>
    <dgm:cxn modelId="{AE1B183E-C7C0-FD48-893C-D047B98C9B4E}" type="presOf" srcId="{7FE670E0-4FEE-4B4E-AA59-23883948A990}" destId="{D2BEFA51-2717-43B6-AADD-B48F8562D540}" srcOrd="0" destOrd="2" presId="urn:microsoft.com/office/officeart/2005/8/layout/hList1"/>
    <dgm:cxn modelId="{C064FA6F-4455-1F4F-9A32-CC538ABD2F9E}" type="presOf" srcId="{C436C553-D987-47F1-86DF-DE9B525FC6EB}" destId="{7C0EF51D-44A7-440F-A8B8-E7DA2E5E1F67}" srcOrd="0" destOrd="0" presId="urn:microsoft.com/office/officeart/2005/8/layout/hList1"/>
    <dgm:cxn modelId="{02049265-3877-4EB6-B47A-454997478289}" srcId="{C2023EAC-73F8-4A78-958E-BE26DC56B1FE}" destId="{C2D83F8E-4A59-43E9-9442-256431CB617B}" srcOrd="1" destOrd="0" parTransId="{72679093-910A-45DE-95A8-AF27A2D8C2B4}" sibTransId="{8B320503-AE08-4C33-B952-EF6424DBD837}"/>
    <dgm:cxn modelId="{B2499829-7979-4F8A-B338-41EF153723AE}" srcId="{C2023EAC-73F8-4A78-958E-BE26DC56B1FE}" destId="{C436C553-D987-47F1-86DF-DE9B525FC6EB}" srcOrd="0" destOrd="0" parTransId="{79333EAD-5B86-4E67-A566-339AB570CCB2}" sibTransId="{3777A38E-C6F9-4A54-B183-46C6E39D8BF6}"/>
    <dgm:cxn modelId="{1CCB19B1-CCC2-45A9-9DAE-6EDD4270432B}" srcId="{04885D44-4EE9-4FD1-9090-BF4033E8AA88}" destId="{7FE670E0-4FEE-4B4E-AA59-23883948A990}" srcOrd="2" destOrd="0" parTransId="{3007B752-9087-4B49-828C-297D1824AFFC}" sibTransId="{F518D85A-B332-4A84-8AD7-60DC24D1C1B6}"/>
    <dgm:cxn modelId="{A2157995-C69C-1347-8EED-A845A5821597}" type="presOf" srcId="{C2D83F8E-4A59-43E9-9442-256431CB617B}" destId="{7C0EF51D-44A7-440F-A8B8-E7DA2E5E1F67}" srcOrd="0" destOrd="1" presId="urn:microsoft.com/office/officeart/2005/8/layout/hList1"/>
    <dgm:cxn modelId="{B6E205CB-F911-44FD-8FBD-EF0DBA6FB199}" srcId="{04885D44-4EE9-4FD1-9090-BF4033E8AA88}" destId="{E326EE91-91A0-444F-99DB-8134C304F471}" srcOrd="1" destOrd="0" parTransId="{D181715F-D303-43DB-BC24-8D87524E8C3B}" sibTransId="{FA78F330-977F-4246-92C5-CC315004D721}"/>
    <dgm:cxn modelId="{1E5FB3FD-846C-4A81-BFA5-E9EE94270050}" srcId="{04885D44-4EE9-4FD1-9090-BF4033E8AA88}" destId="{2921AA35-E6B4-488D-A2D7-BBE59B7365FC}" srcOrd="0" destOrd="0" parTransId="{642F4830-2F6E-4C5F-A278-59C286071770}" sibTransId="{2DE6E961-BB51-4182-A6E1-B4B9413E28E8}"/>
    <dgm:cxn modelId="{1EC9E2E0-84DD-5749-B3B5-3348CE5BD722}" type="presOf" srcId="{04885D44-4EE9-4FD1-9090-BF4033E8AA88}" destId="{70923167-0C22-4D92-90E2-2FFA3443F53B}" srcOrd="0" destOrd="0" presId="urn:microsoft.com/office/officeart/2005/8/layout/hList1"/>
    <dgm:cxn modelId="{5972069C-7B8E-F14E-9DBC-10A2E7D4DF5E}" type="presParOf" srcId="{CB1F4130-D5DA-4423-909B-D09356961B9A}" destId="{9EE17C56-2ABE-4BBE-971D-727A61AEC371}" srcOrd="0" destOrd="0" presId="urn:microsoft.com/office/officeart/2005/8/layout/hList1"/>
    <dgm:cxn modelId="{B06FA2D0-AFE2-0F40-B415-03663B679F6E}" type="presParOf" srcId="{9EE17C56-2ABE-4BBE-971D-727A61AEC371}" destId="{457C8B5C-F26E-4E45-B380-B44A179CF584}" srcOrd="0" destOrd="0" presId="urn:microsoft.com/office/officeart/2005/8/layout/hList1"/>
    <dgm:cxn modelId="{05CA30C8-7E09-B74A-A9AF-D93C95253A6F}" type="presParOf" srcId="{9EE17C56-2ABE-4BBE-971D-727A61AEC371}" destId="{7C0EF51D-44A7-440F-A8B8-E7DA2E5E1F67}" srcOrd="1" destOrd="0" presId="urn:microsoft.com/office/officeart/2005/8/layout/hList1"/>
    <dgm:cxn modelId="{6FC585B7-7CC6-014B-9C7F-B6DF25B1AD7A}" type="presParOf" srcId="{CB1F4130-D5DA-4423-909B-D09356961B9A}" destId="{618F06B7-3D49-4C1B-A1FE-98BFDB4523FC}" srcOrd="1" destOrd="0" presId="urn:microsoft.com/office/officeart/2005/8/layout/hList1"/>
    <dgm:cxn modelId="{87F0E1B5-571B-FA40-B4C3-E04F34E7B8F0}" type="presParOf" srcId="{CB1F4130-D5DA-4423-909B-D09356961B9A}" destId="{25F10F8A-2E7B-47D8-95A9-5347416651DA}" srcOrd="2" destOrd="0" presId="urn:microsoft.com/office/officeart/2005/8/layout/hList1"/>
    <dgm:cxn modelId="{AE3A0554-A49E-0C44-B049-112941B2FB24}" type="presParOf" srcId="{25F10F8A-2E7B-47D8-95A9-5347416651DA}" destId="{70923167-0C22-4D92-90E2-2FFA3443F53B}" srcOrd="0" destOrd="0" presId="urn:microsoft.com/office/officeart/2005/8/layout/hList1"/>
    <dgm:cxn modelId="{BEFB0A5F-36AD-7A4A-8170-8E7BE81E8561}" type="presParOf" srcId="{25F10F8A-2E7B-47D8-95A9-5347416651DA}" destId="{D2BEFA51-2717-43B6-AADD-B48F8562D540}"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7C8B5C-F26E-4E45-B380-B44A179CF584}">
      <dsp:nvSpPr>
        <dsp:cNvPr id="0" name=""/>
        <dsp:cNvSpPr/>
      </dsp:nvSpPr>
      <dsp:spPr>
        <a:xfrm>
          <a:off x="0" y="0"/>
          <a:ext cx="3320736" cy="123788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tr-TR" sz="2800" b="1" kern="1200" dirty="0" smtClean="0"/>
            <a:t>Kişisel güç</a:t>
          </a:r>
          <a:endParaRPr lang="tr-TR" sz="2800" b="1" kern="1200" dirty="0"/>
        </a:p>
      </dsp:txBody>
      <dsp:txXfrm>
        <a:off x="0" y="0"/>
        <a:ext cx="3320736" cy="1237880"/>
      </dsp:txXfrm>
    </dsp:sp>
    <dsp:sp modelId="{7C0EF51D-44A7-440F-A8B8-E7DA2E5E1F67}">
      <dsp:nvSpPr>
        <dsp:cNvPr id="0" name=""/>
        <dsp:cNvSpPr/>
      </dsp:nvSpPr>
      <dsp:spPr>
        <a:xfrm>
          <a:off x="0" y="1234021"/>
          <a:ext cx="3320736" cy="164238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tr-TR" sz="2000" kern="1200" dirty="0" smtClean="0"/>
            <a:t>Karizmatik güç kaynakları</a:t>
          </a:r>
          <a:endParaRPr lang="tr-TR" sz="2000" kern="1200" dirty="0"/>
        </a:p>
        <a:p>
          <a:pPr marL="228600" lvl="1" indent="-228600" algn="l" defTabSz="889000">
            <a:lnSpc>
              <a:spcPct val="90000"/>
            </a:lnSpc>
            <a:spcBef>
              <a:spcPct val="0"/>
            </a:spcBef>
            <a:spcAft>
              <a:spcPct val="15000"/>
            </a:spcAft>
            <a:buChar char="••"/>
          </a:pPr>
          <a:r>
            <a:rPr lang="tr-TR" sz="2000" kern="1200" dirty="0" smtClean="0"/>
            <a:t>Uzmanlık güç kaynakları</a:t>
          </a:r>
          <a:endParaRPr lang="tr-TR" sz="2000" kern="1200" dirty="0"/>
        </a:p>
      </dsp:txBody>
      <dsp:txXfrm>
        <a:off x="0" y="1234021"/>
        <a:ext cx="3320736" cy="1642387"/>
      </dsp:txXfrm>
    </dsp:sp>
    <dsp:sp modelId="{70923167-0C22-4D92-90E2-2FFA3443F53B}">
      <dsp:nvSpPr>
        <dsp:cNvPr id="0" name=""/>
        <dsp:cNvSpPr/>
      </dsp:nvSpPr>
      <dsp:spPr>
        <a:xfrm>
          <a:off x="3808056" y="2443"/>
          <a:ext cx="3320736" cy="1272995"/>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tr-TR" sz="2800" b="1" kern="1200" dirty="0" smtClean="0"/>
            <a:t>Makamdan kaynaklanan güç </a:t>
          </a:r>
          <a:endParaRPr lang="tr-TR" sz="2800" b="1" kern="1200" dirty="0"/>
        </a:p>
      </dsp:txBody>
      <dsp:txXfrm>
        <a:off x="3808056" y="2443"/>
        <a:ext cx="3320736" cy="1272995"/>
      </dsp:txXfrm>
    </dsp:sp>
    <dsp:sp modelId="{D2BEFA51-2717-43B6-AADD-B48F8562D540}">
      <dsp:nvSpPr>
        <dsp:cNvPr id="0" name=""/>
        <dsp:cNvSpPr/>
      </dsp:nvSpPr>
      <dsp:spPr>
        <a:xfrm>
          <a:off x="3791651" y="1301927"/>
          <a:ext cx="3337141" cy="153875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tr-TR" sz="2100" kern="1200" dirty="0" smtClean="0"/>
            <a:t>Yasal güç kaynakları</a:t>
          </a:r>
          <a:endParaRPr lang="tr-TR" sz="2100" kern="1200" dirty="0"/>
        </a:p>
        <a:p>
          <a:pPr marL="228600" lvl="1" indent="-228600" algn="l" defTabSz="933450">
            <a:lnSpc>
              <a:spcPct val="90000"/>
            </a:lnSpc>
            <a:spcBef>
              <a:spcPct val="0"/>
            </a:spcBef>
            <a:spcAft>
              <a:spcPct val="15000"/>
            </a:spcAft>
            <a:buChar char="••"/>
          </a:pPr>
          <a:r>
            <a:rPr lang="tr-TR" sz="2100" kern="1200" dirty="0" smtClean="0"/>
            <a:t>Zorlayıcı güç kaynakları</a:t>
          </a:r>
          <a:endParaRPr lang="tr-TR" sz="2100" kern="1200" dirty="0"/>
        </a:p>
        <a:p>
          <a:pPr marL="228600" lvl="1" indent="-228600" algn="l" defTabSz="933450">
            <a:lnSpc>
              <a:spcPct val="90000"/>
            </a:lnSpc>
            <a:spcBef>
              <a:spcPct val="0"/>
            </a:spcBef>
            <a:spcAft>
              <a:spcPct val="15000"/>
            </a:spcAft>
            <a:buChar char="••"/>
          </a:pPr>
          <a:r>
            <a:rPr lang="tr-TR" sz="2100" kern="1200" dirty="0" smtClean="0"/>
            <a:t>Ödüllendirme güç kaynakları</a:t>
          </a:r>
          <a:endParaRPr lang="tr-TR" sz="2100" kern="1200" dirty="0"/>
        </a:p>
      </dsp:txBody>
      <dsp:txXfrm>
        <a:off x="3791651" y="1301927"/>
        <a:ext cx="3337141" cy="1538758"/>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FB8B34-D5E5-2D43-B2F1-08F46210E036}" type="datetimeFigureOut">
              <a:rPr lang="en-US" smtClean="0"/>
              <a:t>05/05/20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EF7E44-4EC3-E049-92ED-E7A055D2B46F}" type="slidenum">
              <a:rPr lang="en-US" smtClean="0"/>
              <a:t>‹#›</a:t>
            </a:fld>
            <a:endParaRPr lang="en-US"/>
          </a:p>
        </p:txBody>
      </p:sp>
    </p:spTree>
    <p:extLst>
      <p:ext uri="{BB962C8B-B14F-4D97-AF65-F5344CB8AC3E}">
        <p14:creationId xmlns:p14="http://schemas.microsoft.com/office/powerpoint/2010/main" val="62993607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txBox="1">
            <a:spLocks noGrp="1" noChangeArrowheads="1"/>
          </p:cNvSpPr>
          <p:nvPr/>
        </p:nvSpPr>
        <p:spPr bwMode="auto">
          <a:xfrm>
            <a:off x="3889301" y="8687605"/>
            <a:ext cx="2976718" cy="4578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Perpetua" charset="0"/>
                <a:ea typeface="ＭＳ Ｐゴシック" charset="0"/>
                <a:cs typeface="ＭＳ Ｐゴシック" charset="0"/>
              </a:defRPr>
            </a:lvl1pPr>
            <a:lvl2pPr marL="742950" indent="-285750">
              <a:defRPr sz="2400">
                <a:solidFill>
                  <a:schemeClr val="tx1"/>
                </a:solidFill>
                <a:latin typeface="Perpetua" charset="0"/>
                <a:ea typeface="ＭＳ Ｐゴシック" charset="0"/>
              </a:defRPr>
            </a:lvl2pPr>
            <a:lvl3pPr marL="1143000" indent="-228600">
              <a:defRPr sz="2400">
                <a:solidFill>
                  <a:schemeClr val="tx1"/>
                </a:solidFill>
                <a:latin typeface="Perpetua" charset="0"/>
                <a:ea typeface="ＭＳ Ｐゴシック" charset="0"/>
              </a:defRPr>
            </a:lvl3pPr>
            <a:lvl4pPr marL="1600200" indent="-228600">
              <a:defRPr sz="2400">
                <a:solidFill>
                  <a:schemeClr val="tx1"/>
                </a:solidFill>
                <a:latin typeface="Perpetua" charset="0"/>
                <a:ea typeface="ＭＳ Ｐゴシック" charset="0"/>
              </a:defRPr>
            </a:lvl4pPr>
            <a:lvl5pPr marL="2057400" indent="-228600">
              <a:defRPr sz="2400">
                <a:solidFill>
                  <a:schemeClr val="tx1"/>
                </a:solidFill>
                <a:latin typeface="Perpetua" charset="0"/>
                <a:ea typeface="ＭＳ Ｐゴシック" charset="0"/>
              </a:defRPr>
            </a:lvl5pPr>
            <a:lvl6pPr marL="2514600" indent="-228600" eaLnBrk="0" fontAlgn="base" hangingPunct="0">
              <a:spcBef>
                <a:spcPct val="0"/>
              </a:spcBef>
              <a:spcAft>
                <a:spcPct val="0"/>
              </a:spcAft>
              <a:defRPr sz="2400">
                <a:solidFill>
                  <a:schemeClr val="tx1"/>
                </a:solidFill>
                <a:latin typeface="Perpetua" charset="0"/>
                <a:ea typeface="ＭＳ Ｐゴシック" charset="0"/>
              </a:defRPr>
            </a:lvl6pPr>
            <a:lvl7pPr marL="2971800" indent="-228600" eaLnBrk="0" fontAlgn="base" hangingPunct="0">
              <a:spcBef>
                <a:spcPct val="0"/>
              </a:spcBef>
              <a:spcAft>
                <a:spcPct val="0"/>
              </a:spcAft>
              <a:defRPr sz="2400">
                <a:solidFill>
                  <a:schemeClr val="tx1"/>
                </a:solidFill>
                <a:latin typeface="Perpetua" charset="0"/>
                <a:ea typeface="ＭＳ Ｐゴシック" charset="0"/>
              </a:defRPr>
            </a:lvl7pPr>
            <a:lvl8pPr marL="3429000" indent="-228600" eaLnBrk="0" fontAlgn="base" hangingPunct="0">
              <a:spcBef>
                <a:spcPct val="0"/>
              </a:spcBef>
              <a:spcAft>
                <a:spcPct val="0"/>
              </a:spcAft>
              <a:defRPr sz="2400">
                <a:solidFill>
                  <a:schemeClr val="tx1"/>
                </a:solidFill>
                <a:latin typeface="Perpetua" charset="0"/>
                <a:ea typeface="ＭＳ Ｐゴシック" charset="0"/>
              </a:defRPr>
            </a:lvl8pPr>
            <a:lvl9pPr marL="3886200" indent="-228600" eaLnBrk="0" fontAlgn="base" hangingPunct="0">
              <a:spcBef>
                <a:spcPct val="0"/>
              </a:spcBef>
              <a:spcAft>
                <a:spcPct val="0"/>
              </a:spcAft>
              <a:defRPr sz="2400">
                <a:solidFill>
                  <a:schemeClr val="tx1"/>
                </a:solidFill>
                <a:latin typeface="Perpetua" charset="0"/>
                <a:ea typeface="ＭＳ Ｐゴシック" charset="0"/>
              </a:defRPr>
            </a:lvl9pPr>
          </a:lstStyle>
          <a:p>
            <a:pPr algn="r" eaLnBrk="1" hangingPunct="1"/>
            <a:fld id="{1FC94444-DFBA-AA4E-81C7-BCB2F1578A55}" type="slidenum">
              <a:rPr lang="tr-TR" sz="1200">
                <a:latin typeface="Calibri" charset="0"/>
              </a:rPr>
              <a:pPr algn="r" eaLnBrk="1" hangingPunct="1"/>
              <a:t>8</a:t>
            </a:fld>
            <a:endParaRPr lang="tr-TR" sz="1200">
              <a:latin typeface="Calibri" charset="0"/>
            </a:endParaRPr>
          </a:p>
        </p:txBody>
      </p:sp>
      <p:sp>
        <p:nvSpPr>
          <p:cNvPr id="3891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8915" name="Rectangle 3"/>
          <p:cNvSpPr>
            <a:spLocks noGrp="1" noChangeArrowheads="1"/>
          </p:cNvSpPr>
          <p:nvPr>
            <p:ph type="body" idx="1"/>
          </p:nvPr>
        </p:nvSpPr>
        <p:spPr bwMode="auto">
          <a:xfrm>
            <a:off x="686441" y="4344534"/>
            <a:ext cx="5876453" cy="45741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lnSpc>
                <a:spcPct val="90000"/>
              </a:lnSpc>
            </a:pPr>
            <a:endParaRPr lang="en-US">
              <a:latin typeface="Calibri"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73F62D42-1042-2042-98E8-5A7DEB04D5E0}"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A9111-E983-1449-8CD6-A7D95EE77EEC}" type="slidenum">
              <a:rPr lang="en-US" smtClean="0"/>
              <a:t>‹#›</a:t>
            </a:fld>
            <a:endParaRPr lang="en-US"/>
          </a:p>
        </p:txBody>
      </p:sp>
    </p:spTree>
    <p:extLst>
      <p:ext uri="{BB962C8B-B14F-4D97-AF65-F5344CB8AC3E}">
        <p14:creationId xmlns:p14="http://schemas.microsoft.com/office/powerpoint/2010/main" val="2971143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73F62D42-1042-2042-98E8-5A7DEB04D5E0}"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A9111-E983-1449-8CD6-A7D95EE77EEC}" type="slidenum">
              <a:rPr lang="en-US" smtClean="0"/>
              <a:t>‹#›</a:t>
            </a:fld>
            <a:endParaRPr lang="en-US"/>
          </a:p>
        </p:txBody>
      </p:sp>
    </p:spTree>
    <p:extLst>
      <p:ext uri="{BB962C8B-B14F-4D97-AF65-F5344CB8AC3E}">
        <p14:creationId xmlns:p14="http://schemas.microsoft.com/office/powerpoint/2010/main" val="566433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73F62D42-1042-2042-98E8-5A7DEB04D5E0}"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A9111-E983-1449-8CD6-A7D95EE77EEC}" type="slidenum">
              <a:rPr lang="en-US" smtClean="0"/>
              <a:t>‹#›</a:t>
            </a:fld>
            <a:endParaRPr lang="en-US"/>
          </a:p>
        </p:txBody>
      </p:sp>
    </p:spTree>
    <p:extLst>
      <p:ext uri="{BB962C8B-B14F-4D97-AF65-F5344CB8AC3E}">
        <p14:creationId xmlns:p14="http://schemas.microsoft.com/office/powerpoint/2010/main" val="791136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73F62D42-1042-2042-98E8-5A7DEB04D5E0}"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A9111-E983-1449-8CD6-A7D95EE77EEC}" type="slidenum">
              <a:rPr lang="en-US" smtClean="0"/>
              <a:t>‹#›</a:t>
            </a:fld>
            <a:endParaRPr lang="en-US"/>
          </a:p>
        </p:txBody>
      </p:sp>
    </p:spTree>
    <p:extLst>
      <p:ext uri="{BB962C8B-B14F-4D97-AF65-F5344CB8AC3E}">
        <p14:creationId xmlns:p14="http://schemas.microsoft.com/office/powerpoint/2010/main" val="1926662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73F62D42-1042-2042-98E8-5A7DEB04D5E0}"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A9111-E983-1449-8CD6-A7D95EE77EEC}" type="slidenum">
              <a:rPr lang="en-US" smtClean="0"/>
              <a:t>‹#›</a:t>
            </a:fld>
            <a:endParaRPr lang="en-US"/>
          </a:p>
        </p:txBody>
      </p:sp>
    </p:spTree>
    <p:extLst>
      <p:ext uri="{BB962C8B-B14F-4D97-AF65-F5344CB8AC3E}">
        <p14:creationId xmlns:p14="http://schemas.microsoft.com/office/powerpoint/2010/main" val="3310906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73F62D42-1042-2042-98E8-5A7DEB04D5E0}"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A9111-E983-1449-8CD6-A7D95EE77EEC}" type="slidenum">
              <a:rPr lang="en-US" smtClean="0"/>
              <a:t>‹#›</a:t>
            </a:fld>
            <a:endParaRPr lang="en-US"/>
          </a:p>
        </p:txBody>
      </p:sp>
    </p:spTree>
    <p:extLst>
      <p:ext uri="{BB962C8B-B14F-4D97-AF65-F5344CB8AC3E}">
        <p14:creationId xmlns:p14="http://schemas.microsoft.com/office/powerpoint/2010/main" val="928708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73F62D42-1042-2042-98E8-5A7DEB04D5E0}" type="datetimeFigureOut">
              <a:rPr lang="en-US" smtClean="0"/>
              <a:t>05/05/20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7A9111-E983-1449-8CD6-A7D95EE77EEC}" type="slidenum">
              <a:rPr lang="en-US" smtClean="0"/>
              <a:t>‹#›</a:t>
            </a:fld>
            <a:endParaRPr lang="en-US"/>
          </a:p>
        </p:txBody>
      </p:sp>
    </p:spTree>
    <p:extLst>
      <p:ext uri="{BB962C8B-B14F-4D97-AF65-F5344CB8AC3E}">
        <p14:creationId xmlns:p14="http://schemas.microsoft.com/office/powerpoint/2010/main" val="835565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73F62D42-1042-2042-98E8-5A7DEB04D5E0}" type="datetimeFigureOut">
              <a:rPr lang="en-US" smtClean="0"/>
              <a:t>05/05/20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7A9111-E983-1449-8CD6-A7D95EE77EEC}" type="slidenum">
              <a:rPr lang="en-US" smtClean="0"/>
              <a:t>‹#›</a:t>
            </a:fld>
            <a:endParaRPr lang="en-US"/>
          </a:p>
        </p:txBody>
      </p:sp>
    </p:spTree>
    <p:extLst>
      <p:ext uri="{BB962C8B-B14F-4D97-AF65-F5344CB8AC3E}">
        <p14:creationId xmlns:p14="http://schemas.microsoft.com/office/powerpoint/2010/main" val="1376690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F62D42-1042-2042-98E8-5A7DEB04D5E0}" type="datetimeFigureOut">
              <a:rPr lang="en-US" smtClean="0"/>
              <a:t>05/05/20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7A9111-E983-1449-8CD6-A7D95EE77EEC}" type="slidenum">
              <a:rPr lang="en-US" smtClean="0"/>
              <a:t>‹#›</a:t>
            </a:fld>
            <a:endParaRPr lang="en-US"/>
          </a:p>
        </p:txBody>
      </p:sp>
    </p:spTree>
    <p:extLst>
      <p:ext uri="{BB962C8B-B14F-4D97-AF65-F5344CB8AC3E}">
        <p14:creationId xmlns:p14="http://schemas.microsoft.com/office/powerpoint/2010/main" val="3987500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73F62D42-1042-2042-98E8-5A7DEB04D5E0}"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A9111-E983-1449-8CD6-A7D95EE77EEC}" type="slidenum">
              <a:rPr lang="en-US" smtClean="0"/>
              <a:t>‹#›</a:t>
            </a:fld>
            <a:endParaRPr lang="en-US"/>
          </a:p>
        </p:txBody>
      </p:sp>
    </p:spTree>
    <p:extLst>
      <p:ext uri="{BB962C8B-B14F-4D97-AF65-F5344CB8AC3E}">
        <p14:creationId xmlns:p14="http://schemas.microsoft.com/office/powerpoint/2010/main" val="979242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73F62D42-1042-2042-98E8-5A7DEB04D5E0}"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A9111-E983-1449-8CD6-A7D95EE77EEC}" type="slidenum">
              <a:rPr lang="en-US" smtClean="0"/>
              <a:t>‹#›</a:t>
            </a:fld>
            <a:endParaRPr lang="en-US"/>
          </a:p>
        </p:txBody>
      </p:sp>
    </p:spTree>
    <p:extLst>
      <p:ext uri="{BB962C8B-B14F-4D97-AF65-F5344CB8AC3E}">
        <p14:creationId xmlns:p14="http://schemas.microsoft.com/office/powerpoint/2010/main" val="33830790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F62D42-1042-2042-98E8-5A7DEB04D5E0}" type="datetimeFigureOut">
              <a:rPr lang="en-US" smtClean="0"/>
              <a:t>05/05/20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7A9111-E983-1449-8CD6-A7D95EE77EEC}" type="slidenum">
              <a:rPr lang="en-US" smtClean="0"/>
              <a:t>‹#›</a:t>
            </a:fld>
            <a:endParaRPr lang="en-US"/>
          </a:p>
        </p:txBody>
      </p:sp>
    </p:spTree>
    <p:extLst>
      <p:ext uri="{BB962C8B-B14F-4D97-AF65-F5344CB8AC3E}">
        <p14:creationId xmlns:p14="http://schemas.microsoft.com/office/powerpoint/2010/main" val="3755253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7.xml"/><Relationship Id="rId2"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Alt Başlık 2"/>
          <p:cNvSpPr>
            <a:spLocks noGrp="1"/>
          </p:cNvSpPr>
          <p:nvPr>
            <p:ph type="subTitle" idx="1"/>
          </p:nvPr>
        </p:nvSpPr>
        <p:spPr/>
        <p:txBody>
          <a:bodyPr/>
          <a:lstStyle/>
          <a:p>
            <a:pPr eaLnBrk="1" hangingPunct="1"/>
            <a:endParaRPr lang="en-US">
              <a:latin typeface="Perpetua" charset="0"/>
            </a:endParaRPr>
          </a:p>
        </p:txBody>
      </p:sp>
      <p:sp>
        <p:nvSpPr>
          <p:cNvPr id="15362" name="Başlık 1"/>
          <p:cNvSpPr>
            <a:spLocks noGrp="1"/>
          </p:cNvSpPr>
          <p:nvPr>
            <p:ph type="ctrTitle"/>
          </p:nvPr>
        </p:nvSpPr>
        <p:spPr>
          <a:xfrm>
            <a:off x="457200" y="1506538"/>
            <a:ext cx="8229600" cy="1470025"/>
          </a:xfrm>
        </p:spPr>
        <p:txBody>
          <a:bodyPr/>
          <a:lstStyle/>
          <a:p>
            <a:pPr eaLnBrk="1" hangingPunct="1"/>
            <a:r>
              <a:rPr lang="tr-TR" sz="3600" dirty="0">
                <a:solidFill>
                  <a:schemeClr val="tx1"/>
                </a:solidFill>
                <a:latin typeface="Arial" charset="0"/>
              </a:rPr>
              <a:t/>
            </a:r>
            <a:br>
              <a:rPr lang="tr-TR" sz="3600" dirty="0">
                <a:solidFill>
                  <a:schemeClr val="tx1"/>
                </a:solidFill>
                <a:latin typeface="Arial" charset="0"/>
              </a:rPr>
            </a:br>
            <a:r>
              <a:rPr lang="tr-TR" sz="3600" dirty="0">
                <a:solidFill>
                  <a:schemeClr val="tx1"/>
                </a:solidFill>
                <a:latin typeface="Arial" charset="0"/>
              </a:rPr>
              <a:t>Sağlık Kurumlarında Liderlik</a:t>
            </a:r>
          </a:p>
        </p:txBody>
      </p:sp>
    </p:spTree>
    <p:extLst>
      <p:ext uri="{BB962C8B-B14F-4D97-AF65-F5344CB8AC3E}">
        <p14:creationId xmlns:p14="http://schemas.microsoft.com/office/powerpoint/2010/main" val="3308305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Kaynaklar</a:t>
            </a:r>
            <a:endParaRPr lang="en-US" dirty="0"/>
          </a:p>
        </p:txBody>
      </p:sp>
      <p:sp>
        <p:nvSpPr>
          <p:cNvPr id="3" name="Content Placeholder 2"/>
          <p:cNvSpPr>
            <a:spLocks noGrp="1"/>
          </p:cNvSpPr>
          <p:nvPr>
            <p:ph idx="1"/>
          </p:nvPr>
        </p:nvSpPr>
        <p:spPr/>
        <p:txBody>
          <a:bodyPr>
            <a:normAutofit fontScale="40000" lnSpcReduction="20000"/>
          </a:bodyPr>
          <a:lstStyle/>
          <a:p>
            <a:pPr lvl="0"/>
            <a:r>
              <a:rPr lang="tr-TR" dirty="0"/>
              <a:t>KOÇEL, T., (2011). İŞLETME YÖNETİCİLİĞİ. 8. BASKI. BETA BASIM, İSTANBUL.</a:t>
            </a:r>
            <a:endParaRPr lang="en-US" dirty="0"/>
          </a:p>
          <a:p>
            <a:pPr lvl="0"/>
            <a:r>
              <a:rPr lang="tr-TR" dirty="0"/>
              <a:t>KREITNER, R. KINICKI, A.(2008) ORGANİZATİONAL BEHAVİOR, 9. BS., ARİZONA: MC GRAW HİLL,  S.467.</a:t>
            </a:r>
            <a:endParaRPr lang="en-US" dirty="0"/>
          </a:p>
          <a:p>
            <a:pPr lvl="0"/>
            <a:r>
              <a:rPr lang="tr-TR" dirty="0"/>
              <a:t>ARSLAN, Ş. (2013), DUYGUSAL ZEKA (DÖNÜŞÜMCÜ VE ETKİLEŞİMCİ LİDERLİK), EĞİTİM KİTABEVİ YAYINLARI, KONYA, 2013</a:t>
            </a:r>
            <a:endParaRPr lang="en-US" dirty="0"/>
          </a:p>
          <a:p>
            <a:pPr lvl="0"/>
            <a:r>
              <a:rPr lang="en-US" dirty="0"/>
              <a:t>D</a:t>
            </a:r>
            <a:r>
              <a:rPr lang="tr-TR" dirty="0"/>
              <a:t>AFT</a:t>
            </a:r>
            <a:r>
              <a:rPr lang="en-US" dirty="0"/>
              <a:t>, RICHARD </a:t>
            </a:r>
            <a:r>
              <a:rPr lang="tr-TR" dirty="0"/>
              <a:t>L. </a:t>
            </a:r>
            <a:r>
              <a:rPr lang="en-US" dirty="0"/>
              <a:t>LEADERSHIP THEORY AND PRACTICE, ORLANDO, DRYDEN PRESS,1999, S.</a:t>
            </a:r>
            <a:r>
              <a:rPr lang="tr-TR" dirty="0"/>
              <a:t>39</a:t>
            </a:r>
            <a:endParaRPr lang="en-US" dirty="0"/>
          </a:p>
          <a:p>
            <a:pPr lvl="0"/>
            <a:r>
              <a:rPr lang="en-US" dirty="0"/>
              <a:t>TEKİN Y.</a:t>
            </a:r>
            <a:r>
              <a:rPr lang="tr-TR" dirty="0"/>
              <a:t>,</a:t>
            </a:r>
            <a:r>
              <a:rPr lang="en-US" dirty="0"/>
              <a:t> EHTİYAR R. / JOURNAL OF YAŞAR UNIVERSITY 2011 24(6) 4007-4023 </a:t>
            </a:r>
            <a:r>
              <a:rPr lang="tr-TR" dirty="0"/>
              <a:t> BAŞARININ TEMEL AKTÖRLERİ: VİZYONER LİDERLER </a:t>
            </a:r>
            <a:endParaRPr lang="en-US" dirty="0"/>
          </a:p>
          <a:p>
            <a:pPr lvl="0"/>
            <a:r>
              <a:rPr lang="tr-TR" dirty="0"/>
              <a:t>AYKANAT, Z., KARAMANOĞLU MEHMETBEY ÜNİVERSİTESİ SOSYAL BİLİMLER ENSTİTÜSÜKARİZMATİK LİDERLİK VE ÖRGÜT KÜLTÜRÜ İLİŞKİSİ ÜZERİNE BİR UYGULAMA</a:t>
            </a:r>
            <a:endParaRPr lang="en-US" dirty="0"/>
          </a:p>
          <a:p>
            <a:pPr lvl="0"/>
            <a:r>
              <a:rPr lang="tr-TR" dirty="0"/>
              <a:t>KAYA, S. (2013), SAĞLIK KURUMLARINDA KALİTE YÖNETİMİ T.C. ANADOLU ÜNİVERSİTESİ YAYINI N: 2858, AÇIKÖĞRETİM FAKÜLTESİ YAYINI NO: 1821</a:t>
            </a:r>
            <a:endParaRPr lang="en-US" dirty="0"/>
          </a:p>
          <a:p>
            <a:pPr lvl="0"/>
            <a:r>
              <a:rPr lang="tr-TR" dirty="0"/>
              <a:t>ÇELİK, Y. (2013), SAĞLIK KURUMLARI YÖNETİMİ T.C. ANADOLU ÜNİVERSİTESİ YAYINI N: 2858, AÇIKÖĞRETİM FAKÜLTESİ YAYINI NO: 1818</a:t>
            </a:r>
            <a:endParaRPr lang="en-US" dirty="0"/>
          </a:p>
          <a:p>
            <a:pPr lvl="0"/>
            <a:r>
              <a:rPr lang="tr-TR" dirty="0"/>
              <a:t>SELEN DOGAN, ÖZGE DEMRAL KURUMLARIN BASARISINDA DUYGUSAL ZEKANIN ROLÜ VE ÖNEMİ </a:t>
            </a:r>
            <a:r>
              <a:rPr lang="tr-TR" i="1" dirty="0"/>
              <a:t>YÖNETİM VE EKONOMİ</a:t>
            </a:r>
            <a:r>
              <a:rPr lang="tr-TR" dirty="0"/>
              <a:t> </a:t>
            </a:r>
            <a:r>
              <a:rPr lang="tr-TR" i="1" dirty="0"/>
              <a:t>YIL:2007 CİLT:14 SAYI:1 CELAL BAYAR ÜNİVERSİTESİ ..B.F. MANSA</a:t>
            </a:r>
            <a:endParaRPr lang="en-US" dirty="0"/>
          </a:p>
          <a:p>
            <a:pPr lvl="0"/>
            <a:r>
              <a:rPr lang="tr-TR" dirty="0"/>
              <a:t>MERYEM ÖZDEMİR EĞİTİM FAKÜLTESİ ÖĞRENCİLERİNİN DUYGUSAL ZEKALARI İLE YAŞAM DOYUMLARININ İNCELENMESİ YÜKSEK LİSANS TEZİ  T.C.  ATATÜRK ÜNİVERSİTESİ EĞİTİM BİLİMLERİ       ENSTİTÜSÜ  İLKÖĞRETİM ANA BİLİM DALI SINIF ÖĞRETMENLİĞİ BİLİM DALI  ERZURUM OCAK, 2015 </a:t>
            </a:r>
            <a:endParaRPr lang="en-US" dirty="0"/>
          </a:p>
          <a:p>
            <a:pPr lvl="0"/>
            <a:r>
              <a:rPr lang="tr-TR" dirty="0"/>
              <a:t>CAN H., 1999, ORGANİZASYON VE YÖNETİM, SİYASAL KİTAP EVİ, ANKARA</a:t>
            </a:r>
            <a:endParaRPr lang="en-US" dirty="0"/>
          </a:p>
          <a:p>
            <a:pPr lvl="0"/>
            <a:r>
              <a:rPr lang="tr-TR" dirty="0"/>
              <a:t>TÜRKMEN, İ., 2001,YÖNETİCİLER İÇİN İLETİŞİM MODELİ, MPM BASIM EVİ, ANKARA</a:t>
            </a:r>
            <a:endParaRPr lang="en-US" dirty="0"/>
          </a:p>
          <a:p>
            <a:pPr lvl="0"/>
            <a:r>
              <a:rPr lang="tr-TR" dirty="0"/>
              <a:t>TENGİLİMOĞLU, D. VE ÖZTÜRK, Y. 2004, İŞLETMELERDE HALKLA İLİŞKİLER, ANKARA:SEÇKİN YAYINCILIK. </a:t>
            </a:r>
            <a:endParaRPr lang="en-US" dirty="0"/>
          </a:p>
          <a:p>
            <a:pPr lvl="0"/>
            <a:r>
              <a:rPr lang="tr-TR" dirty="0"/>
              <a:t>BİTER, A. 2007, İŞLETMELERDE İLETİŞİMİN İŞLETME VERİMLİLİĞİNE ETKİLERİ KAHRAMANMARAŞ SÜTÇÜ İMAM ÜNİVERSİTESİ SOSYAL BİLİMLER ENSTİTÜSÜ İŞLETME ANABİLİM DALI YÜKSEK LİSANS PROJESİ</a:t>
            </a:r>
            <a:endParaRPr lang="en-US" dirty="0"/>
          </a:p>
          <a:p>
            <a:endParaRPr lang="en-US" dirty="0"/>
          </a:p>
        </p:txBody>
      </p:sp>
    </p:spTree>
    <p:extLst>
      <p:ext uri="{BB962C8B-B14F-4D97-AF65-F5344CB8AC3E}">
        <p14:creationId xmlns:p14="http://schemas.microsoft.com/office/powerpoint/2010/main" val="2133355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Unvan 1"/>
          <p:cNvSpPr>
            <a:spLocks noGrp="1"/>
          </p:cNvSpPr>
          <p:nvPr>
            <p:ph type="title"/>
          </p:nvPr>
        </p:nvSpPr>
        <p:spPr/>
        <p:txBody>
          <a:bodyPr/>
          <a:lstStyle/>
          <a:p>
            <a:r>
              <a:rPr lang="tr-TR">
                <a:latin typeface="Franklin Gothic Book" charset="0"/>
              </a:rPr>
              <a:t>Liderler:</a:t>
            </a:r>
          </a:p>
        </p:txBody>
      </p:sp>
      <p:sp>
        <p:nvSpPr>
          <p:cNvPr id="27650" name="İçerik Yer Tutucusu 2"/>
          <p:cNvSpPr>
            <a:spLocks noGrp="1"/>
          </p:cNvSpPr>
          <p:nvPr>
            <p:ph sz="quarter" idx="1"/>
          </p:nvPr>
        </p:nvSpPr>
        <p:spPr/>
        <p:txBody>
          <a:bodyPr>
            <a:normAutofit fontScale="92500" lnSpcReduction="20000"/>
          </a:bodyPr>
          <a:lstStyle/>
          <a:p>
            <a:r>
              <a:rPr lang="tr-TR" sz="4600" dirty="0">
                <a:latin typeface="Perpetua" charset="0"/>
              </a:rPr>
              <a:t>İnsanların davranışlarını kendi istediği şekilde etkileyebilen,</a:t>
            </a:r>
          </a:p>
          <a:p>
            <a:r>
              <a:rPr lang="tr-TR" sz="4600" dirty="0">
                <a:latin typeface="Perpetua" charset="0"/>
              </a:rPr>
              <a:t>İnsanlara belli amaçlar doğrultusunda yol gösteren,</a:t>
            </a:r>
          </a:p>
          <a:p>
            <a:r>
              <a:rPr lang="tr-TR" sz="4600" dirty="0">
                <a:latin typeface="Perpetua" charset="0"/>
              </a:rPr>
              <a:t>İzleyicilerini amaçlar konusunda aydınlatan,</a:t>
            </a:r>
          </a:p>
          <a:p>
            <a:r>
              <a:rPr lang="tr-TR" sz="4600" dirty="0">
                <a:latin typeface="Perpetua" charset="0"/>
              </a:rPr>
              <a:t>İzleyicilerine öğreten,</a:t>
            </a:r>
          </a:p>
          <a:p>
            <a:endParaRPr lang="tr-TR" dirty="0">
              <a:latin typeface="Perpetua" charset="0"/>
            </a:endParaRPr>
          </a:p>
        </p:txBody>
      </p:sp>
    </p:spTree>
    <p:extLst>
      <p:ext uri="{BB962C8B-B14F-4D97-AF65-F5344CB8AC3E}">
        <p14:creationId xmlns:p14="http://schemas.microsoft.com/office/powerpoint/2010/main" val="1982812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Unvan 1"/>
          <p:cNvSpPr>
            <a:spLocks noGrp="1"/>
          </p:cNvSpPr>
          <p:nvPr>
            <p:ph type="title"/>
          </p:nvPr>
        </p:nvSpPr>
        <p:spPr/>
        <p:txBody>
          <a:bodyPr/>
          <a:lstStyle/>
          <a:p>
            <a:r>
              <a:rPr lang="tr-TR">
                <a:latin typeface="Franklin Gothic Book" charset="0"/>
              </a:rPr>
              <a:t>Liderler:</a:t>
            </a:r>
          </a:p>
        </p:txBody>
      </p:sp>
      <p:sp>
        <p:nvSpPr>
          <p:cNvPr id="27650" name="İçerik Yer Tutucusu 2"/>
          <p:cNvSpPr>
            <a:spLocks noGrp="1"/>
          </p:cNvSpPr>
          <p:nvPr>
            <p:ph sz="quarter" idx="1"/>
          </p:nvPr>
        </p:nvSpPr>
        <p:spPr/>
        <p:txBody>
          <a:bodyPr>
            <a:normAutofit/>
          </a:bodyPr>
          <a:lstStyle/>
          <a:p>
            <a:r>
              <a:rPr lang="tr-TR" sz="3600" dirty="0" smtClean="0">
                <a:latin typeface="Perpetua" charset="0"/>
              </a:rPr>
              <a:t>Hedefler </a:t>
            </a:r>
            <a:r>
              <a:rPr lang="tr-TR" sz="3600" dirty="0">
                <a:latin typeface="Perpetua" charset="0"/>
              </a:rPr>
              <a:t>doğrultusunda ileriyi görebilen,</a:t>
            </a:r>
          </a:p>
          <a:p>
            <a:r>
              <a:rPr lang="tr-TR" sz="3600" dirty="0">
                <a:latin typeface="Perpetua" charset="0"/>
              </a:rPr>
              <a:t>Amaç ve hedefler doğrultusunda emir ve talimat veren,</a:t>
            </a:r>
          </a:p>
          <a:p>
            <a:r>
              <a:rPr lang="tr-TR" sz="3600" dirty="0">
                <a:latin typeface="Perpetua" charset="0"/>
              </a:rPr>
              <a:t>İzleyicilerin istek ve ihtiyaçlarını zamanında sezen,</a:t>
            </a:r>
          </a:p>
          <a:p>
            <a:r>
              <a:rPr lang="tr-TR" sz="3600" dirty="0">
                <a:latin typeface="Perpetua" charset="0"/>
              </a:rPr>
              <a:t>Yaratıcı kişilerdir.</a:t>
            </a:r>
          </a:p>
          <a:p>
            <a:endParaRPr lang="tr-TR" dirty="0">
              <a:latin typeface="Perpetua" charset="0"/>
            </a:endParaRPr>
          </a:p>
        </p:txBody>
      </p:sp>
    </p:spTree>
    <p:extLst>
      <p:ext uri="{BB962C8B-B14F-4D97-AF65-F5344CB8AC3E}">
        <p14:creationId xmlns:p14="http://schemas.microsoft.com/office/powerpoint/2010/main" val="4194244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Unvan 1"/>
          <p:cNvSpPr>
            <a:spLocks noGrp="1"/>
          </p:cNvSpPr>
          <p:nvPr>
            <p:ph type="title"/>
          </p:nvPr>
        </p:nvSpPr>
        <p:spPr/>
        <p:txBody>
          <a:bodyPr/>
          <a:lstStyle/>
          <a:p>
            <a:r>
              <a:rPr lang="tr-TR">
                <a:latin typeface="Franklin Gothic Book" charset="0"/>
              </a:rPr>
              <a:t>Liderin genel nitelik ve özelikleri</a:t>
            </a:r>
          </a:p>
        </p:txBody>
      </p:sp>
      <p:sp>
        <p:nvSpPr>
          <p:cNvPr id="28674" name="İçerik Yer Tutucusu 2"/>
          <p:cNvSpPr>
            <a:spLocks noGrp="1"/>
          </p:cNvSpPr>
          <p:nvPr>
            <p:ph sz="quarter" idx="1"/>
          </p:nvPr>
        </p:nvSpPr>
        <p:spPr/>
        <p:txBody>
          <a:bodyPr>
            <a:normAutofit fontScale="92500"/>
          </a:bodyPr>
          <a:lstStyle/>
          <a:p>
            <a:r>
              <a:rPr lang="tr-TR" dirty="0">
                <a:latin typeface="Perpetua" charset="0"/>
              </a:rPr>
              <a:t>İzleyicilerini etkileyebilecek karizmaya sahip olmak,</a:t>
            </a:r>
          </a:p>
          <a:p>
            <a:r>
              <a:rPr lang="tr-TR" dirty="0">
                <a:latin typeface="Perpetua" charset="0"/>
              </a:rPr>
              <a:t>Vizyon ve misyon sahibi olmak,</a:t>
            </a:r>
          </a:p>
          <a:p>
            <a:r>
              <a:rPr lang="tr-TR" dirty="0">
                <a:latin typeface="Perpetua" charset="0"/>
              </a:rPr>
              <a:t>Amaç ve hedefler doğrultusunda izleyicileri etkilemek ve bu konuda güçlü karaktere sahip olmak,</a:t>
            </a:r>
          </a:p>
          <a:p>
            <a:r>
              <a:rPr lang="tr-TR" dirty="0">
                <a:latin typeface="Perpetua" charset="0"/>
              </a:rPr>
              <a:t>Yenilikçi ve yaratıcı olmak,</a:t>
            </a:r>
          </a:p>
          <a:p>
            <a:r>
              <a:rPr lang="tr-TR" dirty="0">
                <a:latin typeface="Perpetua" charset="0"/>
              </a:rPr>
              <a:t>Hedeflere ulaşmak için hırslı ve heyecanlı olmak,</a:t>
            </a:r>
          </a:p>
          <a:p>
            <a:r>
              <a:rPr lang="tr-TR" dirty="0">
                <a:latin typeface="Perpetua" charset="0"/>
              </a:rPr>
              <a:t>İzleyicileriyle etkili iletişim kurma becerisine sahip olmak,</a:t>
            </a:r>
          </a:p>
        </p:txBody>
      </p:sp>
    </p:spTree>
    <p:extLst>
      <p:ext uri="{BB962C8B-B14F-4D97-AF65-F5344CB8AC3E}">
        <p14:creationId xmlns:p14="http://schemas.microsoft.com/office/powerpoint/2010/main" val="2505580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p:cNvSpPr>
          <p:nvPr>
            <p:ph type="title" idx="4294967295"/>
          </p:nvPr>
        </p:nvSpPr>
        <p:spPr>
          <a:xfrm>
            <a:off x="0" y="533400"/>
            <a:ext cx="8229600" cy="1023938"/>
          </a:xfrm>
          <a:noFill/>
        </p:spPr>
        <p:txBody>
          <a:bodyPr/>
          <a:lstStyle/>
          <a:p>
            <a:pPr eaLnBrk="1" hangingPunct="1"/>
            <a:r>
              <a:rPr lang="tr-TR">
                <a:solidFill>
                  <a:srgbClr val="FFDA65"/>
                </a:solidFill>
                <a:latin typeface="Franklin Gothic Book" charset="0"/>
              </a:rPr>
              <a:t>Liderlikte Güç</a:t>
            </a:r>
          </a:p>
        </p:txBody>
      </p:sp>
      <p:sp>
        <p:nvSpPr>
          <p:cNvPr id="31746" name="Rectangle 3"/>
          <p:cNvSpPr>
            <a:spLocks noGrp="1"/>
          </p:cNvSpPr>
          <p:nvPr>
            <p:ph type="body" idx="4294967295"/>
          </p:nvPr>
        </p:nvSpPr>
        <p:spPr>
          <a:xfrm>
            <a:off x="0" y="1916113"/>
            <a:ext cx="8002588" cy="4537075"/>
          </a:xfrm>
        </p:spPr>
        <p:txBody>
          <a:bodyPr/>
          <a:lstStyle/>
          <a:p>
            <a:pPr eaLnBrk="1" hangingPunct="1">
              <a:spcBef>
                <a:spcPts val="1800"/>
              </a:spcBef>
            </a:pPr>
            <a:r>
              <a:rPr lang="tr-TR" sz="2800">
                <a:latin typeface="Perpetua" charset="0"/>
              </a:rPr>
              <a:t>Güç, </a:t>
            </a:r>
            <a:r>
              <a:rPr lang="tr-TR" sz="2800" i="1">
                <a:latin typeface="Perpetua" charset="0"/>
              </a:rPr>
              <a:t>örgütsel güç </a:t>
            </a:r>
            <a:r>
              <a:rPr lang="tr-TR" sz="2800">
                <a:latin typeface="Perpetua" charset="0"/>
              </a:rPr>
              <a:t>ve </a:t>
            </a:r>
            <a:r>
              <a:rPr lang="tr-TR" sz="2800" i="1">
                <a:latin typeface="Perpetua" charset="0"/>
              </a:rPr>
              <a:t>kişisel güç </a:t>
            </a:r>
            <a:r>
              <a:rPr lang="tr-TR" sz="2800">
                <a:latin typeface="Perpetua" charset="0"/>
              </a:rPr>
              <a:t>olarak ikiye ayrılmaktadır. </a:t>
            </a:r>
          </a:p>
          <a:p>
            <a:pPr marL="742950" lvl="1" indent="-285750" eaLnBrk="1" hangingPunct="1">
              <a:spcBef>
                <a:spcPts val="1800"/>
              </a:spcBef>
            </a:pPr>
            <a:r>
              <a:rPr lang="tr-TR" sz="2800">
                <a:latin typeface="Perpetua" charset="0"/>
              </a:rPr>
              <a:t>Örgütsel güç, örgütün biçimsel yapısı içerisinde bulunan pozisyonların sağladığı gücü anlatırken, </a:t>
            </a:r>
          </a:p>
          <a:p>
            <a:pPr marL="742950" lvl="1" indent="-285750" eaLnBrk="1" hangingPunct="1">
              <a:spcBef>
                <a:spcPts val="1800"/>
              </a:spcBef>
            </a:pPr>
            <a:r>
              <a:rPr lang="tr-TR" sz="2800">
                <a:latin typeface="Perpetua" charset="0"/>
              </a:rPr>
              <a:t>Kişisel güç, bireyin kendisinden kaynaklanan, diğer kişileri etkileyip, yönlendirebilme yetisi olarak açıklanabilir. </a:t>
            </a:r>
          </a:p>
        </p:txBody>
      </p:sp>
    </p:spTree>
    <p:extLst>
      <p:ext uri="{BB962C8B-B14F-4D97-AF65-F5344CB8AC3E}">
        <p14:creationId xmlns:p14="http://schemas.microsoft.com/office/powerpoint/2010/main" val="2091402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p:cNvSpPr>
          <p:nvPr>
            <p:ph type="title" idx="4294967295"/>
          </p:nvPr>
        </p:nvSpPr>
        <p:spPr>
          <a:xfrm>
            <a:off x="914400" y="260350"/>
            <a:ext cx="8229600" cy="1524000"/>
          </a:xfrm>
          <a:noFill/>
        </p:spPr>
        <p:txBody>
          <a:bodyPr/>
          <a:lstStyle/>
          <a:p>
            <a:pPr eaLnBrk="1" hangingPunct="1"/>
            <a:r>
              <a:rPr lang="tr-TR">
                <a:solidFill>
                  <a:srgbClr val="FFDA65"/>
                </a:solidFill>
                <a:latin typeface="Franklin Gothic Book" charset="0"/>
              </a:rPr>
              <a:t>Liderlikte Güç</a:t>
            </a:r>
          </a:p>
        </p:txBody>
      </p:sp>
      <p:sp>
        <p:nvSpPr>
          <p:cNvPr id="32770" name="Rectangle 3"/>
          <p:cNvSpPr>
            <a:spLocks noGrp="1"/>
          </p:cNvSpPr>
          <p:nvPr>
            <p:ph type="body" idx="4294967295"/>
          </p:nvPr>
        </p:nvSpPr>
        <p:spPr>
          <a:xfrm>
            <a:off x="0" y="2179638"/>
            <a:ext cx="8229600" cy="4114800"/>
          </a:xfrm>
        </p:spPr>
        <p:txBody>
          <a:bodyPr/>
          <a:lstStyle/>
          <a:p>
            <a:pPr eaLnBrk="1" hangingPunct="1"/>
            <a:r>
              <a:rPr lang="tr-TR">
                <a:latin typeface="Perpetua" charset="0"/>
              </a:rPr>
              <a:t>Aslında, liderin kullandığı gücün temel kaynağı, izleyenlerin lideri izlemesinin gerekçelerini, liderin izleyenlerinin tavır ve davranışlarını ne ile etkileyip değiştirebildiğini açıklayan unsurları taşımaktadır. </a:t>
            </a:r>
          </a:p>
        </p:txBody>
      </p:sp>
    </p:spTree>
    <p:extLst>
      <p:ext uri="{BB962C8B-B14F-4D97-AF65-F5344CB8AC3E}">
        <p14:creationId xmlns:p14="http://schemas.microsoft.com/office/powerpoint/2010/main" val="4153966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3"/>
          <p:cNvSpPr>
            <a:spLocks noGrp="1"/>
          </p:cNvSpPr>
          <p:nvPr>
            <p:ph type="body" idx="4294967295"/>
          </p:nvPr>
        </p:nvSpPr>
        <p:spPr>
          <a:xfrm>
            <a:off x="0" y="2060575"/>
            <a:ext cx="8435975" cy="4233863"/>
          </a:xfrm>
        </p:spPr>
        <p:txBody>
          <a:bodyPr/>
          <a:lstStyle/>
          <a:p>
            <a:pPr eaLnBrk="1" hangingPunct="1">
              <a:lnSpc>
                <a:spcPct val="80000"/>
              </a:lnSpc>
              <a:spcBef>
                <a:spcPct val="75000"/>
              </a:spcBef>
            </a:pPr>
            <a:r>
              <a:rPr lang="tr-TR" dirty="0">
                <a:latin typeface="Perpetua" charset="0"/>
              </a:rPr>
              <a:t>Liderlik etkin bir biçimde güç kullanılma sürecidir. </a:t>
            </a:r>
          </a:p>
          <a:p>
            <a:pPr eaLnBrk="1" hangingPunct="1">
              <a:lnSpc>
                <a:spcPct val="80000"/>
              </a:lnSpc>
              <a:spcBef>
                <a:spcPct val="75000"/>
              </a:spcBef>
            </a:pPr>
            <a:r>
              <a:rPr lang="tr-TR" u="sng" dirty="0">
                <a:latin typeface="Perpetua" charset="0"/>
              </a:rPr>
              <a:t>Güç kavramı </a:t>
            </a:r>
            <a:r>
              <a:rPr lang="tr-TR" dirty="0">
                <a:latin typeface="Perpetua" charset="0"/>
              </a:rPr>
              <a:t>ise başkalarını etkileyebilme yeteneğidir. </a:t>
            </a:r>
          </a:p>
          <a:p>
            <a:pPr eaLnBrk="1" hangingPunct="1">
              <a:lnSpc>
                <a:spcPct val="80000"/>
              </a:lnSpc>
              <a:spcBef>
                <a:spcPct val="75000"/>
              </a:spcBef>
            </a:pPr>
            <a:r>
              <a:rPr lang="tr-TR" dirty="0">
                <a:latin typeface="Perpetua" charset="0"/>
              </a:rPr>
              <a:t>Diğer bir deyişle, güç, bir kimsenin başkalarını, kendi istediği yönde davranışa yönlendirebilme yeteneğidir. </a:t>
            </a:r>
          </a:p>
        </p:txBody>
      </p:sp>
      <p:sp>
        <p:nvSpPr>
          <p:cNvPr id="33794" name="3 Başlık"/>
          <p:cNvSpPr>
            <a:spLocks noGrp="1"/>
          </p:cNvSpPr>
          <p:nvPr>
            <p:ph type="title" idx="4294967295"/>
          </p:nvPr>
        </p:nvSpPr>
        <p:spPr>
          <a:xfrm>
            <a:off x="914400" y="260350"/>
            <a:ext cx="8229600" cy="1296988"/>
          </a:xfrm>
          <a:noFill/>
        </p:spPr>
        <p:txBody>
          <a:bodyPr/>
          <a:lstStyle/>
          <a:p>
            <a:pPr eaLnBrk="1" hangingPunct="1"/>
            <a:r>
              <a:rPr lang="tr-TR" dirty="0">
                <a:solidFill>
                  <a:srgbClr val="FFDA65"/>
                </a:solidFill>
                <a:latin typeface="Franklin Gothic Book" charset="0"/>
              </a:rPr>
              <a:t>Liderlikte Güç</a:t>
            </a:r>
          </a:p>
        </p:txBody>
      </p:sp>
    </p:spTree>
    <p:extLst>
      <p:ext uri="{BB962C8B-B14F-4D97-AF65-F5344CB8AC3E}">
        <p14:creationId xmlns:p14="http://schemas.microsoft.com/office/powerpoint/2010/main" val="1390223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3"/>
          <p:cNvSpPr>
            <a:spLocks noGrp="1" noChangeArrowheads="1"/>
          </p:cNvSpPr>
          <p:nvPr>
            <p:ph type="body" idx="4294967295"/>
          </p:nvPr>
        </p:nvSpPr>
        <p:spPr>
          <a:xfrm>
            <a:off x="914400" y="1916113"/>
            <a:ext cx="8229600" cy="4378325"/>
          </a:xfrm>
        </p:spPr>
        <p:txBody>
          <a:bodyPr/>
          <a:lstStyle/>
          <a:p>
            <a:pPr eaLnBrk="1" hangingPunct="1"/>
            <a:r>
              <a:rPr lang="tr-TR" sz="3600">
                <a:latin typeface="Perpetua" charset="0"/>
              </a:rPr>
              <a:t>Yasal Güç</a:t>
            </a:r>
          </a:p>
          <a:p>
            <a:pPr eaLnBrk="1" hangingPunct="1"/>
            <a:r>
              <a:rPr lang="tr-TR" sz="3600">
                <a:latin typeface="Perpetua" charset="0"/>
              </a:rPr>
              <a:t>Ödüllendirme Gücü</a:t>
            </a:r>
          </a:p>
          <a:p>
            <a:pPr eaLnBrk="1" hangingPunct="1"/>
            <a:r>
              <a:rPr lang="tr-TR" sz="3600">
                <a:latin typeface="Perpetua" charset="0"/>
              </a:rPr>
              <a:t>Zorlayıcı Güç</a:t>
            </a:r>
          </a:p>
          <a:p>
            <a:pPr eaLnBrk="1" hangingPunct="1"/>
            <a:r>
              <a:rPr lang="tr-TR" sz="3600">
                <a:latin typeface="Perpetua" charset="0"/>
              </a:rPr>
              <a:t>Uzmanlık Gücü</a:t>
            </a:r>
          </a:p>
          <a:p>
            <a:pPr eaLnBrk="1" hangingPunct="1"/>
            <a:r>
              <a:rPr lang="tr-TR" sz="3600">
                <a:latin typeface="Perpetua" charset="0"/>
              </a:rPr>
              <a:t>Karizmatik Güç</a:t>
            </a:r>
          </a:p>
        </p:txBody>
      </p:sp>
      <p:sp>
        <p:nvSpPr>
          <p:cNvPr id="37890" name="Rectangle 2"/>
          <p:cNvSpPr>
            <a:spLocks noGrp="1" noChangeArrowheads="1"/>
          </p:cNvSpPr>
          <p:nvPr>
            <p:ph type="title" idx="4294967295"/>
          </p:nvPr>
        </p:nvSpPr>
        <p:spPr>
          <a:xfrm>
            <a:off x="0" y="552450"/>
            <a:ext cx="8229600" cy="1023938"/>
          </a:xfrm>
        </p:spPr>
        <p:txBody>
          <a:bodyPr/>
          <a:lstStyle/>
          <a:p>
            <a:pPr eaLnBrk="1" hangingPunct="1"/>
            <a:r>
              <a:rPr lang="tr-TR">
                <a:latin typeface="Franklin Gothic Book" charset="0"/>
              </a:rPr>
              <a:t>Liderliğin Güç Kaynakları</a:t>
            </a:r>
          </a:p>
        </p:txBody>
      </p:sp>
    </p:spTree>
    <p:extLst>
      <p:ext uri="{BB962C8B-B14F-4D97-AF65-F5344CB8AC3E}">
        <p14:creationId xmlns:p14="http://schemas.microsoft.com/office/powerpoint/2010/main" val="59916829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p:cNvSpPr>
          <p:nvPr>
            <p:ph type="title" idx="4294967295"/>
          </p:nvPr>
        </p:nvSpPr>
        <p:spPr>
          <a:xfrm>
            <a:off x="0" y="533400"/>
            <a:ext cx="8229600" cy="950913"/>
          </a:xfrm>
          <a:noFill/>
        </p:spPr>
        <p:txBody>
          <a:bodyPr/>
          <a:lstStyle/>
          <a:p>
            <a:pPr eaLnBrk="1" hangingPunct="1"/>
            <a:r>
              <a:rPr lang="tr-TR">
                <a:solidFill>
                  <a:srgbClr val="FFD54F"/>
                </a:solidFill>
                <a:latin typeface="Franklin Gothic Book" charset="0"/>
              </a:rPr>
              <a:t>Liderliğin Güç Kaynakları</a:t>
            </a:r>
          </a:p>
        </p:txBody>
      </p:sp>
      <p:sp>
        <p:nvSpPr>
          <p:cNvPr id="39938" name="Rectangle 3"/>
          <p:cNvSpPr>
            <a:spLocks noGrp="1"/>
          </p:cNvSpPr>
          <p:nvPr>
            <p:ph type="body" idx="4294967295"/>
          </p:nvPr>
        </p:nvSpPr>
        <p:spPr>
          <a:xfrm>
            <a:off x="0" y="2074863"/>
            <a:ext cx="8229600" cy="4162425"/>
          </a:xfrm>
        </p:spPr>
        <p:txBody>
          <a:bodyPr/>
          <a:lstStyle/>
          <a:p>
            <a:pPr eaLnBrk="1" hangingPunct="1"/>
            <a:endParaRPr lang="tr-TR">
              <a:latin typeface="Perpetua" charset="0"/>
            </a:endParaRPr>
          </a:p>
          <a:p>
            <a:pPr eaLnBrk="1" hangingPunct="1"/>
            <a:endParaRPr lang="tr-TR">
              <a:latin typeface="Perpetua" charset="0"/>
            </a:endParaRPr>
          </a:p>
          <a:p>
            <a:pPr eaLnBrk="1" hangingPunct="1"/>
            <a:endParaRPr lang="tr-TR">
              <a:latin typeface="Perpetua" charset="0"/>
            </a:endParaRPr>
          </a:p>
          <a:p>
            <a:pPr eaLnBrk="1" hangingPunct="1"/>
            <a:endParaRPr lang="tr-TR">
              <a:latin typeface="Perpetua" charset="0"/>
            </a:endParaRPr>
          </a:p>
          <a:p>
            <a:pPr eaLnBrk="1" hangingPunct="1"/>
            <a:endParaRPr lang="tr-TR">
              <a:latin typeface="Perpetua" charset="0"/>
            </a:endParaRPr>
          </a:p>
        </p:txBody>
      </p:sp>
      <p:graphicFrame>
        <p:nvGraphicFramePr>
          <p:cNvPr id="4" name="3 Diyagram"/>
          <p:cNvGraphicFramePr/>
          <p:nvPr/>
        </p:nvGraphicFramePr>
        <p:xfrm>
          <a:off x="378073" y="2439938"/>
          <a:ext cx="7128793" cy="2952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5697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TotalTime>
  <Words>577</Words>
  <Application>Microsoft Macintosh PowerPoint</Application>
  <PresentationFormat>On-screen Show (4:3)</PresentationFormat>
  <Paragraphs>61</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 Sağlık Kurumlarında Liderlik</vt:lpstr>
      <vt:lpstr>Liderler:</vt:lpstr>
      <vt:lpstr>Liderler:</vt:lpstr>
      <vt:lpstr>Liderin genel nitelik ve özelikleri</vt:lpstr>
      <vt:lpstr>Liderlikte Güç</vt:lpstr>
      <vt:lpstr>Liderlikte Güç</vt:lpstr>
      <vt:lpstr>Liderlikte Güç</vt:lpstr>
      <vt:lpstr>Liderliğin Güç Kaynakları</vt:lpstr>
      <vt:lpstr>Liderliğin Güç Kaynakları</vt:lpstr>
      <vt:lpstr>Kaynaklar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SKY 410  Sağlık Kurumlarında Liderlik</dc:title>
  <dc:creator>ece</dc:creator>
  <cp:lastModifiedBy>ece</cp:lastModifiedBy>
  <cp:revision>4</cp:revision>
  <dcterms:created xsi:type="dcterms:W3CDTF">2019-11-21T19:08:26Z</dcterms:created>
  <dcterms:modified xsi:type="dcterms:W3CDTF">2020-05-05T11:41:26Z</dcterms:modified>
</cp:coreProperties>
</file>