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486" r:id="rId2"/>
    <p:sldId id="494" r:id="rId3"/>
    <p:sldId id="492" r:id="rId4"/>
    <p:sldId id="487" r:id="rId5"/>
    <p:sldId id="500" r:id="rId6"/>
    <p:sldId id="501" r:id="rId7"/>
    <p:sldId id="502" r:id="rId8"/>
    <p:sldId id="499" r:id="rId9"/>
    <p:sldId id="503" r:id="rId10"/>
    <p:sldId id="506" r:id="rId11"/>
    <p:sldId id="367" r:id="rId12"/>
    <p:sldId id="400" r:id="rId13"/>
    <p:sldId id="513" r:id="rId14"/>
    <p:sldId id="514" r:id="rId15"/>
    <p:sldId id="515" r:id="rId16"/>
    <p:sldId id="516" r:id="rId17"/>
    <p:sldId id="307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57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C3530-CB3B-4439-9C44-18AEA418035B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76479-5525-483B-8358-47E8D381DE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623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076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051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043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05935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121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2442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35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1343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759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E4BAF9A-08FF-4219-AC48-FBB5E42FA132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93A4-76BE-487E-A266-0B2B4D1551D2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CB5C4-59E6-4E04-B734-6630EC809831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3A1381-7EA4-42A9-9192-FDAC974DC48D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0156406-9A72-4944-9C74-CB49A71CD741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CE51-01F9-4175-8AC2-00698E677A87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15656-3CB3-477F-89B0-A12669D336E2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624180-5B1F-4DA0-9FA3-46A408790EA2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0A2D2-1F02-44EF-A97D-7FBFDC6AEA1D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65783C1-CA22-4779-B126-80556A0EFBAA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CB3C0D-F6C5-4FD3-B7B7-56FA4C266A06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29216C-0E14-4084-A3C9-0FC632F0E48A}" type="datetime1">
              <a:rPr lang="tr-TR" smtClean="0"/>
              <a:pPr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F61F241-EC49-41D1-8D67-E19C899698A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agbilens.ankara.edu.tr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tr/url?url=http://tunik.blogcu.com/balonlar/8789106&amp;rct=j&amp;frm=1&amp;q=&amp;esrc=s&amp;sa=U&amp;ved=0ahUKEwiq2LiH6q3LAhWjNJoKHUuyDroQwW4INTAQ&amp;sig2=cgtujt58qdwzwEvQRZvojA&amp;usg=AFQjCNHRT2ZVJ1agpHZ4uSFpfgr1c0ym_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www.google.com.tr/url?url=http://ticiz.com/p824716-cocuk-duvar-posteri.html&amp;rct=j&amp;frm=1&amp;q=&amp;esrc=s&amp;sa=U&amp;ved=0ahUKEwiq2LiH6q3LAhWjNJoKHUuyDroQwW4IIzAH&amp;sig2=qzg-SGxP4zFjAKCUEja6-A&amp;usg=AFQjCNHGlgnFcAuaY1J0cxl9ZNTe8tVztQ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s://www.google.com.tr/url?url=https://tr.wikipedia.org/wiki/%C4%B0lmiye&amp;rct=j&amp;frm=1&amp;q=&amp;esrc=s&amp;sa=U&amp;ved=0ahUKEwiRy6vM_rHLAhUFEHIKHVMmAFUQwW4IMTAO&amp;sig2=f84ek0iOKLIMQnD-yUyt5g&amp;usg=AFQjCNENeh5bWtCtC1NCxnO25csts2cd_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.tr/url?url=http://www.degisti.com/index.php/archives/1085&amp;rct=j&amp;frm=1&amp;q=&amp;esrc=s&amp;sa=U&amp;ved=0ahUKEwjevo6s_bHLAhUijnIKHdJrDaEQwW4IJzAJ&amp;sig2=wXr-qRK5Hq4eC4B5QQqntQ&amp;usg=AFQjCNH8L2JfywHy45RXOU5PqqJA-gt8ug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www.google.com.tr/url?url=http://www.degisti.com/index.php/archives/tag/arnavutkoy-arnavutkoy-nerede-tarihcesi-resimleri-fotograflari-pictures-istanbul-degisti&amp;rct=j&amp;frm=1&amp;q=&amp;esrc=s&amp;sa=U&amp;ved=0ahUKEwjevo6s_bHLAhUijnIKHdJrDaEQwW4IOTAS&amp;sig2=ePjelzvuJ4x-Rmu-pMKtIA&amp;usg=AFQjCNGeUDeY_9mx9ECraKduoaD6kTTQXQ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.tr/url?url=http://www.neguzelsozler.com/unlu-sozleri/mevlana-sozleri.html&amp;rct=j&amp;frm=1&amp;q=&amp;esrc=s&amp;sa=U&amp;ved=0ahUKEwi1y_TQs8zLAhUFaxQKHXZPDlwQwW4ILTAM&amp;sig2=vibuvJylPrbz-EHiM3jm5Q&amp;usg=AFQjCNF5d3-Mz1DVOJPucYLtTR4sEshrqw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s://www.google.com/url?url=https://bilgelikyolu.wordpress.com/category/cesitli-yazilar/konfucyusun-sozleri/&amp;rct=j&amp;frm=1&amp;q=&amp;esrc=s&amp;sa=U&amp;ved=0ahUKEwjiuerEtMzLAhUJDxoKHQB5A2kQwW4IIDAE&amp;sig2=nEHTaM7RFGUzubkbxPCP2g&amp;usg=AFQjCNHUh1GSS6QmKL9JOtQtNmnVdb8F3w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com.tr/url?url=https://www.anitkabir.com.tr/Magaza/Kategori/15/Kravat-Polar-Tekstil-Urunleri&amp;rct=j&amp;frm=1&amp;q=&amp;esrc=s&amp;sa=U&amp;ved=0ahUKEwiqvaXU_sXOAhXExxQKHZTeClEQwW4IMzAP&amp;usg=AFQjCNGT1qf56yqpisNlOmW64vDZKaCIcw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60848"/>
            <a:ext cx="8219256" cy="1728192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7.Hız ve Oran Kavramı</a:t>
            </a:r>
            <a:br>
              <a:rPr lang="tr-TR" sz="2800" b="1" dirty="0">
                <a:solidFill>
                  <a:srgbClr val="C00000"/>
                </a:solidFill>
              </a:rPr>
            </a:b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562074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C00000"/>
                </a:solidFill>
              </a:rPr>
              <a:t>Değerlendirme Soruları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424936" cy="55652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14.</a:t>
            </a:r>
            <a:r>
              <a:rPr lang="tr-TR" sz="1600" dirty="0"/>
              <a:t>Kaç tür ölçek vardır? Adlarını yazınız, en duyarlı ve en duyarsız ölçek türünü ve özelliklerini yazınız.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15. </a:t>
            </a:r>
            <a:r>
              <a:rPr lang="tr-TR" sz="1600" dirty="0"/>
              <a:t>Bir ölçek geliştirmede yapılacak işleri sırasıyla yazınız.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16. </a:t>
            </a:r>
            <a:r>
              <a:rPr lang="tr-TR" sz="1600" dirty="0"/>
              <a:t>Bir ölçek geliştirme sürecinde ele alınması gereken geçerlik türleri nelerdir? Adlarını yazarak bir-iki cümle ile açıklayınız.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17.</a:t>
            </a:r>
            <a:r>
              <a:rPr lang="tr-TR" sz="1600" dirty="0"/>
              <a:t>Parametrik önemlilik testlerinin adlarını yazınız.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18. </a:t>
            </a:r>
            <a:r>
              <a:rPr lang="tr-TR" sz="1600" dirty="0" err="1"/>
              <a:t>Non</a:t>
            </a:r>
            <a:r>
              <a:rPr lang="tr-TR" sz="1600" dirty="0"/>
              <a:t>-parametrik önemlilik testlerinin adlarını yazınız.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19. </a:t>
            </a:r>
            <a:r>
              <a:rPr lang="tr-TR" sz="1600" dirty="0"/>
              <a:t>Araştırmalarda kaç tür hipotez vardır? Kısaca açıklayınız.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20. </a:t>
            </a:r>
            <a:r>
              <a:rPr lang="tr-TR" sz="1600" dirty="0"/>
              <a:t>Önemlilik test seçiminde göz önünde bulundurulması gereken kriterler nelerdir? Adlarını yazınız.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21. </a:t>
            </a:r>
            <a:r>
              <a:rPr lang="tr-TR" sz="1600" dirty="0"/>
              <a:t>Normal dağılımı tanımlayınız, 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22. </a:t>
            </a:r>
            <a:r>
              <a:rPr lang="tr-TR" sz="1600" dirty="0"/>
              <a:t>Normal olmayan (sağa çarpık, sola çarpık) dağılımın en önemli birkaç özelliğini belirtiniz.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23. </a:t>
            </a:r>
            <a:r>
              <a:rPr lang="tr-TR" sz="1600" dirty="0"/>
              <a:t>“Hız” ve “Oran” kavramlarını tanımlayınız. Aralarındaki en önemli farkı belirtiniz.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24. </a:t>
            </a:r>
            <a:r>
              <a:rPr lang="tr-TR" sz="1600" dirty="0"/>
              <a:t>“</a:t>
            </a:r>
            <a:r>
              <a:rPr lang="tr-TR" sz="1600" dirty="0" err="1"/>
              <a:t>Prevalans</a:t>
            </a:r>
            <a:r>
              <a:rPr lang="tr-TR" sz="1600" dirty="0"/>
              <a:t> ve “</a:t>
            </a:r>
            <a:r>
              <a:rPr lang="tr-TR" sz="1600" dirty="0" err="1"/>
              <a:t>İnsidans</a:t>
            </a:r>
            <a:r>
              <a:rPr lang="tr-TR" sz="1600" dirty="0"/>
              <a:t>” kavramlarını açıklayınız. Aralarındaki en önemli farkı belirtiniz.</a:t>
            </a:r>
          </a:p>
          <a:p>
            <a:pPr>
              <a:buNone/>
            </a:pPr>
            <a:r>
              <a:rPr lang="tr-TR" sz="1600" b="1" dirty="0">
                <a:solidFill>
                  <a:srgbClr val="C00000"/>
                </a:solidFill>
              </a:rPr>
              <a:t>25. </a:t>
            </a:r>
            <a:r>
              <a:rPr lang="tr-TR" sz="1600" dirty="0"/>
              <a:t>“Vaka </a:t>
            </a:r>
            <a:r>
              <a:rPr lang="tr-TR" sz="1600" dirty="0" err="1"/>
              <a:t>Prevalansı</a:t>
            </a:r>
            <a:r>
              <a:rPr lang="tr-TR" sz="1600" dirty="0"/>
              <a:t>” ile “Kişi </a:t>
            </a:r>
            <a:r>
              <a:rPr lang="tr-TR" sz="1600" dirty="0" err="1"/>
              <a:t>Prevalansı</a:t>
            </a:r>
            <a:r>
              <a:rPr lang="tr-TR" sz="1600" dirty="0"/>
              <a:t>” arasında ne fark vardır? Vaka ve kişi </a:t>
            </a:r>
            <a:r>
              <a:rPr lang="tr-TR" sz="1600" dirty="0" err="1"/>
              <a:t>prevalansları</a:t>
            </a:r>
            <a:r>
              <a:rPr lang="tr-TR" sz="1600" dirty="0"/>
              <a:t> hangi hastalıklarda hesaplanabilir? İkişer hastalık adı yazınız.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288032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Kaynaklar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404664"/>
            <a:ext cx="8568952" cy="6453336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tr-TR" sz="1400" dirty="0"/>
              <a:t>ARSEVEN AD (2001). Alan Araştırma Yöntemi, İlkeler, Teknikler, Örnekler. 2. </a:t>
            </a:r>
            <a:r>
              <a:rPr lang="tr-TR" sz="1400" dirty="0" err="1"/>
              <a:t>Bs</a:t>
            </a:r>
            <a:r>
              <a:rPr lang="tr-TR" sz="1400" dirty="0"/>
              <a:t>. Ankara: Gündüz Eğitim ve Yayıncılık.</a:t>
            </a:r>
          </a:p>
          <a:p>
            <a:pPr>
              <a:buNone/>
            </a:pPr>
            <a:r>
              <a:rPr lang="tr-TR" sz="1400" dirty="0"/>
              <a:t>ANKARA ÜNİVERSİTESİ SAĞLIK BİLİMLERİ ENSTİTÜSÜ (2015). Tez Yazım </a:t>
            </a:r>
            <a:r>
              <a:rPr lang="tr-TR" sz="1400" dirty="0" err="1"/>
              <a:t>Klavuzu</a:t>
            </a:r>
            <a:r>
              <a:rPr lang="tr-TR" sz="1400" dirty="0"/>
              <a:t> (06.07.2015 tarihli Yönetim Kurulu Kararı) </a:t>
            </a:r>
            <a:r>
              <a:rPr lang="tr-TR" sz="1400" dirty="0">
                <a:hlinkClick r:id="rId3"/>
              </a:rPr>
              <a:t>http://sagbilens.ankara.edu.tr/</a:t>
            </a:r>
            <a:endParaRPr lang="tr-TR" sz="1400" dirty="0"/>
          </a:p>
          <a:p>
            <a:pPr>
              <a:buNone/>
            </a:pPr>
            <a:r>
              <a:rPr lang="tr-TR" sz="1400" dirty="0"/>
              <a:t>AYDIN BZ (2007). Faktör Analizi Yardımıyla Performans Boyutlarının Ortaya Konulması. 8. Türkiye Ekonometri ve İstatistik Kongresi, 24-25 Mayıs. 2007. İnönü Üniversitesi, Malatya.</a:t>
            </a:r>
          </a:p>
          <a:p>
            <a:pPr lvl="0">
              <a:buNone/>
            </a:pPr>
            <a:r>
              <a:rPr lang="tr-TR" sz="1400" dirty="0"/>
              <a:t>BAILEY K (1987). </a:t>
            </a:r>
            <a:r>
              <a:rPr lang="tr-TR" sz="1400" dirty="0" err="1"/>
              <a:t>Methods</a:t>
            </a:r>
            <a:r>
              <a:rPr lang="tr-TR" sz="1400" dirty="0"/>
              <a:t> of </a:t>
            </a:r>
            <a:r>
              <a:rPr lang="tr-TR" sz="1400" dirty="0" err="1"/>
              <a:t>Social</a:t>
            </a:r>
            <a:r>
              <a:rPr lang="tr-TR" sz="1400" dirty="0"/>
              <a:t> </a:t>
            </a:r>
            <a:r>
              <a:rPr lang="tr-TR" sz="1400" dirty="0" err="1"/>
              <a:t>Research</a:t>
            </a:r>
            <a:r>
              <a:rPr lang="tr-TR" sz="1400" dirty="0"/>
              <a:t>. 3</a:t>
            </a:r>
            <a:r>
              <a:rPr lang="tr-TR" sz="1400" baseline="30000" dirty="0"/>
              <a:t>rd</a:t>
            </a:r>
            <a:r>
              <a:rPr lang="tr-TR" sz="1400" dirty="0"/>
              <a:t> </a:t>
            </a:r>
            <a:r>
              <a:rPr lang="tr-TR" sz="1400" dirty="0" err="1"/>
              <a:t>edition</a:t>
            </a:r>
            <a:r>
              <a:rPr lang="tr-TR" sz="1400" dirty="0"/>
              <a:t>. New York: </a:t>
            </a:r>
            <a:r>
              <a:rPr lang="tr-TR" sz="1400" dirty="0" err="1"/>
              <a:t>The</a:t>
            </a:r>
            <a:r>
              <a:rPr lang="tr-TR" sz="1400" dirty="0"/>
              <a:t> </a:t>
            </a:r>
            <a:r>
              <a:rPr lang="tr-TR" sz="1400" dirty="0" err="1"/>
              <a:t>Free</a:t>
            </a:r>
            <a:r>
              <a:rPr lang="tr-TR" sz="1400" dirty="0"/>
              <a:t> </a:t>
            </a:r>
            <a:r>
              <a:rPr lang="tr-TR" sz="1400" dirty="0" err="1"/>
              <a:t>Press</a:t>
            </a:r>
            <a:r>
              <a:rPr lang="tr-TR" sz="1400" dirty="0"/>
              <a:t>. </a:t>
            </a:r>
            <a:r>
              <a:rPr lang="tr-TR" sz="1400" dirty="0" err="1"/>
              <a:t>London</a:t>
            </a:r>
            <a:r>
              <a:rPr lang="tr-TR" sz="1400" dirty="0"/>
              <a:t> </a:t>
            </a:r>
            <a:r>
              <a:rPr lang="tr-TR" sz="1400" dirty="0" err="1"/>
              <a:t>Collier</a:t>
            </a:r>
            <a:r>
              <a:rPr lang="tr-TR" sz="1400" dirty="0"/>
              <a:t> </a:t>
            </a:r>
            <a:r>
              <a:rPr lang="tr-TR" sz="1400" dirty="0" err="1"/>
              <a:t>Macmillan</a:t>
            </a:r>
            <a:r>
              <a:rPr lang="tr-TR" sz="1400" dirty="0"/>
              <a:t> </a:t>
            </a:r>
            <a:r>
              <a:rPr lang="tr-TR" sz="1400" dirty="0" err="1"/>
              <a:t>Publishers</a:t>
            </a:r>
            <a:r>
              <a:rPr lang="tr-TR" sz="1400" dirty="0"/>
              <a:t>.</a:t>
            </a:r>
          </a:p>
          <a:p>
            <a:pPr>
              <a:buNone/>
            </a:pPr>
            <a:r>
              <a:rPr lang="tr-TR" sz="1400" dirty="0"/>
              <a:t>BALCI A (2004). Sosyal Bilimlerde Araştırma Yöntem, Teknik ve İlkeler. 4. </a:t>
            </a:r>
            <a:r>
              <a:rPr lang="tr-TR" sz="1400" dirty="0" err="1"/>
              <a:t>Bs</a:t>
            </a:r>
            <a:r>
              <a:rPr lang="tr-TR" sz="1400" dirty="0"/>
              <a:t>. Ankara: </a:t>
            </a:r>
            <a:r>
              <a:rPr lang="tr-TR" sz="1400" dirty="0" err="1"/>
              <a:t>Pegem</a:t>
            </a:r>
            <a:r>
              <a:rPr lang="tr-TR" sz="1400" dirty="0"/>
              <a:t> Yayıncılık. </a:t>
            </a:r>
          </a:p>
          <a:p>
            <a:pPr>
              <a:buNone/>
            </a:pPr>
            <a:r>
              <a:rPr lang="tr-TR" sz="1400" dirty="0"/>
              <a:t>BÜYÜKÖZTÜRK Ş (2004). Veri Analizi El Kitabı. 4.</a:t>
            </a:r>
            <a:r>
              <a:rPr lang="tr-TR" sz="1400" dirty="0" err="1"/>
              <a:t>bs</a:t>
            </a:r>
            <a:r>
              <a:rPr lang="tr-TR" sz="1400" dirty="0"/>
              <a:t>. Ankara: </a:t>
            </a:r>
            <a:r>
              <a:rPr lang="tr-TR" sz="1400" dirty="0" err="1"/>
              <a:t>Pagem</a:t>
            </a:r>
            <a:r>
              <a:rPr lang="tr-TR" sz="1400" dirty="0"/>
              <a:t> A Yayıncılık.</a:t>
            </a:r>
          </a:p>
          <a:p>
            <a:pPr>
              <a:buNone/>
            </a:pPr>
            <a:r>
              <a:rPr lang="tr-TR" sz="1400" dirty="0"/>
              <a:t>CRONBACH LJ (1951). </a:t>
            </a:r>
            <a:r>
              <a:rPr lang="tr-TR" sz="1400" dirty="0" err="1"/>
              <a:t>Coefficient</a:t>
            </a:r>
            <a:r>
              <a:rPr lang="tr-TR" sz="1400" dirty="0"/>
              <a:t> </a:t>
            </a:r>
            <a:r>
              <a:rPr lang="tr-TR" sz="1400" dirty="0" err="1"/>
              <a:t>alpha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the</a:t>
            </a:r>
            <a:r>
              <a:rPr lang="tr-TR" sz="1400" dirty="0"/>
              <a:t> </a:t>
            </a:r>
            <a:r>
              <a:rPr lang="tr-TR" sz="1400" dirty="0" err="1"/>
              <a:t>internal</a:t>
            </a:r>
            <a:r>
              <a:rPr lang="tr-TR" sz="1400" dirty="0"/>
              <a:t> </a:t>
            </a:r>
            <a:r>
              <a:rPr lang="tr-TR" sz="1400" dirty="0" err="1"/>
              <a:t>structure</a:t>
            </a:r>
            <a:r>
              <a:rPr lang="tr-TR" sz="1400" dirty="0"/>
              <a:t> of </a:t>
            </a:r>
            <a:r>
              <a:rPr lang="tr-TR" sz="1400" dirty="0" err="1"/>
              <a:t>tests</a:t>
            </a:r>
            <a:r>
              <a:rPr lang="tr-TR" sz="1400" dirty="0"/>
              <a:t>. </a:t>
            </a:r>
            <a:r>
              <a:rPr lang="tr-TR" sz="1400" i="1" dirty="0" err="1"/>
              <a:t>Psychometrica</a:t>
            </a:r>
            <a:r>
              <a:rPr lang="tr-TR" sz="1400" i="1" dirty="0"/>
              <a:t>.</a:t>
            </a:r>
            <a:r>
              <a:rPr lang="tr-TR" sz="1400" b="1" dirty="0"/>
              <a:t>16, </a:t>
            </a:r>
            <a:r>
              <a:rPr lang="tr-TR" sz="1400" dirty="0"/>
              <a:t>297-334.</a:t>
            </a:r>
          </a:p>
          <a:p>
            <a:pPr>
              <a:buNone/>
            </a:pPr>
            <a:r>
              <a:rPr lang="tr-TR" sz="1400" dirty="0"/>
              <a:t>GORDIS L (2009). </a:t>
            </a:r>
            <a:r>
              <a:rPr lang="tr-TR" sz="1400" dirty="0" err="1"/>
              <a:t>Epidemiology</a:t>
            </a:r>
            <a:r>
              <a:rPr lang="tr-TR" sz="1400" dirty="0"/>
              <a:t>.  4.Ed. </a:t>
            </a:r>
            <a:r>
              <a:rPr lang="tr-TR" sz="1400" dirty="0" err="1"/>
              <a:t>Philadelphia</a:t>
            </a:r>
            <a:r>
              <a:rPr lang="tr-TR" sz="1400" dirty="0"/>
              <a:t>: </a:t>
            </a:r>
            <a:r>
              <a:rPr lang="tr-TR" sz="1400" dirty="0" err="1"/>
              <a:t>Saunders</a:t>
            </a:r>
            <a:r>
              <a:rPr lang="tr-TR" sz="1400" dirty="0"/>
              <a:t>-</a:t>
            </a:r>
            <a:r>
              <a:rPr lang="tr-TR" sz="1400" dirty="0" err="1"/>
              <a:t>Elsevier</a:t>
            </a:r>
            <a:r>
              <a:rPr lang="tr-TR" sz="1400" dirty="0"/>
              <a:t>.</a:t>
            </a:r>
          </a:p>
          <a:p>
            <a:pPr>
              <a:buNone/>
            </a:pPr>
            <a:r>
              <a:rPr lang="tr-TR" sz="1400" dirty="0"/>
              <a:t>GREENBERG RS, DANIELS SR, FLANDERS  WD, et </a:t>
            </a:r>
            <a:r>
              <a:rPr lang="tr-TR" sz="1400" dirty="0" err="1"/>
              <a:t>all</a:t>
            </a:r>
            <a:r>
              <a:rPr lang="tr-TR" sz="1400" dirty="0"/>
              <a:t>., (1996).  </a:t>
            </a:r>
            <a:r>
              <a:rPr lang="tr-TR" sz="1400" dirty="0" err="1"/>
              <a:t>Medical</a:t>
            </a:r>
            <a:r>
              <a:rPr lang="tr-TR" sz="1400" dirty="0"/>
              <a:t> </a:t>
            </a:r>
            <a:r>
              <a:rPr lang="tr-TR" sz="1400" dirty="0" err="1"/>
              <a:t>Epidemiology</a:t>
            </a:r>
            <a:r>
              <a:rPr lang="tr-TR" sz="1400" dirty="0"/>
              <a:t>. USA: </a:t>
            </a:r>
            <a:r>
              <a:rPr lang="tr-TR" sz="1400" dirty="0" err="1"/>
              <a:t>Appleton</a:t>
            </a:r>
            <a:r>
              <a:rPr lang="tr-TR" sz="1400" dirty="0"/>
              <a:t>&amp;</a:t>
            </a:r>
            <a:r>
              <a:rPr lang="tr-TR" sz="1400" dirty="0" err="1"/>
              <a:t>Lange</a:t>
            </a:r>
            <a:r>
              <a:rPr lang="tr-TR" sz="1400" dirty="0"/>
              <a:t>.</a:t>
            </a:r>
          </a:p>
          <a:p>
            <a:pPr>
              <a:buNone/>
            </a:pPr>
            <a:r>
              <a:rPr lang="tr-TR" sz="1400" dirty="0"/>
              <a:t>HACETTEPE ÜNİVERSİTESİ NÜFUS ETÜTLERİ ENSTİTÜSÜ (2009).  Türkiye Nüfus ve Sağlık Araştırması 2008. Ankara:Hacettepe Üniversitesi Hastaneleri Basımevi., Yayın No:NEE-HÜ.09.01.ISBN 978-975-491-274-6</a:t>
            </a:r>
          </a:p>
          <a:p>
            <a:pPr>
              <a:buNone/>
            </a:pPr>
            <a:r>
              <a:rPr lang="tr-TR" sz="1400" dirty="0"/>
              <a:t>HARDON H, BOONMONGKON  P, STREEFLAND  P, et </a:t>
            </a:r>
            <a:r>
              <a:rPr lang="tr-TR" sz="1400" dirty="0" err="1"/>
              <a:t>all</a:t>
            </a:r>
            <a:r>
              <a:rPr lang="tr-TR" sz="1400" dirty="0"/>
              <a:t>., (2001). </a:t>
            </a:r>
            <a:r>
              <a:rPr lang="tr-TR" sz="1400" dirty="0" err="1"/>
              <a:t>Applied</a:t>
            </a:r>
            <a:r>
              <a:rPr lang="tr-TR" sz="1400" dirty="0"/>
              <a:t> </a:t>
            </a:r>
            <a:r>
              <a:rPr lang="tr-TR" sz="1400" dirty="0" err="1"/>
              <a:t>Health</a:t>
            </a:r>
            <a:r>
              <a:rPr lang="tr-TR" sz="1400" dirty="0"/>
              <a:t> </a:t>
            </a:r>
            <a:r>
              <a:rPr lang="tr-TR" sz="1400" dirty="0" err="1"/>
              <a:t>Research</a:t>
            </a:r>
            <a:r>
              <a:rPr lang="tr-TR" sz="1400" dirty="0"/>
              <a:t> </a:t>
            </a:r>
            <a:r>
              <a:rPr lang="tr-TR" sz="1400" dirty="0" err="1"/>
              <a:t>Manual</a:t>
            </a:r>
            <a:r>
              <a:rPr lang="tr-TR" sz="1400" dirty="0"/>
              <a:t>: </a:t>
            </a:r>
            <a:r>
              <a:rPr lang="tr-TR" sz="1400" dirty="0" err="1"/>
              <a:t>Antropology</a:t>
            </a:r>
            <a:r>
              <a:rPr lang="tr-TR" sz="1400" dirty="0"/>
              <a:t> of </a:t>
            </a:r>
            <a:r>
              <a:rPr lang="tr-TR" sz="1400" dirty="0" err="1"/>
              <a:t>Health</a:t>
            </a:r>
            <a:r>
              <a:rPr lang="tr-TR" sz="1400" dirty="0"/>
              <a:t> </a:t>
            </a:r>
            <a:r>
              <a:rPr lang="tr-TR" sz="1400" dirty="0" err="1"/>
              <a:t>and</a:t>
            </a:r>
            <a:r>
              <a:rPr lang="tr-TR" sz="1400" dirty="0"/>
              <a:t> </a:t>
            </a:r>
            <a:r>
              <a:rPr lang="tr-TR" sz="1400" dirty="0" err="1"/>
              <a:t>Health</a:t>
            </a:r>
            <a:r>
              <a:rPr lang="tr-TR" sz="1400" dirty="0"/>
              <a:t> </a:t>
            </a:r>
            <a:r>
              <a:rPr lang="tr-TR" sz="1400" dirty="0" err="1"/>
              <a:t>Care</a:t>
            </a:r>
            <a:r>
              <a:rPr lang="tr-TR" sz="1400" dirty="0"/>
              <a:t>. 3. Ed. Amsterdam: </a:t>
            </a:r>
            <a:r>
              <a:rPr lang="tr-TR" sz="1400" dirty="0" err="1"/>
              <a:t>Het</a:t>
            </a:r>
            <a:r>
              <a:rPr lang="tr-TR" sz="1400" dirty="0"/>
              <a:t> </a:t>
            </a:r>
            <a:r>
              <a:rPr lang="tr-TR" sz="1400" dirty="0" err="1"/>
              <a:t>Spinhuis</a:t>
            </a:r>
            <a:r>
              <a:rPr lang="tr-TR" sz="1400" dirty="0"/>
              <a:t> </a:t>
            </a:r>
            <a:r>
              <a:rPr lang="tr-TR" sz="1400" dirty="0" err="1"/>
              <a:t>Publishers</a:t>
            </a:r>
            <a:r>
              <a:rPr lang="tr-TR" sz="1400" dirty="0"/>
              <a:t>, </a:t>
            </a:r>
            <a:r>
              <a:rPr lang="tr-TR" sz="1400" dirty="0" err="1"/>
              <a:t>The</a:t>
            </a:r>
            <a:r>
              <a:rPr lang="tr-TR" sz="1400" dirty="0"/>
              <a:t> </a:t>
            </a:r>
            <a:r>
              <a:rPr lang="tr-TR" sz="1400" dirty="0" err="1"/>
              <a:t>Netherlands</a:t>
            </a:r>
            <a:r>
              <a:rPr lang="tr-TR" sz="1400" dirty="0"/>
              <a:t>.</a:t>
            </a:r>
          </a:p>
          <a:p>
            <a:pPr>
              <a:buNone/>
            </a:pPr>
            <a:r>
              <a:rPr lang="tr-TR" sz="1400" dirty="0"/>
              <a:t>KARASAR N (2001). Araştırmalarda Rapor Hazırlama. 11. </a:t>
            </a:r>
            <a:r>
              <a:rPr lang="tr-TR" sz="1400" dirty="0" err="1"/>
              <a:t>Bs</a:t>
            </a:r>
            <a:r>
              <a:rPr lang="tr-TR" sz="1400" dirty="0"/>
              <a:t>. Ankara: Nobel Yayın Dağıtım.</a:t>
            </a:r>
          </a:p>
          <a:p>
            <a:pPr lvl="0">
              <a:buNone/>
            </a:pPr>
            <a:r>
              <a:rPr lang="tr-TR" sz="1400" dirty="0"/>
              <a:t>KARASAR N (2002). Bilimsel Araştırma Yöntemi, Kavramlar, İlkeler, Teknikler. 11. </a:t>
            </a:r>
            <a:r>
              <a:rPr lang="tr-TR" sz="1400" dirty="0" err="1"/>
              <a:t>Bs</a:t>
            </a:r>
            <a:r>
              <a:rPr lang="tr-TR" sz="1400" dirty="0"/>
              <a:t>. Ankara: Nobel Yayın Dağıtım.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11</a:t>
            </a:fld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36004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640960" cy="604867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2000" dirty="0"/>
              <a:t>LAWSHE CH (1975). A </a:t>
            </a:r>
            <a:r>
              <a:rPr lang="tr-TR" sz="2000" dirty="0" err="1"/>
              <a:t>quantitative</a:t>
            </a:r>
            <a:r>
              <a:rPr lang="tr-TR" sz="2000" dirty="0"/>
              <a:t> </a:t>
            </a:r>
            <a:r>
              <a:rPr lang="tr-TR" sz="2000" dirty="0" err="1"/>
              <a:t>approach</a:t>
            </a:r>
            <a:r>
              <a:rPr lang="tr-TR" sz="2000" dirty="0"/>
              <a:t> </a:t>
            </a:r>
            <a:r>
              <a:rPr lang="tr-TR" sz="2000" dirty="0" err="1"/>
              <a:t>to</a:t>
            </a:r>
            <a:r>
              <a:rPr lang="tr-TR" sz="2000" dirty="0"/>
              <a:t> </a:t>
            </a:r>
            <a:r>
              <a:rPr lang="tr-TR" sz="2000" dirty="0" err="1"/>
              <a:t>content</a:t>
            </a:r>
            <a:r>
              <a:rPr lang="tr-TR" sz="2000" dirty="0"/>
              <a:t> </a:t>
            </a:r>
            <a:r>
              <a:rPr lang="tr-TR" sz="2000" dirty="0" err="1"/>
              <a:t>validity</a:t>
            </a:r>
            <a:r>
              <a:rPr lang="tr-TR" sz="2000" dirty="0"/>
              <a:t>.” </a:t>
            </a:r>
            <a:r>
              <a:rPr lang="tr-TR" sz="2000" i="1" dirty="0"/>
              <a:t>Personel </a:t>
            </a:r>
            <a:r>
              <a:rPr lang="tr-TR" sz="2000" i="1" dirty="0" err="1"/>
              <a:t>Psychology</a:t>
            </a:r>
            <a:r>
              <a:rPr lang="tr-TR" sz="2000" i="1" dirty="0"/>
              <a:t>, </a:t>
            </a:r>
            <a:r>
              <a:rPr lang="tr-TR" sz="2000" b="1" dirty="0"/>
              <a:t>28,</a:t>
            </a:r>
            <a:r>
              <a:rPr lang="tr-TR" sz="2000" dirty="0"/>
              <a:t> 563–575.</a:t>
            </a:r>
          </a:p>
          <a:p>
            <a:pPr>
              <a:buNone/>
            </a:pPr>
            <a:r>
              <a:rPr lang="tr-TR" sz="2000" dirty="0"/>
              <a:t>MILLAN J, SCHUMACHER S (1984). </a:t>
            </a:r>
            <a:r>
              <a:rPr lang="tr-TR" sz="2000" dirty="0" err="1"/>
              <a:t>Research</a:t>
            </a:r>
            <a:r>
              <a:rPr lang="tr-TR" sz="2000" dirty="0"/>
              <a:t> in </a:t>
            </a:r>
            <a:r>
              <a:rPr lang="tr-TR" sz="2000" dirty="0" err="1"/>
              <a:t>Education</a:t>
            </a:r>
            <a:r>
              <a:rPr lang="tr-TR" sz="2000" dirty="0"/>
              <a:t>. A </a:t>
            </a:r>
            <a:r>
              <a:rPr lang="tr-TR" sz="2000" dirty="0" err="1"/>
              <a:t>Conceptual</a:t>
            </a:r>
            <a:r>
              <a:rPr lang="tr-TR" sz="2000" dirty="0"/>
              <a:t> </a:t>
            </a:r>
            <a:r>
              <a:rPr lang="tr-TR" sz="2000" dirty="0" err="1"/>
              <a:t>Introduction</a:t>
            </a:r>
            <a:r>
              <a:rPr lang="tr-TR" sz="2000" dirty="0"/>
              <a:t>. Boston </a:t>
            </a:r>
            <a:r>
              <a:rPr lang="tr-TR" sz="2000" dirty="0" err="1"/>
              <a:t>and</a:t>
            </a:r>
            <a:r>
              <a:rPr lang="tr-TR" sz="2000" dirty="0"/>
              <a:t> Toronto: </a:t>
            </a:r>
            <a:r>
              <a:rPr lang="tr-TR" sz="2000" dirty="0" err="1"/>
              <a:t>Little</a:t>
            </a:r>
            <a:r>
              <a:rPr lang="tr-TR" sz="2000" dirty="0"/>
              <a:t> Brown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Company</a:t>
            </a:r>
            <a:r>
              <a:rPr lang="tr-TR" sz="2000" dirty="0"/>
              <a:t>.</a:t>
            </a:r>
          </a:p>
          <a:p>
            <a:pPr>
              <a:buNone/>
            </a:pPr>
            <a:r>
              <a:rPr lang="tr-TR" sz="2000" dirty="0"/>
              <a:t>ÖNDER ÖR (2004). Epidemiyoloji. KPSS-SB Sağlık Bilimleri (</a:t>
            </a:r>
            <a:r>
              <a:rPr lang="tr-TR" sz="2000" dirty="0" err="1"/>
              <a:t>Edit</a:t>
            </a:r>
            <a:r>
              <a:rPr lang="tr-TR" sz="2000" dirty="0"/>
              <a:t>: Kenan Okan), 2. </a:t>
            </a:r>
            <a:r>
              <a:rPr lang="tr-TR" sz="2000" dirty="0" err="1"/>
              <a:t>Bs</a:t>
            </a:r>
            <a:r>
              <a:rPr lang="tr-TR" sz="2000" dirty="0"/>
              <a:t>. Ankara: Selim </a:t>
            </a:r>
            <a:r>
              <a:rPr lang="tr-TR" sz="2000" dirty="0" err="1"/>
              <a:t>Kitabevi</a:t>
            </a:r>
            <a:r>
              <a:rPr lang="tr-TR" sz="2000" dirty="0"/>
              <a:t>.</a:t>
            </a:r>
          </a:p>
          <a:p>
            <a:pPr lvl="0">
              <a:buNone/>
            </a:pPr>
            <a:r>
              <a:rPr lang="tr-TR" sz="2000" dirty="0"/>
              <a:t>ÖNDER ÖR (2004). İstatistik ve </a:t>
            </a:r>
            <a:r>
              <a:rPr lang="tr-TR" sz="2000" dirty="0" err="1"/>
              <a:t>Biyoistatistik</a:t>
            </a:r>
            <a:r>
              <a:rPr lang="tr-TR" sz="2000" dirty="0"/>
              <a:t>. KPSS-SB Sağlık Bilimleri (</a:t>
            </a:r>
            <a:r>
              <a:rPr lang="tr-TR" sz="2000" dirty="0" err="1"/>
              <a:t>Edit</a:t>
            </a:r>
            <a:r>
              <a:rPr lang="tr-TR" sz="2000" dirty="0"/>
              <a:t>: Kenan Okan), 2. </a:t>
            </a:r>
            <a:r>
              <a:rPr lang="tr-TR" sz="2000" dirty="0" err="1"/>
              <a:t>Bs</a:t>
            </a:r>
            <a:r>
              <a:rPr lang="tr-TR" sz="2000" dirty="0"/>
              <a:t>. Ankara: Selim </a:t>
            </a:r>
            <a:r>
              <a:rPr lang="tr-TR" sz="2000" dirty="0" err="1"/>
              <a:t>Kitabevi</a:t>
            </a:r>
            <a:r>
              <a:rPr lang="tr-TR" sz="2000" dirty="0"/>
              <a:t>.</a:t>
            </a:r>
          </a:p>
          <a:p>
            <a:pPr lvl="0">
              <a:buNone/>
            </a:pPr>
            <a:r>
              <a:rPr lang="tr-TR" sz="2000" dirty="0"/>
              <a:t>ÖZÇELİK DA (1989). Test Hazırlama Kılavuzu. Ankara: ÖSYM Eğitim Yayınları 5.</a:t>
            </a:r>
          </a:p>
          <a:p>
            <a:pPr lvl="0">
              <a:buNone/>
            </a:pPr>
            <a:r>
              <a:rPr lang="tr-TR" sz="2000" dirty="0"/>
              <a:t>ÖZDAMAR K (2003). Modern Bilimsel Araştırma Yöntemleri. 1. </a:t>
            </a:r>
            <a:r>
              <a:rPr lang="tr-TR" sz="2000" dirty="0" err="1"/>
              <a:t>Bs</a:t>
            </a:r>
            <a:r>
              <a:rPr lang="tr-TR" sz="2000" dirty="0"/>
              <a:t>. Yayın no: 5, Eskişehir: Kaan </a:t>
            </a:r>
            <a:r>
              <a:rPr lang="tr-TR" sz="2000" dirty="0" err="1"/>
              <a:t>Kitabevi</a:t>
            </a:r>
            <a:r>
              <a:rPr lang="tr-TR" sz="2000" dirty="0"/>
              <a:t>.</a:t>
            </a:r>
          </a:p>
          <a:p>
            <a:pPr>
              <a:buNone/>
            </a:pPr>
            <a:r>
              <a:rPr lang="tr-TR" sz="2000" dirty="0"/>
              <a:t>SURH DD (2015). </a:t>
            </a:r>
            <a:r>
              <a:rPr lang="tr-TR" sz="2000" dirty="0" err="1"/>
              <a:t>Exploratory</a:t>
            </a:r>
            <a:r>
              <a:rPr lang="tr-TR" sz="2000" dirty="0"/>
              <a:t> </a:t>
            </a:r>
            <a:r>
              <a:rPr lang="tr-TR" sz="2000" dirty="0" err="1"/>
              <a:t>or</a:t>
            </a:r>
            <a:r>
              <a:rPr lang="tr-TR" sz="2000" dirty="0"/>
              <a:t> </a:t>
            </a:r>
            <a:r>
              <a:rPr lang="tr-TR" sz="2000" dirty="0" err="1"/>
              <a:t>Confirmatory</a:t>
            </a:r>
            <a:r>
              <a:rPr lang="tr-TR" sz="2000" dirty="0"/>
              <a:t> </a:t>
            </a:r>
            <a:r>
              <a:rPr lang="tr-TR" sz="2000" dirty="0" err="1"/>
              <a:t>Factor</a:t>
            </a:r>
            <a:r>
              <a:rPr lang="tr-TR" sz="2000" dirty="0"/>
              <a:t> </a:t>
            </a:r>
            <a:r>
              <a:rPr lang="tr-TR" sz="2000" dirty="0" err="1"/>
              <a:t>Analysis</a:t>
            </a:r>
            <a:r>
              <a:rPr lang="tr-TR" sz="2000" dirty="0"/>
              <a:t>? </a:t>
            </a:r>
            <a:r>
              <a:rPr lang="tr-TR" sz="2000" dirty="0" err="1"/>
              <a:t>University</a:t>
            </a:r>
            <a:r>
              <a:rPr lang="tr-TR" sz="2000" dirty="0"/>
              <a:t> of </a:t>
            </a:r>
            <a:r>
              <a:rPr lang="tr-TR" sz="2000" dirty="0" err="1"/>
              <a:t>Northern</a:t>
            </a:r>
            <a:r>
              <a:rPr lang="tr-TR" sz="2000" dirty="0"/>
              <a:t> Colorado. </a:t>
            </a:r>
            <a:r>
              <a:rPr lang="tr-TR" sz="2000" dirty="0" err="1"/>
              <a:t>Statistics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Data </a:t>
            </a:r>
            <a:r>
              <a:rPr lang="tr-TR" sz="2000" dirty="0" err="1"/>
              <a:t>Analysis</a:t>
            </a:r>
            <a:r>
              <a:rPr lang="tr-TR" sz="2000" dirty="0"/>
              <a:t>. Erişim: [http://www.2.</a:t>
            </a:r>
            <a:r>
              <a:rPr lang="tr-TR" sz="2000" dirty="0" err="1"/>
              <a:t>sas</a:t>
            </a:r>
            <a:r>
              <a:rPr lang="tr-TR" sz="2000" dirty="0"/>
              <a:t>.com].Erişim Tarihi: 02 Nisan 2015.</a:t>
            </a:r>
          </a:p>
          <a:p>
            <a:pPr lvl="0">
              <a:buNone/>
            </a:pPr>
            <a:r>
              <a:rPr lang="tr-TR" sz="2000" dirty="0"/>
              <a:t>SÜMBÜLOĞLU  V,  SÜMBÜLOĞLU K (2000). Sağlık Bilimlerinde Araştırma Yöntemleri. </a:t>
            </a:r>
            <a:r>
              <a:rPr lang="tr-TR" sz="2000" dirty="0" err="1"/>
              <a:t>Hatiboğlu</a:t>
            </a:r>
            <a:r>
              <a:rPr lang="tr-TR" sz="2000" dirty="0"/>
              <a:t> Yayınları: 47, Kaynak Kitap Dizisi: 11. 3. </a:t>
            </a:r>
            <a:r>
              <a:rPr lang="tr-TR" sz="2000" dirty="0" err="1"/>
              <a:t>Bs</a:t>
            </a:r>
            <a:r>
              <a:rPr lang="tr-TR" sz="2000" dirty="0"/>
              <a:t>. Ankara: </a:t>
            </a:r>
            <a:r>
              <a:rPr lang="tr-TR" sz="2000" dirty="0" err="1"/>
              <a:t>Hatiboğlu</a:t>
            </a:r>
            <a:r>
              <a:rPr lang="tr-TR" sz="2000" dirty="0"/>
              <a:t> Yayınevi.</a:t>
            </a:r>
          </a:p>
          <a:p>
            <a:pPr>
              <a:buNone/>
            </a:pPr>
            <a:r>
              <a:rPr lang="tr-TR" sz="2000" dirty="0"/>
              <a:t>SÜMBÜLOĞLU K, SÜMBÜLOĞLU V (2010). </a:t>
            </a:r>
            <a:r>
              <a:rPr lang="tr-TR" sz="2000" dirty="0" err="1"/>
              <a:t>Biyoistatistik</a:t>
            </a:r>
            <a:r>
              <a:rPr lang="tr-TR" sz="2000" dirty="0"/>
              <a:t>. </a:t>
            </a:r>
            <a:r>
              <a:rPr lang="tr-TR" sz="2000" dirty="0" err="1"/>
              <a:t>Hatiboğlu</a:t>
            </a:r>
            <a:r>
              <a:rPr lang="tr-TR" sz="2000" dirty="0"/>
              <a:t> Yayınları: 47, Kaynak Kitap Dizisi: 11. 3. </a:t>
            </a:r>
            <a:r>
              <a:rPr lang="tr-TR" sz="2000" dirty="0" err="1"/>
              <a:t>Bs</a:t>
            </a:r>
            <a:r>
              <a:rPr lang="tr-TR" sz="2000" dirty="0"/>
              <a:t>. Ankara: </a:t>
            </a:r>
            <a:r>
              <a:rPr lang="tr-TR" sz="2000" dirty="0" err="1"/>
              <a:t>Hatiboğlu</a:t>
            </a:r>
            <a:r>
              <a:rPr lang="tr-TR" sz="2000" dirty="0"/>
              <a:t> Yayınevi.</a:t>
            </a:r>
          </a:p>
          <a:p>
            <a:pPr>
              <a:buNone/>
            </a:pPr>
            <a:r>
              <a:rPr lang="tr-TR" sz="2000" dirty="0"/>
              <a:t>SÜMBÜLOĞLU  K (1990).  Sağlık Alanına Özel İstatistiksel Yöntemler”. </a:t>
            </a:r>
            <a:r>
              <a:rPr lang="tr-TR" sz="2000" dirty="0" err="1"/>
              <a:t>Hatiboğlu</a:t>
            </a:r>
            <a:r>
              <a:rPr lang="tr-TR" sz="2000" dirty="0"/>
              <a:t> Yayınları: 59, Yüksek Öğretim Dizisi: 13. 3. </a:t>
            </a:r>
            <a:r>
              <a:rPr lang="tr-TR" sz="2000" dirty="0" err="1"/>
              <a:t>bs</a:t>
            </a:r>
            <a:r>
              <a:rPr lang="tr-TR" sz="2000" dirty="0"/>
              <a:t>, Ankara: </a:t>
            </a:r>
            <a:r>
              <a:rPr lang="tr-TR" sz="2000" dirty="0" err="1"/>
              <a:t>Hatiboğlu</a:t>
            </a:r>
            <a:r>
              <a:rPr lang="tr-TR" sz="2000" dirty="0"/>
              <a:t> Yayınevi.</a:t>
            </a:r>
          </a:p>
          <a:p>
            <a:pPr>
              <a:buNone/>
            </a:pPr>
            <a:r>
              <a:rPr lang="tr-TR" sz="2000" dirty="0"/>
              <a:t>TEKİN H (1984). Eğitimde Ölçme ve Değerlendirme. Ankara: Has-Soy Matbaası.</a:t>
            </a:r>
          </a:p>
          <a:p>
            <a:pPr lvl="0">
              <a:buNone/>
            </a:pPr>
            <a:r>
              <a:rPr lang="tr-TR" sz="2000" dirty="0"/>
              <a:t>TEZCAN  S (1992). Epidemiyoloji Tıbbi Araştırmaların Yöntem Bilimi. Hacettepe Halk Sağlığı Vakfı Yayın No: 92/1. Ankara: </a:t>
            </a:r>
            <a:r>
              <a:rPr lang="tr-TR" sz="2000" dirty="0" err="1"/>
              <a:t>Üçbilek</a:t>
            </a:r>
            <a:r>
              <a:rPr lang="tr-TR" sz="2000" dirty="0"/>
              <a:t> Matbaası.</a:t>
            </a:r>
          </a:p>
          <a:p>
            <a:pPr lvl="0">
              <a:buNone/>
            </a:pPr>
            <a:r>
              <a:rPr lang="tr-TR" sz="2000" dirty="0"/>
              <a:t>TURGUT  MF (1977). Eğitimde Ölçme ve Değerlendirme Metotları. Ankara: Nüve Matbaası</a:t>
            </a:r>
            <a:r>
              <a:rPr lang="tr-TR" sz="2000" b="1" dirty="0"/>
              <a:t>.</a:t>
            </a:r>
          </a:p>
          <a:p>
            <a:pPr>
              <a:buNone/>
            </a:pPr>
            <a:r>
              <a:rPr lang="tr-TR" sz="2000" dirty="0"/>
              <a:t>TAVŞANCIL  E (2010). Tutumların Ölçülmesi ve SPSS ile Veri Analizi. Ankara:Nobel Yayın Dağıtım.</a:t>
            </a:r>
          </a:p>
          <a:p>
            <a:pPr>
              <a:buNone/>
            </a:pPr>
            <a:r>
              <a:rPr lang="tr-TR" sz="2000" dirty="0"/>
              <a:t>TURAN  İ (2012). Temel İstatistik. Erişim: [http://www</a:t>
            </a:r>
            <a:r>
              <a:rPr lang="tr-TR" sz="2000" i="1" dirty="0"/>
              <a:t>.</a:t>
            </a:r>
            <a:r>
              <a:rPr lang="tr-TR" sz="2000" dirty="0" err="1"/>
              <a:t>doguc</a:t>
            </a:r>
            <a:r>
              <a:rPr lang="tr-TR" sz="2000" dirty="0"/>
              <a:t>.com/</a:t>
            </a:r>
            <a:r>
              <a:rPr lang="tr-TR" sz="2000" dirty="0" err="1"/>
              <a:t>spssmenu</a:t>
            </a:r>
            <a:r>
              <a:rPr lang="tr-TR" sz="2000" dirty="0"/>
              <a:t>.</a:t>
            </a:r>
            <a:r>
              <a:rPr lang="tr-TR" sz="2000" dirty="0" err="1"/>
              <a:t>pd</a:t>
            </a:r>
            <a:r>
              <a:rPr lang="tr-TR" sz="2000" dirty="0"/>
              <a:t>]. Erişim Tarihi: 24. Mart. 2015.  </a:t>
            </a:r>
          </a:p>
          <a:p>
            <a:pPr>
              <a:buNone/>
            </a:pPr>
            <a:r>
              <a:rPr lang="tr-TR" sz="2000" dirty="0"/>
              <a:t>YURDUGÜL  H (2005). Ölçek Geliştirme Çalışmalarında Kapsam geçerliği İçin Kapsam Geçerlik İndekslerinin Kullanılması.  XIV. Ulusal Eğitim Bilimleri Kongresi. Pamukkale Üniversitesi Eğitim Fakültesi, 28-30. Eylül. 2005, Denizli. </a:t>
            </a:r>
          </a:p>
          <a:p>
            <a:pPr>
              <a:buFont typeface="Wingdings" pitchFamily="2" charset="2"/>
              <a:buNone/>
            </a:pPr>
            <a:endParaRPr lang="tr-TR" sz="1600" dirty="0"/>
          </a:p>
          <a:p>
            <a:pPr>
              <a:buFont typeface="Wingdings" pitchFamily="2" charset="2"/>
              <a:buNone/>
            </a:pPr>
            <a:endParaRPr lang="tr-TR" sz="1600" dirty="0"/>
          </a:p>
          <a:p>
            <a:pPr>
              <a:buNone/>
            </a:pPr>
            <a:endParaRPr lang="tr-TR" sz="1600" dirty="0"/>
          </a:p>
          <a:p>
            <a:pPr>
              <a:buNone/>
            </a:pPr>
            <a:endParaRPr lang="tr-TR" sz="1400" dirty="0"/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561280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Balondaki Adam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6480720" cy="5760640"/>
          </a:xfrm>
        </p:spPr>
        <p:txBody>
          <a:bodyPr>
            <a:normAutofit/>
          </a:bodyPr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tr-TR" altLang="tr-TR" sz="2000" dirty="0"/>
              <a:t>Adamın biri balona binmiş ve uçarken yolunu kaybedip bilmediği bir yerde yer yüzüne alçalmaya başlamış, çok yaklaştığı bir sırada aşağıda birini görmüş ve sormuş: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tr-TR" altLang="tr-TR" sz="2000" b="1" dirty="0"/>
              <a:t>- Ben neredeyim?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tr-TR" altLang="tr-TR" sz="2000" b="1" dirty="0"/>
              <a:t>- Balonun içindesiniz, </a:t>
            </a:r>
            <a:r>
              <a:rPr lang="tr-TR" altLang="tr-TR" sz="2000" dirty="0"/>
              <a:t>diye yanıtlamış aşağıdaki adam. </a:t>
            </a:r>
            <a:br>
              <a:rPr lang="tr-TR" altLang="tr-TR" sz="2000" dirty="0"/>
            </a:br>
            <a:r>
              <a:rPr lang="tr-TR" altLang="tr-TR" sz="2000" dirty="0"/>
              <a:t>Balondaki kişi bu cevap üzerine: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tr-TR" altLang="tr-TR" sz="2000" b="1" dirty="0"/>
              <a:t>- Siz bilim adamı mısınız? </a:t>
            </a:r>
            <a:r>
              <a:rPr lang="tr-TR" altLang="tr-TR" sz="2000" dirty="0"/>
              <a:t>Diye yeniden sormuş aşağıdakine.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tr-TR" altLang="tr-TR" sz="2000" b="1" dirty="0"/>
              <a:t>- Evet ama, nereden anladınız?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tr-TR" altLang="tr-TR" sz="2000" b="1" dirty="0"/>
              <a:t>- Söylediğiniz çok doğru, ama benim işime yaramadı.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tr-TR" sz="2000" b="1" dirty="0">
                <a:solidFill>
                  <a:srgbClr val="C00000"/>
                </a:solidFill>
              </a:rPr>
              <a:t>***Doğru söz, ama işe yarayan doğru söz.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13</a:t>
            </a:fld>
            <a:endParaRPr lang="tr-TR"/>
          </a:p>
        </p:txBody>
      </p:sp>
      <p:pic>
        <p:nvPicPr>
          <p:cNvPr id="5" name="8 Resim" descr="balonla seyahat ile ilgili görsel sonucu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361" y="1120902"/>
            <a:ext cx="2142096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alonla seyahat ile ilgili görsel sonucu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4361" y="3356992"/>
            <a:ext cx="2142095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2197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6223" y="95151"/>
            <a:ext cx="8147248" cy="562074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C00000"/>
                </a:solidFill>
              </a:rPr>
              <a:t>Müderris ve Kayıkçı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657224"/>
            <a:ext cx="6255674" cy="6200775"/>
          </a:xfrm>
        </p:spPr>
        <p:txBody>
          <a:bodyPr>
            <a:normAutofit fontScale="775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tr-TR" altLang="tr-TR" dirty="0"/>
              <a:t>İstanbul’daki medreselerden birinin müderrisi (Profesör) Boğaziçi’nde bir kayık kiralayıp gezintiye çıkmış. Kayıkçı kürek çekerek Boğaziçi’ne açılmış , müderris  kayıkçıyı küçümseyen yüz ifadesiyle;</a:t>
            </a:r>
          </a:p>
          <a:p>
            <a:pPr>
              <a:buFont typeface="Monotype Sorts" pitchFamily="2" charset="2"/>
              <a:buNone/>
            </a:pPr>
            <a:r>
              <a:rPr lang="tr-TR" altLang="tr-TR" b="1" dirty="0"/>
              <a:t>- «Hey kayıkçı, sen matematik bilir misin?»</a:t>
            </a:r>
          </a:p>
          <a:p>
            <a:pPr>
              <a:buFont typeface="Monotype Sorts" pitchFamily="2" charset="2"/>
              <a:buNone/>
            </a:pPr>
            <a:r>
              <a:rPr lang="tr-TR" altLang="tr-TR" b="1" dirty="0"/>
              <a:t>- «Yok efendim»,</a:t>
            </a:r>
          </a:p>
          <a:p>
            <a:pPr>
              <a:buFont typeface="Monotype Sorts" pitchFamily="2" charset="2"/>
              <a:buNone/>
            </a:pPr>
            <a:r>
              <a:rPr lang="tr-TR" altLang="tr-TR" b="1" dirty="0"/>
              <a:t>- «</a:t>
            </a:r>
            <a:r>
              <a:rPr lang="tr-TR" altLang="tr-TR" b="1" dirty="0" err="1"/>
              <a:t>Aaah</a:t>
            </a:r>
            <a:r>
              <a:rPr lang="tr-TR" altLang="tr-TR" b="1" dirty="0"/>
              <a:t>, ömrünün 3 yılı gitti»,</a:t>
            </a:r>
          </a:p>
          <a:p>
            <a:pPr>
              <a:buFont typeface="Monotype Sorts" pitchFamily="2" charset="2"/>
              <a:buNone/>
            </a:pPr>
            <a:r>
              <a:rPr lang="tr-TR" altLang="tr-TR" b="1" dirty="0"/>
              <a:t>- «Peki, Feza’dan (Astronomi) anlar mısın?»</a:t>
            </a:r>
          </a:p>
          <a:p>
            <a:pPr>
              <a:buFont typeface="Monotype Sorts" pitchFamily="2" charset="2"/>
              <a:buNone/>
            </a:pPr>
            <a:r>
              <a:rPr lang="tr-TR" altLang="tr-TR" b="1" dirty="0"/>
              <a:t>- «Anlamam efendim»,</a:t>
            </a:r>
          </a:p>
          <a:p>
            <a:pPr>
              <a:buFont typeface="Monotype Sorts" pitchFamily="2" charset="2"/>
              <a:buNone/>
            </a:pPr>
            <a:r>
              <a:rPr lang="tr-TR" altLang="tr-TR" b="1" dirty="0"/>
              <a:t>- «</a:t>
            </a:r>
            <a:r>
              <a:rPr lang="tr-TR" altLang="tr-TR" b="1" dirty="0" err="1"/>
              <a:t>Aaah</a:t>
            </a:r>
            <a:r>
              <a:rPr lang="tr-TR" altLang="tr-TR" b="1" dirty="0"/>
              <a:t>, ömrünün 5 yılı gitti», </a:t>
            </a:r>
            <a:r>
              <a:rPr lang="tr-TR" altLang="tr-TR" dirty="0"/>
              <a:t>diye diye bir çok soru yöneltmiş kayıkçıya. Kayıkçı da ömründen 3 yıl, </a:t>
            </a:r>
          </a:p>
          <a:p>
            <a:pPr>
              <a:buFont typeface="Monotype Sorts" pitchFamily="2" charset="2"/>
              <a:buNone/>
            </a:pPr>
            <a:r>
              <a:rPr lang="tr-TR" altLang="tr-TR" dirty="0"/>
              <a:t>5 yıl kaybetmiş, müderrise göre.</a:t>
            </a:r>
          </a:p>
          <a:p>
            <a:pPr>
              <a:buFont typeface="Monotype Sorts" pitchFamily="2" charset="2"/>
              <a:buNone/>
            </a:pPr>
            <a:r>
              <a:rPr lang="tr-TR" altLang="tr-TR" dirty="0"/>
              <a:t>Derken bir fırtına çıkmış Karadeniz tarafından ve kayık korkunç dalgalarda sallanmaya başlamış.</a:t>
            </a:r>
          </a:p>
          <a:p>
            <a:pPr>
              <a:buFont typeface="Monotype Sorts" pitchFamily="2" charset="2"/>
              <a:buNone/>
            </a:pPr>
            <a:r>
              <a:rPr lang="tr-TR" altLang="tr-TR" dirty="0"/>
              <a:t>Kayıkçı sormuş bu kez;</a:t>
            </a:r>
          </a:p>
          <a:p>
            <a:pPr>
              <a:buFont typeface="Monotype Sorts" pitchFamily="2" charset="2"/>
              <a:buNone/>
            </a:pPr>
            <a:r>
              <a:rPr lang="tr-TR" altLang="tr-TR" b="1" dirty="0"/>
              <a:t>- «Yüzme bilir misin, efendim?»</a:t>
            </a:r>
          </a:p>
          <a:p>
            <a:pPr>
              <a:buFont typeface="Monotype Sorts" pitchFamily="2" charset="2"/>
              <a:buNone/>
            </a:pPr>
            <a:r>
              <a:rPr lang="tr-TR" altLang="tr-TR" b="1" dirty="0"/>
              <a:t>- «Yok, demiş müderris».</a:t>
            </a:r>
          </a:p>
          <a:p>
            <a:pPr>
              <a:buFont typeface="Monotype Sorts" pitchFamily="2" charset="2"/>
              <a:buNone/>
            </a:pPr>
            <a:r>
              <a:rPr lang="tr-TR" altLang="tr-TR" b="1" dirty="0"/>
              <a:t>- «</a:t>
            </a:r>
            <a:r>
              <a:rPr lang="tr-TR" altLang="tr-TR" b="1" dirty="0" err="1"/>
              <a:t>Aaaaaaah</a:t>
            </a:r>
            <a:r>
              <a:rPr lang="tr-TR" altLang="tr-TR" b="1" dirty="0"/>
              <a:t>, ömrünün hepsi gitti, efendim. Çünkü birazdan kayık batacak, ben yüzerek çıkacağım sahile, ya sen?»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14</a:t>
            </a:fld>
            <a:endParaRPr lang="tr-TR"/>
          </a:p>
        </p:txBody>
      </p:sp>
      <p:pic>
        <p:nvPicPr>
          <p:cNvPr id="5" name="7 Resim" descr="istanbulun medrese müderrisleri ile ilgili görsel sonucu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321" y="657225"/>
            <a:ext cx="208012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6 Resim" descr="eski istanbul boğazı fotoğrafları ile ilgili görsel sonucu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321" y="2530475"/>
            <a:ext cx="208915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5 İçerik Yer Tutucusu" descr="eski istanbul boğazı fotoğrafları ile ilgili görsel sonucu">
            <a:hlinkClick r:id="rId6"/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16217" y="4114800"/>
            <a:ext cx="208915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569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7874"/>
          </a:xfrm>
        </p:spPr>
        <p:txBody>
          <a:bodyPr>
            <a:normAutofit/>
          </a:bodyPr>
          <a:lstStyle/>
          <a:p>
            <a:pPr algn="ctr"/>
            <a:r>
              <a:rPr lang="tr-TR" altLang="tr-TR" sz="2800" b="1" dirty="0">
                <a:solidFill>
                  <a:srgbClr val="C00000"/>
                </a:solidFill>
              </a:rPr>
              <a:t>Bilgi Ve Özdeyişler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07504" y="1052512"/>
            <a:ext cx="6624736" cy="5805488"/>
          </a:xfrm>
        </p:spPr>
        <p:txBody>
          <a:bodyPr/>
          <a:lstStyle/>
          <a:p>
            <a:pPr marL="457200" indent="-457200">
              <a:buNone/>
              <a:defRPr/>
            </a:pPr>
            <a:r>
              <a:rPr lang="tr-TR" b="1" dirty="0">
                <a:solidFill>
                  <a:srgbClr val="C00000"/>
                </a:solidFill>
              </a:rPr>
              <a:t>***</a:t>
            </a:r>
            <a:r>
              <a:rPr lang="tr-TR" b="1" dirty="0"/>
              <a:t>Çok bilgili bir kişi, onları insanlarla paylaşmıyorsa, onları insanların yararına kullanmıyorsa, kitap yüklü hayvandan pek farklı değildir </a:t>
            </a:r>
            <a:r>
              <a:rPr lang="tr-TR" b="1" dirty="0">
                <a:solidFill>
                  <a:srgbClr val="C00000"/>
                </a:solidFill>
              </a:rPr>
              <a:t>(MEVLANA),</a:t>
            </a:r>
          </a:p>
          <a:p>
            <a:pPr marL="457200" indent="-457200">
              <a:buNone/>
              <a:defRPr/>
            </a:pPr>
            <a:endParaRPr lang="tr-TR" b="1" dirty="0">
              <a:solidFill>
                <a:srgbClr val="C00000"/>
              </a:solidFill>
            </a:endParaRPr>
          </a:p>
          <a:p>
            <a:pPr marL="457200" indent="-457200">
              <a:buNone/>
              <a:defRPr/>
            </a:pPr>
            <a:r>
              <a:rPr lang="tr-TR" b="1" dirty="0">
                <a:solidFill>
                  <a:srgbClr val="C00000"/>
                </a:solidFill>
              </a:rPr>
              <a:t>***</a:t>
            </a:r>
            <a:r>
              <a:rPr lang="tr-TR" b="1" dirty="0"/>
              <a:t>İnsan ne kadar bilgili olursa olsun, onu taşıyacak erdemi yoksa, onu her an yitirebilir </a:t>
            </a:r>
            <a:r>
              <a:rPr lang="tr-TR" b="1" dirty="0">
                <a:solidFill>
                  <a:srgbClr val="C00000"/>
                </a:solidFill>
              </a:rPr>
              <a:t>(KONFİÇYUS), </a:t>
            </a:r>
          </a:p>
          <a:p>
            <a:pPr marL="457200" indent="-457200">
              <a:buNone/>
              <a:defRPr/>
            </a:pPr>
            <a:endParaRPr lang="tr-TR" b="1" dirty="0">
              <a:solidFill>
                <a:srgbClr val="C00000"/>
              </a:solidFill>
            </a:endParaRPr>
          </a:p>
          <a:p>
            <a:pPr marL="457200" indent="-457200">
              <a:buNone/>
              <a:defRPr/>
            </a:pPr>
            <a:r>
              <a:rPr lang="tr-TR" b="1" dirty="0">
                <a:solidFill>
                  <a:srgbClr val="C00000"/>
                </a:solidFill>
              </a:rPr>
              <a:t>***</a:t>
            </a:r>
            <a:r>
              <a:rPr lang="tr-TR" b="1" dirty="0"/>
              <a:t>Bilime hizmet et, bilimin hizmetkarı ol </a:t>
            </a:r>
            <a:r>
              <a:rPr lang="tr-TR" b="1" dirty="0">
                <a:solidFill>
                  <a:srgbClr val="C00000"/>
                </a:solidFill>
              </a:rPr>
              <a:t>(Prof. Dr. Zafer KARAER)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15</a:t>
            </a:fld>
            <a:endParaRPr lang="tr-TR"/>
          </a:p>
        </p:txBody>
      </p:sp>
      <p:pic>
        <p:nvPicPr>
          <p:cNvPr id="5" name="5 İçerik Yer Tutucusu" descr="mevlana ile ilgili görsel sonucu">
            <a:hlinkClick r:id="rId2"/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1" y="1052512"/>
            <a:ext cx="1872208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6 Resim" descr="KONFÜÇYUS ile ilgili görsel sonucu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5020" y="3573016"/>
            <a:ext cx="1872209" cy="2161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7213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81416" cy="1210146"/>
          </a:xfrm>
        </p:spPr>
        <p:txBody>
          <a:bodyPr>
            <a:normAutofit/>
          </a:bodyPr>
          <a:lstStyle/>
          <a:p>
            <a:pPr algn="ctr"/>
            <a:r>
              <a:rPr lang="tr-TR" altLang="tr-TR" sz="2800" b="1" dirty="0">
                <a:solidFill>
                  <a:srgbClr val="C00000"/>
                </a:solidFill>
              </a:rPr>
              <a:t>Bilgi Ve Özdeyişler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5915000" cy="3096344"/>
          </a:xfrm>
        </p:spPr>
        <p:txBody>
          <a:bodyPr>
            <a:normAutofit/>
          </a:bodyPr>
          <a:lstStyle/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dirty="0"/>
              <a:t>“Dünyada her şey için, medeniyet için, hayat için, başarı için en hakiki mürşit bilimdir, fendir” </a:t>
            </a:r>
            <a:r>
              <a:rPr lang="tr-TR" b="1" dirty="0">
                <a:solidFill>
                  <a:srgbClr val="C00000"/>
                </a:solidFill>
              </a:rPr>
              <a:t>(MUSTAFA KEMAL ATATÜRK)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16</a:t>
            </a:fld>
            <a:endParaRPr lang="tr-TR"/>
          </a:p>
        </p:txBody>
      </p:sp>
      <p:pic>
        <p:nvPicPr>
          <p:cNvPr id="5" name="5 Resim" descr="atatürk ve bayrak ile ilgili görsel sonucu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1988840"/>
            <a:ext cx="2016224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4260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b="1" dirty="0">
                <a:solidFill>
                  <a:srgbClr val="C00000"/>
                </a:solidFill>
              </a:rPr>
              <a:t>Teşekkürler</a:t>
            </a:r>
            <a:br>
              <a:rPr lang="tr-TR" sz="4000" b="1" dirty="0">
                <a:solidFill>
                  <a:srgbClr val="C00000"/>
                </a:solidFill>
              </a:rPr>
            </a:br>
            <a:r>
              <a:rPr lang="tr-TR" sz="2200" b="1" dirty="0">
                <a:solidFill>
                  <a:srgbClr val="00B050"/>
                </a:solidFill>
              </a:rPr>
              <a:t>(Bilgi-Sevgi Çiçek)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55298" name="Picture 2" descr="C:\Users\ömer\Pictures\imagesCAAUBZ3V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268760"/>
            <a:ext cx="4176464" cy="4464496"/>
          </a:xfrm>
          <a:prstGeom prst="rect">
            <a:avLst/>
          </a:prstGeom>
          <a:noFill/>
        </p:spPr>
      </p:pic>
      <p:pic>
        <p:nvPicPr>
          <p:cNvPr id="55299" name="Picture 3" descr="C:\Users\ömer\Pictures\imagesCA52M2MK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7" y="1268760"/>
            <a:ext cx="3816424" cy="4464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Hız mı? </a:t>
            </a:r>
            <a:br>
              <a:rPr lang="tr-TR" b="1" dirty="0">
                <a:solidFill>
                  <a:srgbClr val="C00000"/>
                </a:solidFill>
              </a:rPr>
            </a:br>
            <a:r>
              <a:rPr lang="tr-TR" b="1" dirty="0">
                <a:solidFill>
                  <a:srgbClr val="C00000"/>
                </a:solidFill>
              </a:rPr>
              <a:t>Oran Mı?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280920" cy="4989168"/>
          </a:xfrm>
        </p:spPr>
        <p:txBody>
          <a:bodyPr/>
          <a:lstStyle/>
          <a:p>
            <a:r>
              <a:rPr lang="tr-TR" dirty="0"/>
              <a:t>Yapılan bir araştırmada </a:t>
            </a:r>
            <a:r>
              <a:rPr lang="tr-TR" b="1" dirty="0"/>
              <a:t>kadınların % 13’ünün </a:t>
            </a:r>
            <a:r>
              <a:rPr lang="tr-TR" dirty="0"/>
              <a:t>sigara içtiği belirlenmiştir. </a:t>
            </a:r>
            <a:r>
              <a:rPr lang="tr-TR" b="1" dirty="0"/>
              <a:t>Bu oran, erkekler arasında %42’dir.</a:t>
            </a:r>
          </a:p>
          <a:p>
            <a:endParaRPr lang="tr-TR" b="1" dirty="0"/>
          </a:p>
          <a:p>
            <a:r>
              <a:rPr lang="tr-TR" b="1" dirty="0"/>
              <a:t>Bebek Ölüm Oranı, </a:t>
            </a:r>
            <a:r>
              <a:rPr lang="tr-TR" dirty="0"/>
              <a:t>Türkiye’de </a:t>
            </a:r>
            <a:r>
              <a:rPr lang="tr-TR" b="1" dirty="0"/>
              <a:t>%0 6,9; </a:t>
            </a:r>
            <a:r>
              <a:rPr lang="tr-TR" dirty="0"/>
              <a:t>Yunanistan’da </a:t>
            </a:r>
            <a:r>
              <a:rPr lang="tr-TR" b="1" dirty="0"/>
              <a:t>%0 4,3’dür.</a:t>
            </a:r>
          </a:p>
          <a:p>
            <a:endParaRPr lang="tr-TR" b="1" dirty="0"/>
          </a:p>
          <a:p>
            <a:r>
              <a:rPr lang="tr-TR" b="1" dirty="0"/>
              <a:t>Anne Ölüm Oranı, </a:t>
            </a:r>
            <a:r>
              <a:rPr lang="tr-TR" dirty="0"/>
              <a:t>Doğu Marmara Bölgesi’nde </a:t>
            </a:r>
            <a:r>
              <a:rPr lang="tr-TR" b="1" dirty="0" err="1"/>
              <a:t>yüzbinde</a:t>
            </a:r>
            <a:r>
              <a:rPr lang="tr-TR" b="1" dirty="0"/>
              <a:t> 8,7; </a:t>
            </a:r>
            <a:r>
              <a:rPr lang="tr-TR" dirty="0"/>
              <a:t>Güney Doğu Anadolu Bölgesi’nde ise </a:t>
            </a:r>
            <a:r>
              <a:rPr lang="tr-TR" b="1" dirty="0" err="1"/>
              <a:t>yüzbinde</a:t>
            </a:r>
            <a:r>
              <a:rPr lang="tr-TR" b="1" dirty="0"/>
              <a:t> 19,2’dir. </a:t>
            </a:r>
          </a:p>
          <a:p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648072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Hız ve Oran Tanımı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496944" cy="5565232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b="1" dirty="0"/>
              <a:t>HIZ (RATE):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dirty="0"/>
              <a:t>Bir değişken ya da olayın bütün içindeki yeridir.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dirty="0"/>
              <a:t>Olayın görülme sıklığını belirtir,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dirty="0"/>
              <a:t>Bir değişken ya da olayın bir grup ya da toplumu oluşturan tüm kişi sayısına(genel toplam) bölünmesi ve bir kat sayı(100, 1000 vb.) ile çarpılmasıyla elde edilir,</a:t>
            </a:r>
          </a:p>
          <a:p>
            <a:pPr>
              <a:lnSpc>
                <a:spcPct val="80000"/>
              </a:lnSpc>
              <a:buNone/>
            </a:pPr>
            <a:endParaRPr lang="tr-TR" dirty="0"/>
          </a:p>
          <a:p>
            <a:pPr>
              <a:lnSpc>
                <a:spcPct val="80000"/>
              </a:lnSpc>
            </a:pPr>
            <a:r>
              <a:rPr lang="tr-TR" b="1" dirty="0"/>
              <a:t>ORAN (RATIO):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Bir bütün içindeki iki farklı değişken ya da olaydan birinin başına düşen, diğer değişken ya da olayın durumunu belirtir.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tr-TR" dirty="0"/>
              <a:t>Bir bütün içindeki iki farklı değişken ya da olayın birbirine bölünmesi ve bir kat sayı(100; 1000 vb.) ile çarpılmasıyla elde edilir.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İki sayının birbirine olan nispi büyüklüğünü gösteren bir değerdir.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008112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Hız ve Oran </a:t>
            </a:r>
            <a:br>
              <a:rPr lang="tr-TR" sz="2800" b="1" dirty="0">
                <a:solidFill>
                  <a:srgbClr val="C00000"/>
                </a:solidFill>
              </a:rPr>
            </a:br>
            <a:r>
              <a:rPr lang="tr-TR" sz="2800" b="1" dirty="0">
                <a:solidFill>
                  <a:srgbClr val="C00000"/>
                </a:solidFill>
              </a:rPr>
              <a:t>Arasındaki Fark</a:t>
            </a: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  <a:p>
            <a:pPr>
              <a:buNone/>
            </a:pPr>
            <a:r>
              <a:rPr lang="tr-TR" b="1" dirty="0"/>
              <a:t>Hız= </a:t>
            </a:r>
            <a:r>
              <a:rPr lang="tr-TR" dirty="0"/>
              <a:t>a/N(a+b) x k(100;1000)</a:t>
            </a:r>
          </a:p>
          <a:p>
            <a:pPr>
              <a:buNone/>
            </a:pPr>
            <a:r>
              <a:rPr lang="tr-TR" b="1" dirty="0"/>
              <a:t>Oran= </a:t>
            </a:r>
            <a:r>
              <a:rPr lang="tr-TR" dirty="0"/>
              <a:t>a / b x k(100;1000)</a:t>
            </a:r>
          </a:p>
          <a:p>
            <a:pPr>
              <a:buNone/>
            </a:pPr>
            <a:r>
              <a:rPr lang="tr-TR" dirty="0"/>
              <a:t>    a=Olay,hasta sayısı,</a:t>
            </a:r>
          </a:p>
          <a:p>
            <a:pPr>
              <a:buNone/>
            </a:pPr>
            <a:r>
              <a:rPr lang="tr-TR" dirty="0"/>
              <a:t>    b=Sağlam kişi sayısı,</a:t>
            </a:r>
          </a:p>
          <a:p>
            <a:pPr>
              <a:buNone/>
            </a:pPr>
            <a:r>
              <a:rPr lang="tr-TR" dirty="0"/>
              <a:t>    N(a+b)=Bütün birey sayısı(hasta+sağlam)</a:t>
            </a:r>
          </a:p>
          <a:p>
            <a:pPr>
              <a:buNone/>
            </a:pPr>
            <a:r>
              <a:rPr lang="tr-TR" dirty="0"/>
              <a:t>    k=Kat sayı(100;1000)</a:t>
            </a:r>
          </a:p>
          <a:p>
            <a:endParaRPr lang="tr-TR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6238" y="1916113"/>
            <a:ext cx="28479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Hız ve Oran Hesaplaması (Örnek)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19256" cy="534920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b="1" dirty="0"/>
              <a:t>1200</a:t>
            </a:r>
            <a:r>
              <a:rPr lang="tr-TR" sz="2800" dirty="0"/>
              <a:t> kişilik bir köyde,</a:t>
            </a:r>
            <a:r>
              <a:rPr lang="tr-TR" sz="2800" b="1" dirty="0"/>
              <a:t>400</a:t>
            </a:r>
            <a:r>
              <a:rPr lang="tr-TR" sz="2800" dirty="0"/>
              <a:t> kişi domuz gribine yakalanmıştır.Bu köyde </a:t>
            </a:r>
            <a:r>
              <a:rPr lang="tr-TR" sz="2800" b="1" dirty="0"/>
              <a:t>hastalık hızı </a:t>
            </a:r>
            <a:r>
              <a:rPr lang="tr-TR" sz="2800" dirty="0"/>
              <a:t>ve </a:t>
            </a:r>
            <a:r>
              <a:rPr lang="tr-TR" sz="2800" b="1" dirty="0"/>
              <a:t>oranı</a:t>
            </a:r>
            <a:r>
              <a:rPr lang="tr-TR" sz="2800" dirty="0"/>
              <a:t> nedir?</a:t>
            </a:r>
          </a:p>
          <a:p>
            <a:pPr>
              <a:lnSpc>
                <a:spcPct val="90000"/>
              </a:lnSpc>
              <a:buNone/>
            </a:pPr>
            <a:r>
              <a:rPr lang="tr-TR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b="1" dirty="0"/>
              <a:t>Hız= </a:t>
            </a:r>
            <a:r>
              <a:rPr lang="tr-TR" dirty="0"/>
              <a:t>a/N(a+b) x k(100)=400/1200X100=</a:t>
            </a:r>
            <a:r>
              <a:rPr lang="tr-TR" b="1" dirty="0"/>
              <a:t>%33.3</a:t>
            </a:r>
          </a:p>
          <a:p>
            <a:pPr>
              <a:lnSpc>
                <a:spcPct val="90000"/>
              </a:lnSpc>
              <a:buNone/>
            </a:pPr>
            <a:r>
              <a:rPr lang="tr-TR" dirty="0"/>
              <a:t>          (Köy halkının </a:t>
            </a:r>
            <a:r>
              <a:rPr lang="tr-TR" b="1" dirty="0"/>
              <a:t>%33.3’ü </a:t>
            </a:r>
            <a:r>
              <a:rPr lang="tr-TR" dirty="0"/>
              <a:t>domuz gribine yakalanmıştır.)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tr-TR" dirty="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b="1" dirty="0"/>
              <a:t>Oran= </a:t>
            </a:r>
            <a:r>
              <a:rPr lang="tr-TR" dirty="0"/>
              <a:t>a</a:t>
            </a:r>
            <a:r>
              <a:rPr lang="tr-TR" b="1" dirty="0"/>
              <a:t> </a:t>
            </a:r>
            <a:r>
              <a:rPr lang="tr-TR" dirty="0"/>
              <a:t>/ b x k(100;1000)=400/800X100=</a:t>
            </a:r>
            <a:r>
              <a:rPr lang="tr-TR" b="1" dirty="0"/>
              <a:t>%50</a:t>
            </a:r>
          </a:p>
          <a:p>
            <a:pPr>
              <a:lnSpc>
                <a:spcPct val="90000"/>
              </a:lnSpc>
              <a:buNone/>
            </a:pPr>
            <a:r>
              <a:rPr lang="tr-TR" dirty="0"/>
              <a:t>          (Yüz sağlam kişiye </a:t>
            </a:r>
            <a:r>
              <a:rPr lang="tr-TR" b="1" dirty="0"/>
              <a:t>50</a:t>
            </a:r>
            <a:r>
              <a:rPr lang="tr-TR" dirty="0"/>
              <a:t> domuz gribine yakalanmış hasta denk gelmektedir.)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562074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Oran ve Hızlar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3935288" cy="5263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>
                <a:solidFill>
                  <a:srgbClr val="C00000"/>
                </a:solidFill>
              </a:rPr>
              <a:t>Oranlar;</a:t>
            </a:r>
          </a:p>
          <a:p>
            <a:pPr>
              <a:buNone/>
            </a:pPr>
            <a:endParaRPr lang="tr-TR" sz="2000" b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1.</a:t>
            </a:r>
            <a:r>
              <a:rPr lang="tr-TR" sz="2000" dirty="0"/>
              <a:t>Genel Cinsiyet Oranı,</a:t>
            </a: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2.</a:t>
            </a:r>
            <a:r>
              <a:rPr lang="tr-TR" sz="2000" dirty="0"/>
              <a:t>Yaşa Özel Cinsiyet Oranı,</a:t>
            </a: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3.</a:t>
            </a:r>
            <a:r>
              <a:rPr lang="tr-TR" sz="2000" dirty="0"/>
              <a:t>Doğumdaki Cinsiyet Oranı,</a:t>
            </a: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4.</a:t>
            </a:r>
            <a:r>
              <a:rPr lang="tr-TR" sz="2000" dirty="0"/>
              <a:t>Toplam Bağımlılık Oranı,</a:t>
            </a: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5.</a:t>
            </a:r>
            <a:r>
              <a:rPr lang="tr-TR" sz="2000" dirty="0"/>
              <a:t>Genç Bağımlılık Oranı,</a:t>
            </a: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6.</a:t>
            </a:r>
            <a:r>
              <a:rPr lang="tr-TR" sz="2000" dirty="0"/>
              <a:t>Yaşlı Bağımlılık Oranı,</a:t>
            </a: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7.</a:t>
            </a:r>
            <a:r>
              <a:rPr lang="tr-TR" sz="2000" dirty="0"/>
              <a:t>Kadın Çocuk Oranı,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270248" y="908720"/>
            <a:ext cx="4550224" cy="5263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>
                <a:solidFill>
                  <a:srgbClr val="C00000"/>
                </a:solidFill>
              </a:rPr>
              <a:t>Hızlar;</a:t>
            </a:r>
          </a:p>
          <a:p>
            <a:pPr>
              <a:buNone/>
            </a:pPr>
            <a:endParaRPr lang="tr-TR" sz="2000" b="1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1.</a:t>
            </a:r>
            <a:r>
              <a:rPr lang="tr-TR" sz="2000" dirty="0" err="1"/>
              <a:t>Mortalite</a:t>
            </a:r>
            <a:r>
              <a:rPr lang="tr-TR" sz="2000" dirty="0"/>
              <a:t> (ölüm) Hızları,</a:t>
            </a: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2.</a:t>
            </a:r>
            <a:r>
              <a:rPr lang="tr-TR" sz="2000" dirty="0" err="1"/>
              <a:t>Fertilite</a:t>
            </a:r>
            <a:r>
              <a:rPr lang="tr-TR" sz="2000" dirty="0"/>
              <a:t> (Doğurganlık) Hızları,</a:t>
            </a:r>
          </a:p>
          <a:p>
            <a:pPr>
              <a:buNone/>
            </a:pPr>
            <a:r>
              <a:rPr lang="tr-TR" sz="2000" b="1" dirty="0">
                <a:solidFill>
                  <a:srgbClr val="C00000"/>
                </a:solidFill>
              </a:rPr>
              <a:t>3.</a:t>
            </a:r>
            <a:r>
              <a:rPr lang="tr-TR" sz="2000" dirty="0" err="1"/>
              <a:t>Morbidite</a:t>
            </a:r>
            <a:r>
              <a:rPr lang="tr-TR" sz="2000" dirty="0"/>
              <a:t> (Hastalık) Hızları,</a:t>
            </a:r>
          </a:p>
          <a:p>
            <a:pPr>
              <a:buNone/>
            </a:pPr>
            <a:endParaRPr lang="tr-TR" b="1" dirty="0">
              <a:solidFill>
                <a:srgbClr val="C00000"/>
              </a:solidFill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91264" cy="648072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Hızlar</a:t>
            </a:r>
            <a:endParaRPr lang="tr-TR" dirty="0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4536504" cy="56886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600" b="1" dirty="0" err="1">
                <a:solidFill>
                  <a:srgbClr val="C00000"/>
                </a:solidFill>
              </a:rPr>
              <a:t>Mortalite</a:t>
            </a:r>
            <a:r>
              <a:rPr lang="tr-TR" sz="2600" b="1" dirty="0">
                <a:solidFill>
                  <a:srgbClr val="C00000"/>
                </a:solidFill>
              </a:rPr>
              <a:t> (Ölüm) Hızları;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1. </a:t>
            </a:r>
            <a:r>
              <a:rPr lang="tr-TR" sz="1800" dirty="0"/>
              <a:t>Kaba Ölüm Hızı(KÖH),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2. </a:t>
            </a:r>
            <a:r>
              <a:rPr lang="tr-TR" sz="1800" dirty="0"/>
              <a:t>Yaşa Özel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3. </a:t>
            </a:r>
            <a:r>
              <a:rPr lang="tr-TR" sz="1800" dirty="0"/>
              <a:t>Cinsiyete Özel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4. </a:t>
            </a:r>
            <a:r>
              <a:rPr lang="tr-TR" sz="1800" dirty="0"/>
              <a:t>Nedene Özel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5. </a:t>
            </a:r>
            <a:r>
              <a:rPr lang="tr-TR" sz="1800" dirty="0"/>
              <a:t>Cinse, Yaşa ve Nedene Özel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6. </a:t>
            </a:r>
            <a:r>
              <a:rPr lang="tr-TR" sz="1800" dirty="0"/>
              <a:t>İle Özel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7. </a:t>
            </a:r>
            <a:r>
              <a:rPr lang="tr-TR" sz="1800" dirty="0"/>
              <a:t>Bebek Ölüm Hızı(BÖH),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8. </a:t>
            </a:r>
            <a:r>
              <a:rPr lang="tr-TR" sz="1800" dirty="0" err="1"/>
              <a:t>Neonatal</a:t>
            </a:r>
            <a:r>
              <a:rPr lang="tr-TR" sz="1800" dirty="0"/>
              <a:t> Bebek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9. </a:t>
            </a:r>
            <a:r>
              <a:rPr lang="tr-TR" sz="1800" dirty="0"/>
              <a:t>Erken </a:t>
            </a:r>
            <a:r>
              <a:rPr lang="tr-TR" sz="1800" dirty="0" err="1"/>
              <a:t>Neonatal</a:t>
            </a:r>
            <a:r>
              <a:rPr lang="tr-TR" sz="1800" dirty="0"/>
              <a:t> Bebek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10. </a:t>
            </a:r>
            <a:r>
              <a:rPr lang="tr-TR" sz="1800" dirty="0"/>
              <a:t>Geç </a:t>
            </a:r>
            <a:r>
              <a:rPr lang="tr-TR" sz="1800" dirty="0" err="1"/>
              <a:t>Neonatal</a:t>
            </a:r>
            <a:r>
              <a:rPr lang="tr-TR" sz="1800" dirty="0"/>
              <a:t> Bebek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11. </a:t>
            </a:r>
            <a:r>
              <a:rPr lang="tr-TR" sz="1800" dirty="0"/>
              <a:t>Post </a:t>
            </a:r>
            <a:r>
              <a:rPr lang="tr-TR" sz="1800" dirty="0" err="1"/>
              <a:t>Neonatal</a:t>
            </a:r>
            <a:r>
              <a:rPr lang="tr-TR" sz="1800" dirty="0"/>
              <a:t> Bebek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12. </a:t>
            </a:r>
            <a:r>
              <a:rPr lang="tr-TR" sz="1800" dirty="0" err="1"/>
              <a:t>Perinatal</a:t>
            </a:r>
            <a:r>
              <a:rPr lang="tr-TR" sz="1800" dirty="0"/>
              <a:t>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13. </a:t>
            </a:r>
            <a:r>
              <a:rPr lang="tr-TR" sz="1800" dirty="0"/>
              <a:t>Anne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14. </a:t>
            </a:r>
            <a:r>
              <a:rPr lang="tr-TR" sz="1800" dirty="0"/>
              <a:t>Yaşa Özel Orantılı Ölüm Hızı(0-4 Yaş),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15. </a:t>
            </a:r>
            <a:r>
              <a:rPr lang="tr-TR" sz="1800" dirty="0"/>
              <a:t>Yaşa Özel Orantılı Ölüm Hızı(50 Yaş ve Üzeri),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16. </a:t>
            </a:r>
            <a:r>
              <a:rPr lang="tr-TR" sz="1800" dirty="0"/>
              <a:t>Nedene Özel Orantılı Ölüm Hızı,</a:t>
            </a:r>
          </a:p>
          <a:p>
            <a:pPr>
              <a:buFont typeface="Wingdings" pitchFamily="2" charset="2"/>
              <a:buNone/>
            </a:pPr>
            <a:r>
              <a:rPr lang="tr-TR" sz="1800" b="1" dirty="0">
                <a:solidFill>
                  <a:srgbClr val="C00000"/>
                </a:solidFill>
              </a:rPr>
              <a:t>17. </a:t>
            </a:r>
            <a:r>
              <a:rPr lang="tr-TR" sz="1800" dirty="0"/>
              <a:t>Fatalite(</a:t>
            </a:r>
            <a:r>
              <a:rPr lang="tr-TR" sz="1800" dirty="0" err="1"/>
              <a:t>Letalite</a:t>
            </a:r>
            <a:r>
              <a:rPr lang="tr-TR" sz="1800" dirty="0"/>
              <a:t>) Hızı,</a:t>
            </a:r>
          </a:p>
          <a:p>
            <a:pPr>
              <a:buFont typeface="Wingdings" pitchFamily="2" charset="2"/>
              <a:buNone/>
            </a:pPr>
            <a:endParaRPr lang="tr-TR" sz="1800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860032" y="980728"/>
            <a:ext cx="4032448" cy="51914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2600" b="1" dirty="0" err="1">
                <a:solidFill>
                  <a:srgbClr val="C00000"/>
                </a:solidFill>
              </a:rPr>
              <a:t>Fertilite</a:t>
            </a:r>
            <a:r>
              <a:rPr lang="tr-TR" sz="2600" b="1" dirty="0">
                <a:solidFill>
                  <a:srgbClr val="C00000"/>
                </a:solidFill>
              </a:rPr>
              <a:t> (Doğurganlık) Hızları;</a:t>
            </a:r>
          </a:p>
          <a:p>
            <a:pPr>
              <a:buFont typeface="Wingdings" pitchFamily="2" charset="2"/>
              <a:buNone/>
            </a:pPr>
            <a:r>
              <a:rPr lang="tr-TR" sz="1900" b="1" dirty="0">
                <a:solidFill>
                  <a:srgbClr val="C00000"/>
                </a:solidFill>
              </a:rPr>
              <a:t>1. </a:t>
            </a:r>
            <a:r>
              <a:rPr lang="tr-TR" sz="1900" dirty="0"/>
              <a:t>Kaba Doğum Hızı,</a:t>
            </a:r>
          </a:p>
          <a:p>
            <a:pPr>
              <a:buFont typeface="Wingdings" pitchFamily="2" charset="2"/>
              <a:buNone/>
            </a:pPr>
            <a:r>
              <a:rPr lang="tr-TR" sz="1900" b="1" dirty="0">
                <a:solidFill>
                  <a:srgbClr val="C00000"/>
                </a:solidFill>
              </a:rPr>
              <a:t>2. </a:t>
            </a:r>
            <a:r>
              <a:rPr lang="tr-TR" sz="1900" dirty="0"/>
              <a:t>Genel Doğurganlık Hızı,</a:t>
            </a:r>
          </a:p>
          <a:p>
            <a:pPr>
              <a:buFont typeface="Wingdings" pitchFamily="2" charset="2"/>
              <a:buNone/>
            </a:pPr>
            <a:r>
              <a:rPr lang="tr-TR" sz="1900" b="1" dirty="0">
                <a:solidFill>
                  <a:srgbClr val="C00000"/>
                </a:solidFill>
              </a:rPr>
              <a:t>3. </a:t>
            </a:r>
            <a:r>
              <a:rPr lang="tr-TR" sz="1900" dirty="0"/>
              <a:t>Evli Kadınların Özel Doğurganlık Hızı,</a:t>
            </a:r>
          </a:p>
          <a:p>
            <a:pPr>
              <a:buFont typeface="Wingdings" pitchFamily="2" charset="2"/>
              <a:buNone/>
            </a:pPr>
            <a:r>
              <a:rPr lang="tr-TR" sz="1900" b="1" dirty="0">
                <a:solidFill>
                  <a:srgbClr val="C00000"/>
                </a:solidFill>
              </a:rPr>
              <a:t>4. </a:t>
            </a:r>
            <a:r>
              <a:rPr lang="tr-TR" sz="1900" dirty="0"/>
              <a:t>Yaşa Özel Doğurganlık Hızı,</a:t>
            </a:r>
          </a:p>
          <a:p>
            <a:pPr>
              <a:buFont typeface="Wingdings" pitchFamily="2" charset="2"/>
              <a:buNone/>
            </a:pPr>
            <a:r>
              <a:rPr lang="tr-TR" sz="1900" b="1" dirty="0">
                <a:solidFill>
                  <a:srgbClr val="C00000"/>
                </a:solidFill>
              </a:rPr>
              <a:t>5. </a:t>
            </a:r>
            <a:r>
              <a:rPr lang="tr-TR" sz="1900" dirty="0"/>
              <a:t>Toplam Doğurganlık Hızı,</a:t>
            </a:r>
          </a:p>
          <a:p>
            <a:pPr>
              <a:buFont typeface="Wingdings" pitchFamily="2" charset="2"/>
              <a:buNone/>
            </a:pPr>
            <a:endParaRPr lang="tr-TR" sz="1900" dirty="0"/>
          </a:p>
          <a:p>
            <a:pPr>
              <a:buNone/>
            </a:pPr>
            <a:r>
              <a:rPr lang="tr-TR" sz="2600" b="1" dirty="0" err="1">
                <a:solidFill>
                  <a:srgbClr val="C00000"/>
                </a:solidFill>
              </a:rPr>
              <a:t>Morbidite</a:t>
            </a:r>
            <a:r>
              <a:rPr lang="tr-TR" sz="2600" b="1" dirty="0">
                <a:solidFill>
                  <a:srgbClr val="C00000"/>
                </a:solidFill>
              </a:rPr>
              <a:t> (Hastalık) Hızları;</a:t>
            </a:r>
          </a:p>
          <a:p>
            <a:pPr>
              <a:buNone/>
            </a:pPr>
            <a:r>
              <a:rPr lang="tr-TR" sz="1900" b="1" dirty="0">
                <a:solidFill>
                  <a:srgbClr val="C00000"/>
                </a:solidFill>
              </a:rPr>
              <a:t>1. </a:t>
            </a:r>
            <a:r>
              <a:rPr lang="tr-TR" sz="1900" dirty="0" err="1"/>
              <a:t>Prevalans</a:t>
            </a:r>
            <a:r>
              <a:rPr lang="tr-TR" sz="1900" dirty="0"/>
              <a:t> Hızı,</a:t>
            </a:r>
          </a:p>
          <a:p>
            <a:pPr>
              <a:buNone/>
            </a:pPr>
            <a:r>
              <a:rPr lang="tr-TR" sz="1900" b="1" dirty="0">
                <a:solidFill>
                  <a:srgbClr val="C00000"/>
                </a:solidFill>
              </a:rPr>
              <a:t>2. </a:t>
            </a:r>
            <a:r>
              <a:rPr lang="tr-TR" sz="1900" dirty="0" err="1"/>
              <a:t>İnsidans</a:t>
            </a:r>
            <a:r>
              <a:rPr lang="tr-TR" sz="1900" dirty="0"/>
              <a:t> Hızı,</a:t>
            </a:r>
          </a:p>
          <a:p>
            <a:pPr>
              <a:buFont typeface="Wingdings" pitchFamily="2" charset="2"/>
              <a:buNone/>
            </a:pPr>
            <a:endParaRPr lang="tr-TR" sz="1900" dirty="0"/>
          </a:p>
          <a:p>
            <a:pPr>
              <a:buFont typeface="Wingdings" pitchFamily="2" charset="2"/>
              <a:buNone/>
            </a:pPr>
            <a:endParaRPr lang="tr-TR" sz="1900" dirty="0"/>
          </a:p>
          <a:p>
            <a:pPr>
              <a:buFont typeface="Wingdings" pitchFamily="2" charset="2"/>
              <a:buNone/>
            </a:pPr>
            <a:endParaRPr lang="tr-TR" sz="1900" dirty="0"/>
          </a:p>
          <a:p>
            <a:pPr>
              <a:buNone/>
            </a:pPr>
            <a:endParaRPr lang="tr-T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562074"/>
          </a:xfrm>
        </p:spPr>
        <p:txBody>
          <a:bodyPr/>
          <a:lstStyle/>
          <a:p>
            <a:pPr algn="ctr"/>
            <a:r>
              <a:rPr lang="tr-TR" sz="2800" b="1" dirty="0" err="1">
                <a:solidFill>
                  <a:srgbClr val="C00000"/>
                </a:solidFill>
              </a:rPr>
              <a:t>Morbidite</a:t>
            </a:r>
            <a:r>
              <a:rPr lang="tr-TR" sz="2800" b="1" dirty="0">
                <a:solidFill>
                  <a:srgbClr val="C00000"/>
                </a:solidFill>
              </a:rPr>
              <a:t> (Hastalık) Hızları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496944" cy="58326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>
                <a:solidFill>
                  <a:srgbClr val="C00000"/>
                </a:solidFill>
              </a:rPr>
              <a:t>a.</a:t>
            </a:r>
            <a:r>
              <a:rPr lang="tr-TR" b="1" dirty="0" err="1">
                <a:solidFill>
                  <a:srgbClr val="C00000"/>
                </a:solidFill>
              </a:rPr>
              <a:t>Prevalans</a:t>
            </a:r>
            <a:r>
              <a:rPr lang="tr-TR" b="1" dirty="0">
                <a:solidFill>
                  <a:srgbClr val="C00000"/>
                </a:solidFill>
              </a:rPr>
              <a:t> Hızı: </a:t>
            </a:r>
            <a:r>
              <a:rPr lang="tr-TR" dirty="0"/>
              <a:t>Toplumda belli bir süre içerisinde, bir hastalığa ilişkin </a:t>
            </a:r>
            <a:r>
              <a:rPr lang="tr-TR" b="1" dirty="0"/>
              <a:t>eski ve yeni tüm vakaların </a:t>
            </a:r>
            <a:r>
              <a:rPr lang="tr-TR" dirty="0"/>
              <a:t>sıklığı,</a:t>
            </a:r>
          </a:p>
          <a:p>
            <a:pPr>
              <a:buFont typeface="Wingdings" pitchFamily="2" charset="2"/>
              <a:buChar char="ü"/>
            </a:pPr>
            <a:r>
              <a:rPr lang="tr-TR" dirty="0" err="1"/>
              <a:t>Prevalans</a:t>
            </a:r>
            <a:r>
              <a:rPr lang="tr-TR" dirty="0"/>
              <a:t> Hızı(Hastalık/Vaka),</a:t>
            </a:r>
          </a:p>
          <a:p>
            <a:pPr>
              <a:buFont typeface="Wingdings" pitchFamily="2" charset="2"/>
              <a:buChar char="ü"/>
            </a:pPr>
            <a:r>
              <a:rPr lang="tr-TR" dirty="0" err="1"/>
              <a:t>Prevalans</a:t>
            </a:r>
            <a:r>
              <a:rPr lang="tr-TR" dirty="0"/>
              <a:t> Hızı(Hasta/Kişi),</a:t>
            </a:r>
          </a:p>
          <a:p>
            <a:pPr>
              <a:buFont typeface="Wingdings" pitchFamily="2" charset="2"/>
              <a:buNone/>
            </a:pPr>
            <a:endParaRPr lang="tr-TR" dirty="0"/>
          </a:p>
          <a:p>
            <a:pPr>
              <a:buNone/>
            </a:pPr>
            <a:r>
              <a:rPr lang="tr-TR" b="1" dirty="0">
                <a:solidFill>
                  <a:srgbClr val="C00000"/>
                </a:solidFill>
              </a:rPr>
              <a:t>b.</a:t>
            </a:r>
            <a:r>
              <a:rPr lang="tr-TR" b="1" dirty="0" err="1">
                <a:solidFill>
                  <a:srgbClr val="C00000"/>
                </a:solidFill>
              </a:rPr>
              <a:t>İnsidans</a:t>
            </a:r>
            <a:r>
              <a:rPr lang="tr-TR" b="1" dirty="0">
                <a:solidFill>
                  <a:srgbClr val="C00000"/>
                </a:solidFill>
              </a:rPr>
              <a:t> Hızı: </a:t>
            </a:r>
            <a:r>
              <a:rPr lang="tr-TR" dirty="0"/>
              <a:t>Toplumda belli bir süre içerisinde bir hastalığa ilişkin yalnızca </a:t>
            </a:r>
            <a:r>
              <a:rPr lang="tr-TR" b="1" dirty="0"/>
              <a:t>yeni vakaların </a:t>
            </a:r>
            <a:r>
              <a:rPr lang="tr-TR" dirty="0"/>
              <a:t>sıklığı,</a:t>
            </a:r>
          </a:p>
          <a:p>
            <a:pPr>
              <a:buFont typeface="Wingdings" pitchFamily="2" charset="2"/>
              <a:buChar char="ü"/>
            </a:pPr>
            <a:r>
              <a:rPr lang="tr-TR" dirty="0" err="1"/>
              <a:t>İnsidans</a:t>
            </a:r>
            <a:r>
              <a:rPr lang="tr-TR" dirty="0"/>
              <a:t> Hızı(Hastalık/Vaka),</a:t>
            </a:r>
          </a:p>
          <a:p>
            <a:pPr>
              <a:buFont typeface="Wingdings" pitchFamily="2" charset="2"/>
              <a:buChar char="ü"/>
            </a:pPr>
            <a:r>
              <a:rPr lang="tr-TR" dirty="0" err="1"/>
              <a:t>İnsidans</a:t>
            </a:r>
            <a:r>
              <a:rPr lang="tr-TR" dirty="0"/>
              <a:t> Hızı(Hasta/Kişi),</a:t>
            </a:r>
          </a:p>
          <a:p>
            <a:pPr>
              <a:buFont typeface="Wingdings" pitchFamily="2" charset="2"/>
              <a:buNone/>
            </a:pPr>
            <a:endParaRPr lang="tr-TR" dirty="0"/>
          </a:p>
          <a:p>
            <a:pPr>
              <a:buFont typeface="Wingdings" pitchFamily="2" charset="2"/>
              <a:buNone/>
            </a:pPr>
            <a:r>
              <a:rPr lang="tr-TR" b="1" dirty="0"/>
              <a:t>Hastalık/Vaka: </a:t>
            </a:r>
            <a:r>
              <a:rPr lang="tr-TR" dirty="0"/>
              <a:t>Bir kişinin birkaç kez geçirebileceği hastalıklar </a:t>
            </a:r>
            <a:r>
              <a:rPr lang="tr-TR" b="1" dirty="0"/>
              <a:t>(Grip, İshal, vb.), </a:t>
            </a:r>
          </a:p>
          <a:p>
            <a:pPr>
              <a:buFont typeface="Wingdings" pitchFamily="2" charset="2"/>
              <a:buNone/>
            </a:pPr>
            <a:r>
              <a:rPr lang="tr-TR" b="1" dirty="0"/>
              <a:t>Hasta/Kişi: </a:t>
            </a:r>
            <a:r>
              <a:rPr lang="tr-TR" dirty="0"/>
              <a:t>Bir kişinin bir kez yakalanıp, genellikle uzun süre ya da ömür boyu sürdüğü hastalıklar </a:t>
            </a:r>
            <a:r>
              <a:rPr lang="tr-TR" b="1" dirty="0"/>
              <a:t>(Diyabet, Kanser, vb.),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562074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rgbClr val="C00000"/>
                </a:solidFill>
              </a:rPr>
              <a:t>DEĞERLENDİRME SORULARI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424936" cy="5637240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1. </a:t>
            </a:r>
            <a:r>
              <a:rPr lang="tr-TR" sz="1600" dirty="0"/>
              <a:t>“Ölçme” ve “Değerlendirme” </a:t>
            </a:r>
            <a:r>
              <a:rPr lang="tr-TR" sz="1600" dirty="0" err="1"/>
              <a:t>nin</a:t>
            </a:r>
            <a:r>
              <a:rPr lang="tr-TR" sz="1600" dirty="0"/>
              <a:t> tanımını yapınız.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2. </a:t>
            </a:r>
            <a:r>
              <a:rPr lang="tr-TR" sz="1600" dirty="0"/>
              <a:t>“Anket” ve “Ölçek” in tanımını yapınız. İkisi arasında en önemli farkı belirtiniz.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3. </a:t>
            </a:r>
            <a:r>
              <a:rPr lang="tr-TR" sz="1600" dirty="0"/>
              <a:t>Bir anket araştırmasının aşamalarını yazınız ve kısaca açıklayınız.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4. </a:t>
            </a:r>
            <a:r>
              <a:rPr lang="tr-TR" sz="1600" dirty="0"/>
              <a:t>Anket uygulama tekniklerini yazınız ve kısaca açıklayınız.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5. </a:t>
            </a:r>
            <a:r>
              <a:rPr lang="tr-TR" sz="1600" dirty="0"/>
              <a:t>Bir ölçeğin geçerlik ve güvenirliği konusunda fikir veren ve yaygın olarak kullanılan istatistiksel tekniğin adı nedir? Kısaca açıklayınız.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6. </a:t>
            </a:r>
            <a:r>
              <a:rPr lang="tr-TR" sz="1600" dirty="0"/>
              <a:t>Faktör analizi ne amaçla yapılır? Gruptaki en az kişi sayısı neye göre belirlenir?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7. </a:t>
            </a:r>
            <a:r>
              <a:rPr lang="tr-TR" sz="1600" dirty="0"/>
              <a:t>Anket-ölçek araştırmalarında veri aracında yer alan yönergenin önemi nedir? Hangi bilgiler yer almalıdır?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8. </a:t>
            </a:r>
            <a:r>
              <a:rPr lang="tr-TR" sz="1600" dirty="0"/>
              <a:t>Anket-ölçek araştırmalarında ön uygulamanın önemi nedir? Ön uygulamada dikkat edilecek en önemli husus nedir?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9. </a:t>
            </a:r>
            <a:r>
              <a:rPr lang="tr-TR" sz="1600" dirty="0"/>
              <a:t>Genel olarak anketlerde kullanılan soru türlerini yazınız, bir konu çerçevesinde birer örnek veriniz.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10. </a:t>
            </a:r>
            <a:r>
              <a:rPr lang="tr-TR" sz="1600" dirty="0"/>
              <a:t>Anket sorularında bulunması gereken özellikler nelerdir? En önemli beşini yazınız.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11. </a:t>
            </a:r>
            <a:r>
              <a:rPr lang="tr-TR" sz="1600" dirty="0"/>
              <a:t>Anket formu düzenlenirken göz önünde bulundurulması gereken hususlar nelerdir? En önemli beşini yazınız.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12. </a:t>
            </a:r>
            <a:r>
              <a:rPr lang="tr-TR" sz="1600" dirty="0"/>
              <a:t>Anket uygulama teknikleri/türleri nelerdir? Adlarını yazınız.</a:t>
            </a:r>
          </a:p>
          <a:p>
            <a:pPr>
              <a:buNone/>
              <a:defRPr/>
            </a:pPr>
            <a:r>
              <a:rPr lang="tr-TR" sz="1600" b="1" dirty="0">
                <a:solidFill>
                  <a:srgbClr val="C00000"/>
                </a:solidFill>
              </a:rPr>
              <a:t>13</a:t>
            </a:r>
            <a:r>
              <a:rPr lang="tr-TR" sz="1600" dirty="0"/>
              <a:t>. «Yüz Yüze», «Gözlem Altında» ve «Mektupla Anket Uygulama» </a:t>
            </a:r>
            <a:r>
              <a:rPr lang="tr-TR" sz="1600" dirty="0" err="1"/>
              <a:t>nın</a:t>
            </a:r>
            <a:r>
              <a:rPr lang="tr-TR" sz="1600" dirty="0"/>
              <a:t> iyi ve sakıncalı yanlarını yazınız.</a:t>
            </a:r>
          </a:p>
          <a:p>
            <a:pPr>
              <a:buFont typeface="+mj-lt"/>
              <a:buAutoNum type="arabicPeriod"/>
              <a:defRPr/>
            </a:pPr>
            <a:endParaRPr lang="tr-TR" sz="1600" dirty="0"/>
          </a:p>
          <a:p>
            <a:pPr>
              <a:buFont typeface="+mj-lt"/>
              <a:buAutoNum type="arabicPeriod"/>
              <a:defRPr/>
            </a:pPr>
            <a:endParaRPr lang="tr-TR" sz="1600" dirty="0"/>
          </a:p>
          <a:p>
            <a:pPr>
              <a:buFont typeface="+mj-lt"/>
              <a:buAutoNum type="arabicPeriod"/>
              <a:defRPr/>
            </a:pPr>
            <a:endParaRPr lang="tr-TR" sz="2000" dirty="0"/>
          </a:p>
          <a:p>
            <a:pPr>
              <a:buFont typeface="+mj-lt"/>
              <a:buAutoNum type="arabicPeriod"/>
              <a:defRPr/>
            </a:pPr>
            <a:endParaRPr lang="tr-TR" sz="2000" dirty="0"/>
          </a:p>
          <a:p>
            <a:pPr>
              <a:buFont typeface="+mj-lt"/>
              <a:buAutoNum type="arabicPeriod"/>
              <a:defRPr/>
            </a:pPr>
            <a:endParaRPr lang="tr-TR" sz="20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4725</TotalTime>
  <Words>2226</Words>
  <Application>Microsoft Office PowerPoint</Application>
  <PresentationFormat>Ekran Gösterisi (4:3)</PresentationFormat>
  <Paragraphs>218</Paragraphs>
  <Slides>17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Calibri</vt:lpstr>
      <vt:lpstr>Century Schoolbook</vt:lpstr>
      <vt:lpstr>Monotype Sorts</vt:lpstr>
      <vt:lpstr>Wingdings</vt:lpstr>
      <vt:lpstr>Wingdings 2</vt:lpstr>
      <vt:lpstr>Cumba</vt:lpstr>
      <vt:lpstr>7.Hız ve Oran Kavramı </vt:lpstr>
      <vt:lpstr>Hız mı?  Oran Mı? </vt:lpstr>
      <vt:lpstr>Hız ve Oran Tanımı</vt:lpstr>
      <vt:lpstr>Hız ve Oran  Arasındaki Fark</vt:lpstr>
      <vt:lpstr>Hız ve Oran Hesaplaması (Örnek)</vt:lpstr>
      <vt:lpstr>Oran ve Hızlar</vt:lpstr>
      <vt:lpstr>Hızlar</vt:lpstr>
      <vt:lpstr>Morbidite (Hastalık) Hızları</vt:lpstr>
      <vt:lpstr>DEĞERLENDİRME SORULARI</vt:lpstr>
      <vt:lpstr>Değerlendirme Soruları</vt:lpstr>
      <vt:lpstr>Kaynaklar</vt:lpstr>
      <vt:lpstr>Kaynaklar</vt:lpstr>
      <vt:lpstr>Balondaki Adam</vt:lpstr>
      <vt:lpstr>Müderris ve Kayıkçı</vt:lpstr>
      <vt:lpstr>Bilgi Ve Özdeyişler</vt:lpstr>
      <vt:lpstr>Bilgi Ve Özdeyişler</vt:lpstr>
      <vt:lpstr>Teşekkürler (Bilgi-Sevgi Çiçek)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ANKET VE ÖLÇEK</dc:title>
  <dc:creator>ömer</dc:creator>
  <cp:lastModifiedBy>gamze kutlu</cp:lastModifiedBy>
  <cp:revision>476</cp:revision>
  <dcterms:created xsi:type="dcterms:W3CDTF">2014-02-23T16:48:53Z</dcterms:created>
  <dcterms:modified xsi:type="dcterms:W3CDTF">2020-04-30T11:21:36Z</dcterms:modified>
</cp:coreProperties>
</file>