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handoutMasterIdLst>
    <p:handoutMasterId r:id="rId21"/>
  </p:handoutMasterIdLst>
  <p:sldIdLst>
    <p:sldId id="308" r:id="rId2"/>
    <p:sldId id="310" r:id="rId3"/>
    <p:sldId id="322" r:id="rId4"/>
    <p:sldId id="316" r:id="rId5"/>
    <p:sldId id="314" r:id="rId6"/>
    <p:sldId id="318" r:id="rId7"/>
    <p:sldId id="321" r:id="rId8"/>
    <p:sldId id="323" r:id="rId9"/>
    <p:sldId id="298" r:id="rId10"/>
    <p:sldId id="324" r:id="rId11"/>
    <p:sldId id="325" r:id="rId12"/>
    <p:sldId id="326" r:id="rId13"/>
    <p:sldId id="327" r:id="rId14"/>
    <p:sldId id="329" r:id="rId15"/>
    <p:sldId id="330" r:id="rId16"/>
    <p:sldId id="331" r:id="rId17"/>
    <p:sldId id="332" r:id="rId18"/>
    <p:sldId id="333"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68" autoAdjust="0"/>
    <p:restoredTop sz="97331" autoAdjust="0"/>
  </p:normalViewPr>
  <p:slideViewPr>
    <p:cSldViewPr>
      <p:cViewPr varScale="1">
        <p:scale>
          <a:sx n="73" d="100"/>
          <a:sy n="73" d="100"/>
        </p:scale>
        <p:origin x="1086"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AB5BBAF-7114-4154-B5F4-9DCA53A44924}" type="datetimeFigureOut">
              <a:rPr lang="tr-TR" smtClean="0"/>
              <a:t>9.05.2020</a:t>
            </a:fld>
            <a:endParaRPr lang="tr-TR"/>
          </a:p>
        </p:txBody>
      </p:sp>
      <p:sp>
        <p:nvSpPr>
          <p:cNvPr id="4" name="Altbilgi Yer Tutucusu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23C9FA0-DD65-48F4-A87D-4FAD1B721F57}" type="slidenum">
              <a:rPr lang="tr-TR" smtClean="0"/>
              <a:t>‹#›</a:t>
            </a:fld>
            <a:endParaRPr lang="tr-TR"/>
          </a:p>
        </p:txBody>
      </p:sp>
    </p:spTree>
    <p:extLst>
      <p:ext uri="{BB962C8B-B14F-4D97-AF65-F5344CB8AC3E}">
        <p14:creationId xmlns:p14="http://schemas.microsoft.com/office/powerpoint/2010/main" val="10129379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BF0736-A6BA-4199-BA06-EA569A320E84}" type="datetimeFigureOut">
              <a:rPr lang="tr-TR" smtClean="0"/>
              <a:t>9.05.2020</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56D7B2-A51F-4005-9EF9-0F6C5C8FD308}" type="slidenum">
              <a:rPr lang="tr-TR" smtClean="0"/>
              <a:t>‹#›</a:t>
            </a:fld>
            <a:endParaRPr lang="tr-TR"/>
          </a:p>
        </p:txBody>
      </p:sp>
    </p:spTree>
    <p:extLst>
      <p:ext uri="{BB962C8B-B14F-4D97-AF65-F5344CB8AC3E}">
        <p14:creationId xmlns:p14="http://schemas.microsoft.com/office/powerpoint/2010/main" val="19867144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A23720DD-5B6D-40BF-8493-A6B52D484E6B}" type="datetimeFigureOut">
              <a:rPr lang="tr-TR" smtClean="0"/>
              <a:t>9.05.2020</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9.05.2020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9.05.2020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A23720DD-5B6D-40BF-8493-A6B52D484E6B}" type="datetimeFigureOut">
              <a:rPr lang="tr-TR" smtClean="0"/>
              <a:t>9.05.2020</a:t>
            </a:fld>
            <a:endParaRPr lang="tr-TR"/>
          </a:p>
        </p:txBody>
      </p:sp>
      <p:sp>
        <p:nvSpPr>
          <p:cNvPr id="9" name="Slayt Numarası Yer Tutucusu 8"/>
          <p:cNvSpPr>
            <a:spLocks noGrp="1"/>
          </p:cNvSpPr>
          <p:nvPr>
            <p:ph type="sldNum" sz="quarter" idx="15"/>
          </p:nvPr>
        </p:nvSpPr>
        <p:spPr/>
        <p:txBody>
          <a:bodyPr rtlCol="0"/>
          <a:lstStyle/>
          <a:p>
            <a:fld id="{F302176B-0E47-46AC-8F43-DAB4B8A37D06}" type="slidenum">
              <a:rPr lang="tr-TR" smtClean="0"/>
              <a:t>‹#›</a:t>
            </a:fld>
            <a:endParaRPr lang="tr-TR"/>
          </a:p>
        </p:txBody>
      </p:sp>
      <p:sp>
        <p:nvSpPr>
          <p:cNvPr id="10" name="Altbilgi Yer Tutucusu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A23720DD-5B6D-40BF-8493-A6B52D484E6B}" type="datetimeFigureOut">
              <a:rPr lang="tr-TR" smtClean="0"/>
              <a:t>9.05.2020</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9.05.2020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9.05.2020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A23720DD-5B6D-40BF-8493-A6B52D484E6B}" type="datetimeFigureOut">
              <a:rPr lang="tr-TR" smtClean="0"/>
              <a:t>9.05.2020</a:t>
            </a:fld>
            <a:endParaRPr lang="tr-TR"/>
          </a:p>
        </p:txBody>
      </p:sp>
      <p:sp>
        <p:nvSpPr>
          <p:cNvPr id="7" name="Slayt Numarası Yer Tutucusu 6"/>
          <p:cNvSpPr>
            <a:spLocks noGrp="1"/>
          </p:cNvSpPr>
          <p:nvPr>
            <p:ph type="sldNum" sz="quarter" idx="11"/>
          </p:nvPr>
        </p:nvSpPr>
        <p:spPr/>
        <p:txBody>
          <a:bodyPr rtlCol="0"/>
          <a:lstStyle/>
          <a:p>
            <a:fld id="{F302176B-0E47-46AC-8F43-DAB4B8A37D06}" type="slidenum">
              <a:rPr lang="tr-TR" smtClean="0"/>
              <a:t>‹#›</a:t>
            </a:fld>
            <a:endParaRPr lang="tr-TR"/>
          </a:p>
        </p:txBody>
      </p:sp>
      <p:sp>
        <p:nvSpPr>
          <p:cNvPr id="8" name="Altbilgi Yer Tutucusu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9.05.2020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A23720DD-5B6D-40BF-8493-A6B52D484E6B}" type="datetimeFigureOut">
              <a:rPr lang="tr-TR" smtClean="0"/>
              <a:t>9.05.2020</a:t>
            </a:fld>
            <a:endParaRPr lang="tr-TR"/>
          </a:p>
        </p:txBody>
      </p:sp>
      <p:sp>
        <p:nvSpPr>
          <p:cNvPr id="22" name="Slayt Numarası Yer Tutucusu 21"/>
          <p:cNvSpPr>
            <a:spLocks noGrp="1"/>
          </p:cNvSpPr>
          <p:nvPr>
            <p:ph type="sldNum" sz="quarter" idx="15"/>
          </p:nvPr>
        </p:nvSpPr>
        <p:spPr/>
        <p:txBody>
          <a:bodyPr rtlCol="0"/>
          <a:lstStyle/>
          <a:p>
            <a:fld id="{F302176B-0E47-46AC-8F43-DAB4B8A37D06}" type="slidenum">
              <a:rPr lang="tr-TR" smtClean="0"/>
              <a:t>‹#›</a:t>
            </a:fld>
            <a:endParaRPr lang="tr-TR"/>
          </a:p>
        </p:txBody>
      </p:sp>
      <p:sp>
        <p:nvSpPr>
          <p:cNvPr id="23" name="Altbilgi Yer Tutucusu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A23720DD-5B6D-40BF-8493-A6B52D484E6B}" type="datetimeFigureOut">
              <a:rPr lang="tr-TR" smtClean="0"/>
              <a:t>9.05.2020</a:t>
            </a:fld>
            <a:endParaRPr lang="tr-TR"/>
          </a:p>
        </p:txBody>
      </p:sp>
      <p:sp>
        <p:nvSpPr>
          <p:cNvPr id="18" name="Slayt Numarası Yer Tutucusu 17"/>
          <p:cNvSpPr>
            <a:spLocks noGrp="1"/>
          </p:cNvSpPr>
          <p:nvPr>
            <p:ph type="sldNum" sz="quarter" idx="11"/>
          </p:nvPr>
        </p:nvSpPr>
        <p:spPr/>
        <p:txBody>
          <a:bodyPr rtlCol="0"/>
          <a:lstStyle/>
          <a:p>
            <a:fld id="{F302176B-0E47-46AC-8F43-DAB4B8A37D06}" type="slidenum">
              <a:rPr lang="tr-TR" smtClean="0"/>
              <a:t>‹#›</a:t>
            </a:fld>
            <a:endParaRPr lang="tr-TR"/>
          </a:p>
        </p:txBody>
      </p:sp>
      <p:sp>
        <p:nvSpPr>
          <p:cNvPr id="21" name="Altbilgi Yer Tutucusu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23720DD-5B6D-40BF-8493-A6B52D484E6B}" type="datetimeFigureOut">
              <a:rPr lang="tr-TR" smtClean="0"/>
              <a:t>9.05.2020</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339752" y="3124200"/>
            <a:ext cx="6624736" cy="1894362"/>
          </a:xfrm>
        </p:spPr>
        <p:txBody>
          <a:bodyPr>
            <a:normAutofit/>
          </a:bodyPr>
          <a:lstStyle/>
          <a:p>
            <a:r>
              <a:rPr lang="tr-TR" dirty="0">
                <a:latin typeface="Book Antiqua" panose="02040602050305030304" pitchFamily="18" charset="0"/>
                <a:cs typeface="Calibri" panose="020F0502020204030204" pitchFamily="34" charset="0"/>
              </a:rPr>
              <a:t>GIDA VE TARIM SOSYOLOJİSİ</a:t>
            </a:r>
          </a:p>
        </p:txBody>
      </p:sp>
      <p:sp>
        <p:nvSpPr>
          <p:cNvPr id="3" name="Alt Başlık 2"/>
          <p:cNvSpPr>
            <a:spLocks noGrp="1"/>
          </p:cNvSpPr>
          <p:nvPr>
            <p:ph type="subTitle" idx="1"/>
          </p:nvPr>
        </p:nvSpPr>
        <p:spPr>
          <a:xfrm>
            <a:off x="2339752" y="3807042"/>
            <a:ext cx="6120680" cy="1998222"/>
          </a:xfrm>
        </p:spPr>
        <p:txBody>
          <a:bodyPr>
            <a:normAutofit/>
          </a:bodyPr>
          <a:lstStyle/>
          <a:p>
            <a:r>
              <a:rPr lang="tr-TR" sz="2100" dirty="0" smtClean="0">
                <a:latin typeface="Book Antiqua" panose="02040602050305030304" pitchFamily="18" charset="0"/>
                <a:cs typeface="Calibri" panose="020F0502020204030204" pitchFamily="34" charset="0"/>
              </a:rPr>
              <a:t>      HAYRİYE </a:t>
            </a:r>
            <a:r>
              <a:rPr lang="tr-TR" sz="2100" dirty="0">
                <a:latin typeface="Book Antiqua" panose="02040602050305030304" pitchFamily="18" charset="0"/>
                <a:cs typeface="Calibri" panose="020F0502020204030204" pitchFamily="34" charset="0"/>
              </a:rPr>
              <a:t>ERBAŞ</a:t>
            </a:r>
          </a:p>
        </p:txBody>
      </p:sp>
    </p:spTree>
    <p:extLst>
      <p:ext uri="{BB962C8B-B14F-4D97-AF65-F5344CB8AC3E}">
        <p14:creationId xmlns:p14="http://schemas.microsoft.com/office/powerpoint/2010/main" val="40301371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AGRO-KİMYA ŞİRKETLERİNİN TEKELLEŞMESİ-2</a:t>
            </a:r>
            <a:endParaRPr lang="en-US" b="1" dirty="0"/>
          </a:p>
        </p:txBody>
      </p:sp>
      <p:sp>
        <p:nvSpPr>
          <p:cNvPr id="3" name="İçerik Yer Tutucusu 2"/>
          <p:cNvSpPr>
            <a:spLocks noGrp="1"/>
          </p:cNvSpPr>
          <p:nvPr>
            <p:ph sz="quarter" idx="1"/>
          </p:nvPr>
        </p:nvSpPr>
        <p:spPr>
          <a:xfrm>
            <a:off x="107504" y="1600200"/>
            <a:ext cx="8280920" cy="5257800"/>
          </a:xfrm>
        </p:spPr>
        <p:txBody>
          <a:bodyPr>
            <a:normAutofit/>
          </a:bodyPr>
          <a:lstStyle/>
          <a:p>
            <a:r>
              <a:rPr lang="tr-TR" sz="2000" dirty="0"/>
              <a:t>1980 yılları ile birlikte </a:t>
            </a:r>
            <a:r>
              <a:rPr lang="tr-TR" sz="2000" dirty="0" err="1"/>
              <a:t>biyoteknoloji</a:t>
            </a:r>
            <a:r>
              <a:rPr lang="tr-TR" sz="2000" dirty="0"/>
              <a:t> alanında yatırım yapmak uluslararası şirketler için önemli bir hal almıştır ve büyük meblağlar yatırılmaya başlanmıştır.</a:t>
            </a:r>
          </a:p>
          <a:p>
            <a:r>
              <a:rPr lang="tr-TR" sz="2000" dirty="0"/>
              <a:t>Bu alanda tekelleşmesi bu yatırımlar karşısında gayet normal, şirket sayısı gitgide azalırken belli şirketlerde boyut olarak gitgide artmaktadır.</a:t>
            </a:r>
          </a:p>
          <a:p>
            <a:r>
              <a:rPr lang="tr-TR" sz="2000" dirty="0" err="1"/>
              <a:t>Biyoteknoloji</a:t>
            </a:r>
            <a:r>
              <a:rPr lang="tr-TR" sz="2000" dirty="0"/>
              <a:t> alanında sermayenin sınırlı sayıda şirketlerde birikimi ve yoğunlaşması az gelişmiş ülkeler için tehlikelidir. </a:t>
            </a:r>
          </a:p>
          <a:p>
            <a:r>
              <a:rPr lang="tr-TR" sz="2000" dirty="0" err="1"/>
              <a:t>Monsato</a:t>
            </a:r>
            <a:r>
              <a:rPr lang="tr-TR" sz="2000" dirty="0"/>
              <a:t> ve Astra </a:t>
            </a:r>
            <a:r>
              <a:rPr lang="tr-TR" sz="2000" dirty="0" err="1"/>
              <a:t>Zeneca</a:t>
            </a:r>
            <a:r>
              <a:rPr lang="tr-TR" sz="2000" dirty="0"/>
              <a:t> gibi </a:t>
            </a:r>
            <a:r>
              <a:rPr lang="tr-TR" sz="2000" dirty="0" err="1"/>
              <a:t>biyoteknoloji</a:t>
            </a:r>
            <a:r>
              <a:rPr lang="tr-TR" sz="2000" dirty="0"/>
              <a:t> alanında büyük yatırımlar yapan şirketler, ekonomik güçlerini ve karlılıklarını maksimum seviyeye çıkarmak amacıyla uğraşmaktadırlar.</a:t>
            </a:r>
          </a:p>
          <a:p>
            <a:r>
              <a:rPr lang="tr-TR" sz="2000" dirty="0"/>
              <a:t>Bunun sonucunda tarım ile uğraşan kesimler büyük şirketlerin güdümüne girer.</a:t>
            </a:r>
          </a:p>
          <a:p>
            <a:endParaRPr lang="en-US" dirty="0"/>
          </a:p>
        </p:txBody>
      </p:sp>
    </p:spTree>
    <p:extLst>
      <p:ext uri="{BB962C8B-B14F-4D97-AF65-F5344CB8AC3E}">
        <p14:creationId xmlns:p14="http://schemas.microsoft.com/office/powerpoint/2010/main" val="38454135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Yeni teknoloji ve eski </a:t>
            </a:r>
            <a:r>
              <a:rPr lang="tr-TR" b="1" dirty="0" smtClean="0"/>
              <a:t>hatalar-1</a:t>
            </a:r>
            <a:endParaRPr lang="en-US" b="1" dirty="0"/>
          </a:p>
        </p:txBody>
      </p:sp>
      <p:sp>
        <p:nvSpPr>
          <p:cNvPr id="3" name="İçerik Yer Tutucusu 2"/>
          <p:cNvSpPr>
            <a:spLocks noGrp="1"/>
          </p:cNvSpPr>
          <p:nvPr>
            <p:ph sz="quarter" idx="1"/>
          </p:nvPr>
        </p:nvSpPr>
        <p:spPr/>
        <p:txBody>
          <a:bodyPr>
            <a:normAutofit/>
          </a:bodyPr>
          <a:lstStyle/>
          <a:p>
            <a:r>
              <a:rPr lang="tr-TR" sz="2000" dirty="0"/>
              <a:t>Tarım teknolojisindeki gelişmeler bir süreklilik </a:t>
            </a:r>
            <a:r>
              <a:rPr lang="tr-TR" sz="2000" dirty="0" err="1"/>
              <a:t>arzetmekte</a:t>
            </a:r>
            <a:r>
              <a:rPr lang="tr-TR" sz="2000" dirty="0"/>
              <a:t> ve tarım asırlardır süregiden bir dönüşüme maruz kalmaktadır.</a:t>
            </a:r>
          </a:p>
          <a:p>
            <a:r>
              <a:rPr lang="tr-TR" sz="2000" dirty="0"/>
              <a:t>Bu dönüşümün </a:t>
            </a:r>
            <a:r>
              <a:rPr lang="tr-TR" sz="2000" dirty="0" err="1"/>
              <a:t>GM'den</a:t>
            </a:r>
            <a:r>
              <a:rPr lang="tr-TR" sz="2000" dirty="0"/>
              <a:t> önceki önemli </a:t>
            </a:r>
            <a:r>
              <a:rPr lang="tr-TR" sz="2000" dirty="0" smtClean="0"/>
              <a:t>teknolojik belirleyicisi </a:t>
            </a:r>
            <a:r>
              <a:rPr lang="tr-TR" sz="2000" dirty="0"/>
              <a:t>Yeşil Devrim'dir.</a:t>
            </a:r>
          </a:p>
          <a:p>
            <a:r>
              <a:rPr lang="tr-TR" sz="2000" dirty="0"/>
              <a:t>1970-1980 arasına damgasını vuran bu devrim gelişmekte olan ülkelerin tarımında köklü dönüşümler yaratmaktadır.</a:t>
            </a:r>
          </a:p>
          <a:p>
            <a:r>
              <a:rPr lang="tr-TR" sz="2000" dirty="0"/>
              <a:t>'Mucize </a:t>
            </a:r>
            <a:r>
              <a:rPr lang="tr-TR" sz="2000" dirty="0" err="1"/>
              <a:t>tohum'ların</a:t>
            </a:r>
            <a:r>
              <a:rPr lang="tr-TR" sz="2000" dirty="0"/>
              <a:t> ekilmesi sonucu bu tarz ülkelerde verim artışı gözlemlendi ve dolayısıyla da yeşil devrim azgelişmiş ülkelerde gıda güvenliğini sağlayacak bir araç  olarak görülmeye başlandı</a:t>
            </a:r>
            <a:r>
              <a:rPr lang="tr-TR" sz="2000" dirty="0" smtClean="0"/>
              <a:t>.</a:t>
            </a:r>
          </a:p>
          <a:p>
            <a:r>
              <a:rPr lang="tr-TR" sz="2000" dirty="0"/>
              <a:t>Yeşil devrim göründüğünün aksine açlığın giderilmesinde doğrudan etkili değildi. </a:t>
            </a:r>
          </a:p>
          <a:p>
            <a:endParaRPr lang="en-US" dirty="0"/>
          </a:p>
        </p:txBody>
      </p:sp>
    </p:spTree>
    <p:extLst>
      <p:ext uri="{BB962C8B-B14F-4D97-AF65-F5344CB8AC3E}">
        <p14:creationId xmlns:p14="http://schemas.microsoft.com/office/powerpoint/2010/main" val="7853935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Yeni teknoloji ve eski </a:t>
            </a:r>
            <a:r>
              <a:rPr lang="tr-TR" b="1" dirty="0" smtClean="0"/>
              <a:t>hatalar-2</a:t>
            </a:r>
            <a:endParaRPr lang="en-US" dirty="0"/>
          </a:p>
        </p:txBody>
      </p:sp>
      <p:sp>
        <p:nvSpPr>
          <p:cNvPr id="3" name="İçerik Yer Tutucusu 2"/>
          <p:cNvSpPr>
            <a:spLocks noGrp="1"/>
          </p:cNvSpPr>
          <p:nvPr>
            <p:ph sz="quarter" idx="1"/>
          </p:nvPr>
        </p:nvSpPr>
        <p:spPr>
          <a:xfrm>
            <a:off x="179512" y="1600200"/>
            <a:ext cx="8640960" cy="5257800"/>
          </a:xfrm>
        </p:spPr>
        <p:txBody>
          <a:bodyPr>
            <a:normAutofit/>
          </a:bodyPr>
          <a:lstStyle/>
          <a:p>
            <a:r>
              <a:rPr lang="tr-TR" sz="2000" dirty="0"/>
              <a:t>Zengin köylünün daha da zenginleşmesini sağlamıştır. </a:t>
            </a:r>
            <a:r>
              <a:rPr lang="tr-TR" sz="2000" dirty="0" err="1"/>
              <a:t>Makinelaşma</a:t>
            </a:r>
            <a:r>
              <a:rPr lang="tr-TR" sz="2000" dirty="0"/>
              <a:t> ile yoksul köylü topraktan uzaklaşmıştır</a:t>
            </a:r>
            <a:r>
              <a:rPr lang="tr-TR" sz="2000" dirty="0" smtClean="0"/>
              <a:t>.</a:t>
            </a:r>
          </a:p>
          <a:p>
            <a:r>
              <a:rPr lang="tr-TR" sz="2000" dirty="0" smtClean="0"/>
              <a:t>Üstüne </a:t>
            </a:r>
            <a:r>
              <a:rPr lang="tr-TR" sz="2000" dirty="0"/>
              <a:t>yeşil devrim ürünlerinin verimliliği ilk beş altı yıl sonra düşüşe geçmeye başlamıştır</a:t>
            </a:r>
            <a:r>
              <a:rPr lang="tr-TR" sz="2000" dirty="0" smtClean="0"/>
              <a:t>.</a:t>
            </a:r>
          </a:p>
          <a:p>
            <a:r>
              <a:rPr lang="tr-TR" sz="2000" dirty="0"/>
              <a:t>Bütün bunlara rağmen genetik mühendisliği, yeşil devrimin hatalarını tekrarlama yolundadır.</a:t>
            </a:r>
          </a:p>
          <a:p>
            <a:r>
              <a:rPr lang="tr-TR" sz="2000" dirty="0"/>
              <a:t>Örneğin bu hatalardan biri araştırma geliştirme çalışmalarını bir iki ürünle sınırlandırılmasıdır.</a:t>
            </a:r>
          </a:p>
          <a:p>
            <a:r>
              <a:rPr lang="tr-TR" sz="2000" dirty="0"/>
              <a:t>Özellikle soya, pamuk ve tütün gibi ticari amaçları olan ürünler üzerinde durmaktadır.</a:t>
            </a:r>
          </a:p>
          <a:p>
            <a:r>
              <a:rPr lang="tr-TR" sz="2000" dirty="0"/>
              <a:t>Ticaret, genetik mühendisliği için önemlidir.</a:t>
            </a:r>
          </a:p>
          <a:p>
            <a:r>
              <a:rPr lang="tr-TR" sz="2000" dirty="0"/>
              <a:t>Genetik mühendisliğinin ticari boyutu azgelişmiş ülkelerdeki gıda güvenliği konusundaki eski kaygıları tekrar gündeme getirmektedir.</a:t>
            </a:r>
          </a:p>
          <a:p>
            <a:endParaRPr lang="tr-TR" dirty="0"/>
          </a:p>
          <a:p>
            <a:endParaRPr lang="en-US" dirty="0"/>
          </a:p>
        </p:txBody>
      </p:sp>
    </p:spTree>
    <p:extLst>
      <p:ext uri="{BB962C8B-B14F-4D97-AF65-F5344CB8AC3E}">
        <p14:creationId xmlns:p14="http://schemas.microsoft.com/office/powerpoint/2010/main" val="17639093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TEKELCİ KONTROL</a:t>
            </a:r>
            <a:endParaRPr lang="en-US" dirty="0"/>
          </a:p>
        </p:txBody>
      </p:sp>
      <p:sp>
        <p:nvSpPr>
          <p:cNvPr id="3" name="İçerik Yer Tutucusu 2"/>
          <p:cNvSpPr>
            <a:spLocks noGrp="1"/>
          </p:cNvSpPr>
          <p:nvPr>
            <p:ph sz="quarter" idx="1"/>
          </p:nvPr>
        </p:nvSpPr>
        <p:spPr/>
        <p:txBody>
          <a:bodyPr>
            <a:normAutofit lnSpcReduction="10000"/>
          </a:bodyPr>
          <a:lstStyle/>
          <a:p>
            <a:pPr>
              <a:lnSpc>
                <a:spcPct val="90000"/>
              </a:lnSpc>
            </a:pPr>
            <a:r>
              <a:rPr lang="tr-TR" dirty="0"/>
              <a:t>Gıda mühendisliği her ne kadar gıda üretimini </a:t>
            </a:r>
            <a:r>
              <a:rPr lang="tr-TR" dirty="0" err="1"/>
              <a:t>artırsada</a:t>
            </a:r>
            <a:r>
              <a:rPr lang="tr-TR" dirty="0"/>
              <a:t> gıda güvenliğinin aksi eğilimlerin varlığını gösterir.</a:t>
            </a:r>
          </a:p>
          <a:p>
            <a:pPr>
              <a:lnSpc>
                <a:spcPct val="90000"/>
              </a:lnSpc>
            </a:pPr>
            <a:r>
              <a:rPr lang="tr-TR" dirty="0"/>
              <a:t>Gıda mühendisliği Batı pazarları için birçok yeni ürünün gelişmesine yol açarken, azgelişmiş ülkelere faydalı olan pek az ürün geliştirmiştir. </a:t>
            </a:r>
          </a:p>
          <a:p>
            <a:pPr>
              <a:lnSpc>
                <a:spcPct val="90000"/>
              </a:lnSpc>
            </a:pPr>
            <a:r>
              <a:rPr lang="tr-TR" dirty="0"/>
              <a:t>En önemli gelişmelerden biri kuraklığa dayanıklı tohumdur. Bitkiler kuraklığa dayanıklı hale getirilmiştir fakat bu ürünün verimliliğini artırdığı anlamına gelmemektedir</a:t>
            </a:r>
            <a:r>
              <a:rPr lang="tr-TR" dirty="0" smtClean="0"/>
              <a:t>.</a:t>
            </a:r>
          </a:p>
          <a:p>
            <a:pPr>
              <a:lnSpc>
                <a:spcPct val="90000"/>
              </a:lnSpc>
            </a:pPr>
            <a:r>
              <a:rPr lang="tr-TR" dirty="0"/>
              <a:t>Genetik mühendisliği, Yeşil Devrim ile bir tutulmaya çalışsa da bu gelişmiş ülkelerdeki </a:t>
            </a:r>
            <a:r>
              <a:rPr lang="tr-TR" dirty="0" err="1"/>
              <a:t>pantent</a:t>
            </a:r>
            <a:r>
              <a:rPr lang="tr-TR" dirty="0"/>
              <a:t> hakkı savunmaları yüzünden başarısız bir argümandır.</a:t>
            </a:r>
          </a:p>
          <a:p>
            <a:pPr>
              <a:lnSpc>
                <a:spcPct val="90000"/>
              </a:lnSpc>
            </a:pPr>
            <a:endParaRPr lang="tr-TR" dirty="0"/>
          </a:p>
          <a:p>
            <a:endParaRPr lang="en-US" dirty="0"/>
          </a:p>
        </p:txBody>
      </p:sp>
    </p:spTree>
    <p:extLst>
      <p:ext uri="{BB962C8B-B14F-4D97-AF65-F5344CB8AC3E}">
        <p14:creationId xmlns:p14="http://schemas.microsoft.com/office/powerpoint/2010/main" val="32746345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PATENT HAKKI VE SÖMÜRÜ</a:t>
            </a:r>
            <a:endParaRPr lang="en-US" b="1" dirty="0"/>
          </a:p>
        </p:txBody>
      </p:sp>
      <p:sp>
        <p:nvSpPr>
          <p:cNvPr id="3" name="İçerik Yer Tutucusu 2"/>
          <p:cNvSpPr>
            <a:spLocks noGrp="1"/>
          </p:cNvSpPr>
          <p:nvPr>
            <p:ph sz="quarter" idx="1"/>
          </p:nvPr>
        </p:nvSpPr>
        <p:spPr/>
        <p:txBody>
          <a:bodyPr>
            <a:normAutofit lnSpcReduction="10000"/>
          </a:bodyPr>
          <a:lstStyle/>
          <a:p>
            <a:pPr>
              <a:lnSpc>
                <a:spcPct val="90000"/>
              </a:lnSpc>
            </a:pPr>
            <a:r>
              <a:rPr lang="tr-TR" dirty="0"/>
              <a:t>T</a:t>
            </a:r>
            <a:r>
              <a:rPr lang="tr-TR" dirty="0">
                <a:latin typeface="Times New Roman"/>
                <a:cs typeface="Times New Roman"/>
              </a:rPr>
              <a:t>RIPS, Dünya Ticaret Örgütü üyelerinin patentler konusunda uymaları gereken standartlar ve kuralları belirlemektedir. Bu, azgelişmiş ülkeleri </a:t>
            </a:r>
            <a:r>
              <a:rPr lang="tr-TR" dirty="0" err="1">
                <a:latin typeface="Times New Roman"/>
                <a:cs typeface="Times New Roman"/>
              </a:rPr>
              <a:t>biyoteknoloji</a:t>
            </a:r>
            <a:r>
              <a:rPr lang="tr-TR" dirty="0">
                <a:latin typeface="Times New Roman"/>
                <a:cs typeface="Times New Roman"/>
              </a:rPr>
              <a:t> şirketlerinin üretim ve patent haklarına uymaya mecbur kılmaktadır.</a:t>
            </a:r>
          </a:p>
          <a:p>
            <a:pPr>
              <a:lnSpc>
                <a:spcPct val="90000"/>
              </a:lnSpc>
            </a:pPr>
            <a:r>
              <a:rPr lang="tr-TR" dirty="0">
                <a:latin typeface="Times New Roman"/>
                <a:cs typeface="Times New Roman"/>
              </a:rPr>
              <a:t>Bunun en belirgin sonucu tarımsal ürün maliyetlerinin yüksekliği olacaktır ki bu da tarımı birçok küçük, yoksul ve marjinal çiftçi için bir yaşam kaynağı olmaktan </a:t>
            </a:r>
            <a:r>
              <a:rPr lang="tr-TR" dirty="0" err="1">
                <a:latin typeface="Times New Roman"/>
                <a:cs typeface="Times New Roman"/>
              </a:rPr>
              <a:t>çıkarıcaktır</a:t>
            </a:r>
            <a:r>
              <a:rPr lang="tr-TR" dirty="0">
                <a:latin typeface="Times New Roman"/>
                <a:cs typeface="Times New Roman"/>
              </a:rPr>
              <a:t>.</a:t>
            </a:r>
          </a:p>
          <a:p>
            <a:pPr>
              <a:lnSpc>
                <a:spcPct val="90000"/>
              </a:lnSpc>
            </a:pPr>
            <a:r>
              <a:rPr lang="tr-TR" dirty="0">
                <a:latin typeface="Times New Roman"/>
                <a:cs typeface="Times New Roman"/>
              </a:rPr>
              <a:t>Kısacası </a:t>
            </a:r>
            <a:r>
              <a:rPr lang="tr-TR" dirty="0" err="1">
                <a:latin typeface="Times New Roman"/>
                <a:cs typeface="Times New Roman"/>
              </a:rPr>
              <a:t>uluslarası</a:t>
            </a:r>
            <a:r>
              <a:rPr lang="tr-TR" dirty="0">
                <a:latin typeface="Times New Roman"/>
                <a:cs typeface="Times New Roman"/>
              </a:rPr>
              <a:t> </a:t>
            </a:r>
            <a:r>
              <a:rPr lang="tr-TR" dirty="0" err="1">
                <a:latin typeface="Times New Roman"/>
                <a:cs typeface="Times New Roman"/>
              </a:rPr>
              <a:t>şirketler,azgelişmiş</a:t>
            </a:r>
            <a:r>
              <a:rPr lang="tr-TR" dirty="0">
                <a:latin typeface="Times New Roman"/>
                <a:cs typeface="Times New Roman"/>
              </a:rPr>
              <a:t> ülkelerin bilgi ve biyolojik varlıklarını tekelleri altına alarak ve </a:t>
            </a:r>
            <a:r>
              <a:rPr lang="tr-TR" dirty="0" err="1">
                <a:latin typeface="Times New Roman"/>
                <a:cs typeface="Times New Roman"/>
              </a:rPr>
              <a:t>GM'ye</a:t>
            </a:r>
            <a:r>
              <a:rPr lang="tr-TR" dirty="0">
                <a:latin typeface="Times New Roman"/>
                <a:cs typeface="Times New Roman"/>
              </a:rPr>
              <a:t> de araç olarak kullanarak sermaye birikimini </a:t>
            </a:r>
            <a:r>
              <a:rPr lang="tr-TR" dirty="0" err="1">
                <a:latin typeface="Times New Roman"/>
                <a:cs typeface="Times New Roman"/>
              </a:rPr>
              <a:t>hızlandırmatadır</a:t>
            </a:r>
            <a:r>
              <a:rPr lang="tr-TR" dirty="0">
                <a:latin typeface="Times New Roman"/>
                <a:cs typeface="Times New Roman"/>
              </a:rPr>
              <a:t>. </a:t>
            </a:r>
          </a:p>
          <a:p>
            <a:pPr>
              <a:lnSpc>
                <a:spcPct val="90000"/>
              </a:lnSpc>
            </a:pPr>
            <a:r>
              <a:rPr lang="tr-TR" dirty="0">
                <a:latin typeface="Times New Roman"/>
                <a:cs typeface="Times New Roman"/>
              </a:rPr>
              <a:t>TRIPS gibi araçlar kitlelerin gıda güvenliğini tehlikeye sokmaktadır.</a:t>
            </a:r>
          </a:p>
          <a:p>
            <a:endParaRPr lang="en-US" dirty="0"/>
          </a:p>
        </p:txBody>
      </p:sp>
    </p:spTree>
    <p:extLst>
      <p:ext uri="{BB962C8B-B14F-4D97-AF65-F5344CB8AC3E}">
        <p14:creationId xmlns:p14="http://schemas.microsoft.com/office/powerpoint/2010/main" val="25637308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3200" b="1" dirty="0"/>
              <a:t>YOKEDİCİ TEKNOLOJİ (TERMINATOR TECHNOLOGY</a:t>
            </a:r>
            <a:r>
              <a:rPr lang="tr-TR" sz="3200" b="1" dirty="0" smtClean="0"/>
              <a:t>)-1</a:t>
            </a:r>
            <a:endParaRPr lang="en-US" dirty="0"/>
          </a:p>
        </p:txBody>
      </p:sp>
      <p:sp>
        <p:nvSpPr>
          <p:cNvPr id="3" name="İçerik Yer Tutucusu 2"/>
          <p:cNvSpPr>
            <a:spLocks noGrp="1"/>
          </p:cNvSpPr>
          <p:nvPr>
            <p:ph sz="quarter" idx="1"/>
          </p:nvPr>
        </p:nvSpPr>
        <p:spPr/>
        <p:txBody>
          <a:bodyPr>
            <a:normAutofit fontScale="92500"/>
          </a:bodyPr>
          <a:lstStyle/>
          <a:p>
            <a:r>
              <a:rPr lang="tr-TR" dirty="0" err="1"/>
              <a:t>TRIPS'in</a:t>
            </a:r>
            <a:r>
              <a:rPr lang="tr-TR" dirty="0"/>
              <a:t> harekete geçirdiği ve entelektüel mülkiyet hakları ile de desteklenen tekelci süreçler nedeniyle çiftçiler patentli ürünleri üretebilmek için tohumları her yıl satın almak zorunda kalıyordu.</a:t>
            </a:r>
          </a:p>
          <a:p>
            <a:r>
              <a:rPr lang="tr-TR" dirty="0"/>
              <a:t>Bu yapılmadığı takdirde patent yasasına karşı gelinmiş sayılır ve bunun sonucunda ürünler </a:t>
            </a:r>
            <a:r>
              <a:rPr lang="tr-TR" dirty="0" err="1"/>
              <a:t>uluslarası</a:t>
            </a:r>
            <a:r>
              <a:rPr lang="tr-TR" dirty="0"/>
              <a:t> pazarlarda satılamaz.</a:t>
            </a:r>
          </a:p>
          <a:p>
            <a:r>
              <a:rPr lang="tr-TR" dirty="0"/>
              <a:t>Patent altındaki tohumların izinsiz çoğaltılmasının önüne geçmek için genetik mühendisliği şirketleri, gen kullanılmasını sınırlayıcı adlı ( GURT- Gene </a:t>
            </a:r>
            <a:r>
              <a:rPr lang="tr-TR" dirty="0" err="1"/>
              <a:t>Use</a:t>
            </a:r>
            <a:r>
              <a:rPr lang="tr-TR" dirty="0"/>
              <a:t> </a:t>
            </a:r>
            <a:r>
              <a:rPr lang="tr-TR" dirty="0" err="1"/>
              <a:t>Restrection</a:t>
            </a:r>
            <a:r>
              <a:rPr lang="tr-TR" dirty="0"/>
              <a:t> </a:t>
            </a:r>
            <a:r>
              <a:rPr lang="tr-TR" dirty="0" err="1"/>
              <a:t>Technology</a:t>
            </a:r>
            <a:r>
              <a:rPr lang="tr-TR" dirty="0"/>
              <a:t>) popüler adıyla yok edici veya mahvedici teknoloji olarak bilinen bir teknoloji geliştirmişlerdir</a:t>
            </a:r>
          </a:p>
          <a:p>
            <a:endParaRPr lang="en-US" dirty="0"/>
          </a:p>
        </p:txBody>
      </p:sp>
    </p:spTree>
    <p:extLst>
      <p:ext uri="{BB962C8B-B14F-4D97-AF65-F5344CB8AC3E}">
        <p14:creationId xmlns:p14="http://schemas.microsoft.com/office/powerpoint/2010/main" val="8945368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b="1" dirty="0"/>
              <a:t>YOKEDİCİ TEKNOLOJİ (TERMINATOR TECHNOLOGY</a:t>
            </a:r>
            <a:r>
              <a:rPr lang="tr-TR" sz="2800" b="1" dirty="0" smtClean="0"/>
              <a:t>) -2</a:t>
            </a:r>
            <a:endParaRPr lang="en-US" dirty="0"/>
          </a:p>
        </p:txBody>
      </p:sp>
      <p:sp>
        <p:nvSpPr>
          <p:cNvPr id="3" name="İçerik Yer Tutucusu 2"/>
          <p:cNvSpPr>
            <a:spLocks noGrp="1"/>
          </p:cNvSpPr>
          <p:nvPr>
            <p:ph sz="quarter" idx="1"/>
          </p:nvPr>
        </p:nvSpPr>
        <p:spPr/>
        <p:txBody>
          <a:bodyPr>
            <a:normAutofit lnSpcReduction="10000"/>
          </a:bodyPr>
          <a:lstStyle/>
          <a:p>
            <a:pPr>
              <a:lnSpc>
                <a:spcPct val="90000"/>
              </a:lnSpc>
            </a:pPr>
            <a:r>
              <a:rPr lang="tr-TR" dirty="0"/>
              <a:t>Yok edici teknoloji bitki tohumlarının biyoloji mühendisliği yoluyla doğurganlığını kör ederek bitkilerin yeniden üretilmesini engellemektedir.</a:t>
            </a:r>
          </a:p>
          <a:p>
            <a:pPr>
              <a:lnSpc>
                <a:spcPct val="90000"/>
              </a:lnSpc>
            </a:pPr>
            <a:r>
              <a:rPr lang="tr-TR" dirty="0"/>
              <a:t>Bu tohumlar gıda güvenliği açısından çok tehlikelidir.</a:t>
            </a:r>
          </a:p>
          <a:p>
            <a:pPr>
              <a:lnSpc>
                <a:spcPct val="90000"/>
              </a:lnSpc>
            </a:pPr>
            <a:r>
              <a:rPr lang="tr-TR" dirty="0"/>
              <a:t>Dünyadaki tüm çiftçilerin kendi tohumlarını üretilme kapasitesini tümüyle yok edici bir özelliktedir.</a:t>
            </a:r>
          </a:p>
          <a:p>
            <a:pPr>
              <a:lnSpc>
                <a:spcPct val="90000"/>
              </a:lnSpc>
            </a:pPr>
            <a:r>
              <a:rPr lang="tr-TR" dirty="0"/>
              <a:t>Gıda güvenliğinin dışında </a:t>
            </a:r>
            <a:r>
              <a:rPr lang="tr-TR" dirty="0" err="1"/>
              <a:t>yokedici</a:t>
            </a:r>
            <a:r>
              <a:rPr lang="tr-TR" dirty="0"/>
              <a:t> teknolojinin bir de biyolojik türlerin çeşitliliği ve bitkiler açısından bir etkisi var. </a:t>
            </a:r>
          </a:p>
          <a:p>
            <a:pPr>
              <a:lnSpc>
                <a:spcPct val="90000"/>
              </a:lnSpc>
            </a:pPr>
            <a:r>
              <a:rPr lang="tr-TR" dirty="0" err="1"/>
              <a:t>Yokedici</a:t>
            </a:r>
            <a:r>
              <a:rPr lang="tr-TR" dirty="0"/>
              <a:t> teknoloji ile çiftçiler arası tohum değişimini </a:t>
            </a:r>
            <a:r>
              <a:rPr lang="tr-TR" dirty="0" err="1"/>
              <a:t>oeradan</a:t>
            </a:r>
            <a:r>
              <a:rPr lang="tr-TR" dirty="0"/>
              <a:t> kaldırarak yeni geliştirilen tohumların yaygınlaşmasına yol açmaktadır.</a:t>
            </a:r>
          </a:p>
          <a:p>
            <a:endParaRPr lang="en-US" dirty="0"/>
          </a:p>
        </p:txBody>
      </p:sp>
    </p:spTree>
    <p:extLst>
      <p:ext uri="{BB962C8B-B14F-4D97-AF65-F5344CB8AC3E}">
        <p14:creationId xmlns:p14="http://schemas.microsoft.com/office/powerpoint/2010/main" val="33750819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SONUÇ</a:t>
            </a:r>
            <a:endParaRPr lang="en-US" b="1" dirty="0"/>
          </a:p>
        </p:txBody>
      </p:sp>
      <p:sp>
        <p:nvSpPr>
          <p:cNvPr id="3" name="İçerik Yer Tutucusu 2"/>
          <p:cNvSpPr>
            <a:spLocks noGrp="1"/>
          </p:cNvSpPr>
          <p:nvPr>
            <p:ph sz="quarter" idx="1"/>
          </p:nvPr>
        </p:nvSpPr>
        <p:spPr/>
        <p:txBody>
          <a:bodyPr/>
          <a:lstStyle/>
          <a:p>
            <a:r>
              <a:rPr lang="tr-TR" dirty="0"/>
              <a:t>Genetik mühendisliği azgelişmiş ülkelerin gıda sorununa çare değildir. Yiyecek artsa da doyan insan artmayacaktır. Patent yoksulluğu pekiştirir. Genetik mühendisliği şirketleri gerçekten çözüm istiyorsa kar ve para arzusunu kenara bırakmak zorundadır fakat genetik mühendisliği araştırmaları özel şirketlerin tekelinde olduğu sürece bu çok zordur.</a:t>
            </a:r>
          </a:p>
          <a:p>
            <a:endParaRPr lang="en-US" dirty="0"/>
          </a:p>
        </p:txBody>
      </p:sp>
    </p:spTree>
    <p:extLst>
      <p:ext uri="{BB962C8B-B14F-4D97-AF65-F5344CB8AC3E}">
        <p14:creationId xmlns:p14="http://schemas.microsoft.com/office/powerpoint/2010/main" val="32375607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en-US" dirty="0"/>
          </a:p>
        </p:txBody>
      </p:sp>
      <p:sp>
        <p:nvSpPr>
          <p:cNvPr id="3" name="İçerik Yer Tutucusu 2"/>
          <p:cNvSpPr>
            <a:spLocks noGrp="1"/>
          </p:cNvSpPr>
          <p:nvPr>
            <p:ph sz="quarter" idx="1"/>
          </p:nvPr>
        </p:nvSpPr>
        <p:spPr>
          <a:xfrm>
            <a:off x="457200" y="1600200"/>
            <a:ext cx="8219256" cy="4873752"/>
          </a:xfrm>
        </p:spPr>
        <p:txBody>
          <a:bodyPr/>
          <a:lstStyle/>
          <a:p>
            <a:r>
              <a:rPr lang="tr-TR" dirty="0" smtClean="0"/>
              <a:t>Aydın, </a:t>
            </a:r>
            <a:r>
              <a:rPr lang="tr-TR" dirty="0" err="1" smtClean="0"/>
              <a:t>Zülküf</a:t>
            </a:r>
            <a:r>
              <a:rPr lang="tr-TR" dirty="0" smtClean="0"/>
              <a:t> (2000) </a:t>
            </a:r>
            <a:r>
              <a:rPr lang="tr-TR" dirty="0"/>
              <a:t>Aydın, </a:t>
            </a:r>
            <a:r>
              <a:rPr lang="tr-TR" dirty="0" err="1"/>
              <a:t>Zülküf</a:t>
            </a:r>
            <a:r>
              <a:rPr lang="tr-TR"/>
              <a:t> (2000) “Genetik Mühendisliği, Azgelişmiş Ülkelerde Yoksulluk ve Gıda Sorunu”, </a:t>
            </a:r>
            <a:r>
              <a:rPr lang="tr-TR" i="1"/>
              <a:t>Toplum ve Bilim Dergisi</a:t>
            </a:r>
            <a:r>
              <a:rPr lang="tr-TR"/>
              <a:t>, S.(85) s.(108-131</a:t>
            </a:r>
            <a:r>
              <a:rPr lang="tr-TR" smtClean="0"/>
              <a:t>)</a:t>
            </a:r>
          </a:p>
          <a:p>
            <a:endParaRPr lang="tr-TR" dirty="0" smtClean="0"/>
          </a:p>
          <a:p>
            <a:r>
              <a:rPr lang="en-US" dirty="0"/>
              <a:t>TÜRKİYE’DE BİYOTEKNOLOJİ VE TOPLUMSAL KESİMLER: </a:t>
            </a:r>
            <a:r>
              <a:rPr lang="en-US" dirty="0" err="1"/>
              <a:t>Profesyoneller</a:t>
            </a:r>
            <a:r>
              <a:rPr lang="en-US" dirty="0"/>
              <a:t>, </a:t>
            </a:r>
            <a:r>
              <a:rPr lang="en-US" dirty="0" err="1"/>
              <a:t>Kentsel</a:t>
            </a:r>
            <a:r>
              <a:rPr lang="en-US" dirty="0"/>
              <a:t> </a:t>
            </a:r>
            <a:r>
              <a:rPr lang="en-US" dirty="0" err="1"/>
              <a:t>Tüketiciler</a:t>
            </a:r>
            <a:r>
              <a:rPr lang="en-US" dirty="0"/>
              <a:t> </a:t>
            </a:r>
            <a:r>
              <a:rPr lang="en-US" dirty="0" err="1"/>
              <a:t>ve</a:t>
            </a:r>
            <a:r>
              <a:rPr lang="en-US" dirty="0"/>
              <a:t> </a:t>
            </a:r>
            <a:r>
              <a:rPr lang="en-US" dirty="0" err="1"/>
              <a:t>Köylüler</a:t>
            </a:r>
            <a:r>
              <a:rPr lang="en-US" dirty="0"/>
              <a:t>, A. Ü. </a:t>
            </a:r>
            <a:r>
              <a:rPr lang="en-US" dirty="0" err="1"/>
              <a:t>Biyoteknoloji</a:t>
            </a:r>
            <a:r>
              <a:rPr lang="en-US" dirty="0"/>
              <a:t> </a:t>
            </a:r>
            <a:r>
              <a:rPr lang="en-US" dirty="0" err="1"/>
              <a:t>Enstitüsü</a:t>
            </a:r>
            <a:r>
              <a:rPr lang="en-US" dirty="0"/>
              <a:t>, </a:t>
            </a:r>
            <a:r>
              <a:rPr lang="en-US" dirty="0" err="1"/>
              <a:t>Yayın</a:t>
            </a:r>
            <a:r>
              <a:rPr lang="en-US" dirty="0"/>
              <a:t> No:4. </a:t>
            </a:r>
          </a:p>
        </p:txBody>
      </p:sp>
    </p:spTree>
    <p:extLst>
      <p:ext uri="{BB962C8B-B14F-4D97-AF65-F5344CB8AC3E}">
        <p14:creationId xmlns:p14="http://schemas.microsoft.com/office/powerpoint/2010/main" val="497426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15616" y="1997839"/>
            <a:ext cx="7056784" cy="1938992"/>
          </a:xfrm>
          <a:prstGeom prst="rect">
            <a:avLst/>
          </a:prstGeom>
        </p:spPr>
        <p:txBody>
          <a:bodyPr wrap="square">
            <a:spAutoFit/>
          </a:bodyPr>
          <a:lstStyle/>
          <a:p>
            <a:r>
              <a:rPr lang="en-US" sz="4000" b="1" cap="small" dirty="0" err="1">
                <a:solidFill>
                  <a:srgbClr val="575F6D"/>
                </a:solidFill>
                <a:ea typeface="+mj-ea"/>
                <a:cs typeface="+mj-cs"/>
              </a:rPr>
              <a:t>Genetik</a:t>
            </a:r>
            <a:r>
              <a:rPr lang="en-US" sz="4000" b="1" cap="small" dirty="0">
                <a:solidFill>
                  <a:srgbClr val="575F6D"/>
                </a:solidFill>
                <a:ea typeface="+mj-ea"/>
                <a:cs typeface="+mj-cs"/>
              </a:rPr>
              <a:t> </a:t>
            </a:r>
            <a:r>
              <a:rPr lang="en-US" sz="4000" b="1" cap="small" dirty="0" err="1">
                <a:solidFill>
                  <a:srgbClr val="575F6D"/>
                </a:solidFill>
                <a:ea typeface="+mj-ea"/>
                <a:cs typeface="+mj-cs"/>
              </a:rPr>
              <a:t>mühendisliği</a:t>
            </a:r>
            <a:r>
              <a:rPr lang="en-US" sz="4000" b="1" cap="small" dirty="0">
                <a:solidFill>
                  <a:srgbClr val="575F6D"/>
                </a:solidFill>
                <a:ea typeface="+mj-ea"/>
                <a:cs typeface="+mj-cs"/>
              </a:rPr>
              <a:t>,</a:t>
            </a:r>
            <a:r>
              <a:rPr lang="tr-TR" sz="4000" b="1" cap="small" dirty="0">
                <a:solidFill>
                  <a:srgbClr val="575F6D"/>
                </a:solidFill>
                <a:ea typeface="+mj-ea"/>
                <a:cs typeface="+mj-cs"/>
              </a:rPr>
              <a:t> </a:t>
            </a:r>
            <a:r>
              <a:rPr lang="en-US" sz="4000" b="1" cap="small" dirty="0" err="1">
                <a:solidFill>
                  <a:srgbClr val="575F6D"/>
                </a:solidFill>
                <a:ea typeface="+mj-ea"/>
                <a:cs typeface="+mj-cs"/>
              </a:rPr>
              <a:t>azgelişmiş</a:t>
            </a:r>
            <a:r>
              <a:rPr lang="tr-TR" sz="4000" b="1" cap="small" dirty="0" err="1">
                <a:solidFill>
                  <a:srgbClr val="575F6D"/>
                </a:solidFill>
                <a:ea typeface="+mj-ea"/>
                <a:cs typeface="+mj-cs"/>
              </a:rPr>
              <a:t>lik</a:t>
            </a:r>
            <a:r>
              <a:rPr lang="tr-TR" sz="4000" b="1" cap="small" dirty="0">
                <a:solidFill>
                  <a:srgbClr val="575F6D"/>
                </a:solidFill>
                <a:ea typeface="+mj-ea"/>
                <a:cs typeface="+mj-cs"/>
              </a:rPr>
              <a:t>, </a:t>
            </a:r>
            <a:r>
              <a:rPr lang="en-US" sz="4000" b="1" cap="small" dirty="0" err="1">
                <a:solidFill>
                  <a:srgbClr val="575F6D"/>
                </a:solidFill>
                <a:ea typeface="+mj-ea"/>
                <a:cs typeface="+mj-cs"/>
              </a:rPr>
              <a:t>yoksulluk</a:t>
            </a:r>
            <a:r>
              <a:rPr lang="en-US" sz="4000" b="1" cap="small" dirty="0">
                <a:solidFill>
                  <a:srgbClr val="575F6D"/>
                </a:solidFill>
                <a:ea typeface="+mj-ea"/>
                <a:cs typeface="+mj-cs"/>
              </a:rPr>
              <a:t> </a:t>
            </a:r>
            <a:r>
              <a:rPr lang="en-US" sz="4000" b="1" cap="small" dirty="0" err="1">
                <a:solidFill>
                  <a:srgbClr val="575F6D"/>
                </a:solidFill>
                <a:ea typeface="+mj-ea"/>
                <a:cs typeface="+mj-cs"/>
              </a:rPr>
              <a:t>ve</a:t>
            </a:r>
            <a:r>
              <a:rPr lang="en-US" sz="4000" b="1" cap="small" dirty="0">
                <a:solidFill>
                  <a:srgbClr val="575F6D"/>
                </a:solidFill>
                <a:ea typeface="+mj-ea"/>
                <a:cs typeface="+mj-cs"/>
              </a:rPr>
              <a:t> </a:t>
            </a:r>
            <a:r>
              <a:rPr lang="en-US" sz="4000" b="1" cap="small" dirty="0" err="1">
                <a:solidFill>
                  <a:srgbClr val="575F6D"/>
                </a:solidFill>
                <a:ea typeface="+mj-ea"/>
                <a:cs typeface="+mj-cs"/>
              </a:rPr>
              <a:t>gıda</a:t>
            </a:r>
            <a:r>
              <a:rPr lang="en-US" sz="4000" b="1" cap="small" dirty="0">
                <a:solidFill>
                  <a:srgbClr val="575F6D"/>
                </a:solidFill>
                <a:ea typeface="+mj-ea"/>
                <a:cs typeface="+mj-cs"/>
              </a:rPr>
              <a:t> </a:t>
            </a:r>
            <a:r>
              <a:rPr lang="en-US" sz="4000" b="1" cap="small" dirty="0" err="1">
                <a:solidFill>
                  <a:srgbClr val="575F6D"/>
                </a:solidFill>
                <a:ea typeface="+mj-ea"/>
                <a:cs typeface="+mj-cs"/>
              </a:rPr>
              <a:t>sorunu</a:t>
            </a:r>
            <a:endParaRPr lang="en-US" sz="4000" dirty="0"/>
          </a:p>
        </p:txBody>
      </p:sp>
    </p:spTree>
    <p:extLst>
      <p:ext uri="{BB962C8B-B14F-4D97-AF65-F5344CB8AC3E}">
        <p14:creationId xmlns:p14="http://schemas.microsoft.com/office/powerpoint/2010/main" val="2413502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GENETİK MÜHENDİSLİĞİ</a:t>
            </a:r>
            <a:endParaRPr lang="en-US" dirty="0"/>
          </a:p>
        </p:txBody>
      </p:sp>
      <p:sp>
        <p:nvSpPr>
          <p:cNvPr id="3" name="İçerik Yer Tutucusu 2"/>
          <p:cNvSpPr>
            <a:spLocks noGrp="1"/>
          </p:cNvSpPr>
          <p:nvPr>
            <p:ph sz="quarter" idx="1"/>
          </p:nvPr>
        </p:nvSpPr>
        <p:spPr>
          <a:xfrm>
            <a:off x="179512" y="1600200"/>
            <a:ext cx="4438206" cy="5069160"/>
          </a:xfrm>
        </p:spPr>
        <p:txBody>
          <a:bodyPr>
            <a:normAutofit lnSpcReduction="10000"/>
          </a:bodyPr>
          <a:lstStyle/>
          <a:p>
            <a:r>
              <a:rPr lang="tr-TR" dirty="0" smtClean="0"/>
              <a:t>Genetik Mühendisliği (GM) bir canlının genlerinden kopyalanan genlerin başka bir canlı organizmanın </a:t>
            </a:r>
            <a:r>
              <a:rPr lang="tr-TR" dirty="0" err="1" smtClean="0"/>
              <a:t>DNAsına</a:t>
            </a:r>
            <a:r>
              <a:rPr lang="tr-TR" dirty="0" smtClean="0"/>
              <a:t> aktarılması sürecine verilen addır. </a:t>
            </a:r>
          </a:p>
          <a:p>
            <a:r>
              <a:rPr lang="tr-TR" dirty="0" smtClean="0"/>
              <a:t>Bu yeni teknolojinin savunucuları onun dünyadaki açlığı gidermede inanılmaz potansiyele sahip olduğunu iddia ederken </a:t>
            </a:r>
            <a:r>
              <a:rPr lang="tr-TR" dirty="0" err="1" smtClean="0"/>
              <a:t>GM'nin</a:t>
            </a:r>
            <a:r>
              <a:rPr lang="tr-TR" dirty="0" smtClean="0"/>
              <a:t> karşıtları da onu kârdan çok zarar verdiğini ileri sürmektedir.</a:t>
            </a:r>
          </a:p>
          <a:p>
            <a:endParaRPr lang="en-US" dirty="0"/>
          </a:p>
        </p:txBody>
      </p:sp>
      <p:pic>
        <p:nvPicPr>
          <p:cNvPr id="5" name="İçerik Yer Tutucusu 4"/>
          <p:cNvPicPr>
            <a:picLocks noGrp="1" noChangeAspect="1"/>
          </p:cNvPicPr>
          <p:nvPr>
            <p:ph sz="quarter" idx="2"/>
          </p:nvPr>
        </p:nvPicPr>
        <p:blipFill>
          <a:blip r:embed="rId2"/>
          <a:stretch>
            <a:fillRect/>
          </a:stretch>
        </p:blipFill>
        <p:spPr>
          <a:xfrm>
            <a:off x="4716016" y="1916832"/>
            <a:ext cx="3960440" cy="2957005"/>
          </a:xfrm>
          <a:prstGeom prst="rect">
            <a:avLst/>
          </a:prstGeom>
        </p:spPr>
      </p:pic>
    </p:spTree>
    <p:extLst>
      <p:ext uri="{BB962C8B-B14F-4D97-AF65-F5344CB8AC3E}">
        <p14:creationId xmlns:p14="http://schemas.microsoft.com/office/powerpoint/2010/main" val="1949392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t>GIDAYA YAKLAŞIMLAR/ </a:t>
            </a:r>
            <a:r>
              <a:rPr lang="en-US" b="1" dirty="0" smtClean="0"/>
              <a:t>KURAMLAR:AÇLIK </a:t>
            </a:r>
            <a:r>
              <a:rPr lang="en-US" b="1" dirty="0"/>
              <a:t>KURAMI</a:t>
            </a:r>
          </a:p>
        </p:txBody>
      </p:sp>
      <p:sp>
        <p:nvSpPr>
          <p:cNvPr id="3" name="İçerik Yer Tutucusu 2"/>
          <p:cNvSpPr>
            <a:spLocks noGrp="1"/>
          </p:cNvSpPr>
          <p:nvPr>
            <p:ph sz="quarter" idx="1"/>
          </p:nvPr>
        </p:nvSpPr>
        <p:spPr>
          <a:xfrm>
            <a:off x="0" y="1600200"/>
            <a:ext cx="8532440" cy="4873752"/>
          </a:xfrm>
        </p:spPr>
        <p:txBody>
          <a:bodyPr>
            <a:normAutofit fontScale="92500" lnSpcReduction="10000"/>
          </a:bodyPr>
          <a:lstStyle/>
          <a:p>
            <a:pPr lvl="0" algn="just">
              <a:buClr>
                <a:srgbClr val="FE8637"/>
              </a:buClr>
            </a:pPr>
            <a:r>
              <a:rPr lang="tr-TR" dirty="0">
                <a:solidFill>
                  <a:prstClr val="black"/>
                </a:solidFill>
                <a:ea typeface="+mn-lt"/>
                <a:cs typeface="+mn-lt"/>
              </a:rPr>
              <a:t>Azgelişmiş ülkelerin hemen hemen hepsinde açlık, kötü ve yetersiz beslenme, ciddi bir tehlikedir. Çoğunluğu az gelişmiş ülkelerde bulunan 800 milyon insanın bu tehlikeye maruz kalması gıda güvenliğini sağlamak amacıyla atılan adımlara hız kazandırmıştır. GM teknolojisi de bu bağlamda yapılan yeniliklerin başında gelmektedir. </a:t>
            </a:r>
            <a:endParaRPr lang="en-US" dirty="0">
              <a:solidFill>
                <a:prstClr val="black"/>
              </a:solidFill>
              <a:ea typeface="+mn-lt"/>
              <a:cs typeface="+mn-lt"/>
            </a:endParaRPr>
          </a:p>
          <a:p>
            <a:pPr lvl="0" algn="just">
              <a:buClr>
                <a:srgbClr val="FE8637"/>
              </a:buClr>
            </a:pPr>
            <a:r>
              <a:rPr lang="tr-TR" dirty="0">
                <a:solidFill>
                  <a:prstClr val="black"/>
                </a:solidFill>
                <a:ea typeface="+mn-lt"/>
                <a:cs typeface="+mn-lt"/>
              </a:rPr>
              <a:t>İlk etapta yapılması gereken gıda güvenliğinin ne anlama geldiğini saptamaktır. Gıda Güvenliği; sadece yeterli yiyecek elde edebilmek olarak ifade edilen geleneksel yaklaşımı içermekle kalmaz, aynı zamanda bireyleri güçlendirerek onların yiyecek alabilme gücünü sağlayacak toplumsal ve ekonomik koşulları yaratmaya ilişkin süreçleri de içerir.</a:t>
            </a:r>
          </a:p>
          <a:p>
            <a:pPr lvl="0" algn="just">
              <a:buClr>
                <a:srgbClr val="FE8637"/>
              </a:buClr>
            </a:pPr>
            <a:r>
              <a:rPr lang="tr-TR" dirty="0">
                <a:solidFill>
                  <a:prstClr val="black"/>
                </a:solidFill>
                <a:ea typeface="+mn-lt"/>
                <a:cs typeface="+mn-lt"/>
              </a:rPr>
              <a:t>Olgular bu dengenin olmadığı zamanlarda milyonların yaşamının korkunç etkilendiği yönündedir. </a:t>
            </a:r>
          </a:p>
          <a:p>
            <a:endParaRPr lang="en-US" dirty="0"/>
          </a:p>
        </p:txBody>
      </p:sp>
    </p:spTree>
    <p:extLst>
      <p:ext uri="{BB962C8B-B14F-4D97-AF65-F5344CB8AC3E}">
        <p14:creationId xmlns:p14="http://schemas.microsoft.com/office/powerpoint/2010/main" val="3757613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KITLIĞIN NEDENLERİ?</a:t>
            </a:r>
            <a:endParaRPr lang="en-US" b="1" dirty="0"/>
          </a:p>
        </p:txBody>
      </p:sp>
      <p:sp>
        <p:nvSpPr>
          <p:cNvPr id="3" name="İçerik Yer Tutucusu 2"/>
          <p:cNvSpPr>
            <a:spLocks noGrp="1"/>
          </p:cNvSpPr>
          <p:nvPr>
            <p:ph sz="quarter" idx="1"/>
          </p:nvPr>
        </p:nvSpPr>
        <p:spPr/>
        <p:txBody>
          <a:bodyPr>
            <a:normAutofit fontScale="77500" lnSpcReduction="20000"/>
          </a:bodyPr>
          <a:lstStyle/>
          <a:p>
            <a:pPr lvl="0">
              <a:buClr>
                <a:srgbClr val="FE8637"/>
              </a:buClr>
            </a:pPr>
            <a:r>
              <a:rPr lang="tr-TR" dirty="0">
                <a:solidFill>
                  <a:prstClr val="black"/>
                </a:solidFill>
              </a:rPr>
              <a:t>1974'te Bangladeş modern çağın en korkunç kıtlığı olarak nitelendirilen bir kıtlık yaşamıştır. </a:t>
            </a:r>
          </a:p>
          <a:p>
            <a:pPr lvl="0">
              <a:buClr>
                <a:srgbClr val="FE8637"/>
              </a:buClr>
            </a:pPr>
            <a:endParaRPr lang="tr-TR" dirty="0">
              <a:solidFill>
                <a:prstClr val="black"/>
              </a:solidFill>
            </a:endParaRPr>
          </a:p>
          <a:p>
            <a:pPr lvl="0">
              <a:buClr>
                <a:srgbClr val="FE8637"/>
              </a:buClr>
            </a:pPr>
            <a:r>
              <a:rPr lang="tr-TR" dirty="0">
                <a:solidFill>
                  <a:prstClr val="black"/>
                </a:solidFill>
              </a:rPr>
              <a:t>Felaketin ardından sel suçlanmıştı fakat sonradan yapılan araştırmalar gerçekten selin tarladaki ürünleri mahvettiğini göstermişti, aynı zamanda Bangladeş'te hiç de yiyecek eksikliğinin olmadığını ortaya koymuştu.</a:t>
            </a:r>
          </a:p>
          <a:p>
            <a:pPr lvl="0">
              <a:buClr>
                <a:srgbClr val="FE8637"/>
              </a:buClr>
            </a:pPr>
            <a:endParaRPr lang="tr-TR" dirty="0">
              <a:solidFill>
                <a:prstClr val="black"/>
              </a:solidFill>
            </a:endParaRPr>
          </a:p>
          <a:p>
            <a:pPr lvl="0">
              <a:buClr>
                <a:srgbClr val="FE8637"/>
              </a:buClr>
            </a:pPr>
            <a:r>
              <a:rPr lang="tr-TR" dirty="0">
                <a:solidFill>
                  <a:prstClr val="black"/>
                </a:solidFill>
              </a:rPr>
              <a:t>Depolarda tonlarca yiyecek olmasına rağmen binlerce insan pazar ekonomisi nedeniyle yiyeceğe ulaşabilmenin yollarını kaybettiği için, kitlesel bir şekilde açlıktan kırılmıştı.</a:t>
            </a:r>
          </a:p>
          <a:p>
            <a:pPr lvl="0">
              <a:buClr>
                <a:srgbClr val="FE8637"/>
              </a:buClr>
            </a:pPr>
            <a:endParaRPr lang="tr-TR" dirty="0">
              <a:solidFill>
                <a:prstClr val="black"/>
              </a:solidFill>
            </a:endParaRPr>
          </a:p>
          <a:p>
            <a:pPr lvl="0">
              <a:buClr>
                <a:srgbClr val="FE8637"/>
              </a:buClr>
            </a:pPr>
            <a:r>
              <a:rPr lang="tr-TR" dirty="0">
                <a:solidFill>
                  <a:prstClr val="black"/>
                </a:solidFill>
              </a:rPr>
              <a:t>Kıtlığın ortaya çıkacağı anlaşılınca yiyecekler istif edilmiş ve fiyatlar astronomik olarak artış göstermişti. </a:t>
            </a:r>
          </a:p>
          <a:p>
            <a:pPr lvl="0">
              <a:buClr>
                <a:srgbClr val="FE8637"/>
              </a:buClr>
            </a:pPr>
            <a:endParaRPr lang="tr-TR" dirty="0">
              <a:solidFill>
                <a:prstClr val="black"/>
              </a:solidFill>
            </a:endParaRPr>
          </a:p>
          <a:p>
            <a:pPr lvl="0">
              <a:buClr>
                <a:srgbClr val="FE8637"/>
              </a:buClr>
            </a:pPr>
            <a:r>
              <a:rPr lang="tr-TR" dirty="0">
                <a:solidFill>
                  <a:prstClr val="black"/>
                </a:solidFill>
              </a:rPr>
              <a:t>Olayların ardında kimi insanların yoksulluk nedeniyle yiyeceklere ulaşamaması yatmaktadır.</a:t>
            </a:r>
          </a:p>
          <a:p>
            <a:endParaRPr lang="en-US" dirty="0"/>
          </a:p>
        </p:txBody>
      </p:sp>
    </p:spTree>
    <p:extLst>
      <p:ext uri="{BB962C8B-B14F-4D97-AF65-F5344CB8AC3E}">
        <p14:creationId xmlns:p14="http://schemas.microsoft.com/office/powerpoint/2010/main" val="2783203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YİYECEK/GIDA </a:t>
            </a:r>
            <a:r>
              <a:rPr lang="tr-TR" b="1" dirty="0"/>
              <a:t>HAKKI KURAMI</a:t>
            </a:r>
            <a:endParaRPr lang="en-US" dirty="0"/>
          </a:p>
        </p:txBody>
      </p:sp>
      <p:sp>
        <p:nvSpPr>
          <p:cNvPr id="3" name="İçerik Yer Tutucusu 2"/>
          <p:cNvSpPr>
            <a:spLocks noGrp="1"/>
          </p:cNvSpPr>
          <p:nvPr>
            <p:ph sz="quarter" idx="1"/>
          </p:nvPr>
        </p:nvSpPr>
        <p:spPr>
          <a:xfrm>
            <a:off x="179512" y="1772816"/>
            <a:ext cx="8568952" cy="5257800"/>
          </a:xfrm>
        </p:spPr>
        <p:txBody>
          <a:bodyPr>
            <a:normAutofit/>
          </a:bodyPr>
          <a:lstStyle/>
          <a:p>
            <a:pPr>
              <a:buClr>
                <a:srgbClr val="FE8637"/>
              </a:buClr>
            </a:pPr>
            <a:r>
              <a:rPr lang="tr-TR" sz="2000" dirty="0" err="1">
                <a:solidFill>
                  <a:prstClr val="black"/>
                </a:solidFill>
              </a:rPr>
              <a:t>Amartya</a:t>
            </a:r>
            <a:r>
              <a:rPr lang="tr-TR" sz="2000" dirty="0">
                <a:solidFill>
                  <a:prstClr val="black"/>
                </a:solidFill>
              </a:rPr>
              <a:t> Sen bu konu hakkında ''yiyecek hakkı'' adlı bir kuram geliştirmiştir</a:t>
            </a:r>
            <a:r>
              <a:rPr lang="tr-TR" sz="2000" dirty="0" smtClean="0">
                <a:solidFill>
                  <a:prstClr val="black"/>
                </a:solidFill>
              </a:rPr>
              <a:t>. </a:t>
            </a:r>
            <a:r>
              <a:rPr lang="tr-TR" sz="2000" dirty="0">
                <a:solidFill>
                  <a:prstClr val="black"/>
                </a:solidFill>
              </a:rPr>
              <a:t>Sen bu kuramını 1943 </a:t>
            </a:r>
            <a:r>
              <a:rPr lang="tr-TR" sz="2000" dirty="0" err="1">
                <a:solidFill>
                  <a:prstClr val="black"/>
                </a:solidFill>
              </a:rPr>
              <a:t>Bengal</a:t>
            </a:r>
            <a:r>
              <a:rPr lang="tr-TR" sz="2000" dirty="0">
                <a:solidFill>
                  <a:prstClr val="black"/>
                </a:solidFill>
              </a:rPr>
              <a:t> kıtlığını örnek vererek açıklar. </a:t>
            </a:r>
          </a:p>
          <a:p>
            <a:pPr lvl="0">
              <a:buClr>
                <a:srgbClr val="FE8637"/>
              </a:buClr>
            </a:pPr>
            <a:r>
              <a:rPr lang="tr-TR" sz="2000" dirty="0" err="1">
                <a:solidFill>
                  <a:prstClr val="black"/>
                </a:solidFill>
              </a:rPr>
              <a:t>Bengal</a:t>
            </a:r>
            <a:r>
              <a:rPr lang="tr-TR" sz="2000" dirty="0">
                <a:solidFill>
                  <a:prstClr val="black"/>
                </a:solidFill>
              </a:rPr>
              <a:t> kıtlığında kanıtlar bu kıtlık sırasında ülkede mevcut yiyecek </a:t>
            </a:r>
            <a:r>
              <a:rPr lang="tr-TR" sz="2000" dirty="0" err="1" smtClean="0">
                <a:solidFill>
                  <a:prstClr val="black"/>
                </a:solidFill>
              </a:rPr>
              <a:t>stoğundan</a:t>
            </a:r>
            <a:r>
              <a:rPr lang="tr-TR" sz="2000" dirty="0" smtClean="0">
                <a:solidFill>
                  <a:prstClr val="black"/>
                </a:solidFill>
              </a:rPr>
              <a:t> </a:t>
            </a:r>
            <a:r>
              <a:rPr lang="tr-TR" sz="2000" dirty="0">
                <a:solidFill>
                  <a:prstClr val="black"/>
                </a:solidFill>
              </a:rPr>
              <a:t>bir düşüş olmadığını gösterir niteliktedir. </a:t>
            </a:r>
          </a:p>
          <a:p>
            <a:pPr lvl="0">
              <a:buClr>
                <a:srgbClr val="FE8637"/>
              </a:buClr>
            </a:pPr>
            <a:r>
              <a:rPr lang="tr-TR" sz="2000" dirty="0">
                <a:solidFill>
                  <a:prstClr val="black"/>
                </a:solidFill>
              </a:rPr>
              <a:t>Dolayısıyla Sen, kıtlığı arz yasası ile açıklamaya çalışan görüşlerden uzaklaşarak meseleye talep açısından bakıyor. </a:t>
            </a:r>
          </a:p>
          <a:p>
            <a:pPr lvl="0">
              <a:buClr>
                <a:srgbClr val="FE8637"/>
              </a:buClr>
            </a:pPr>
            <a:r>
              <a:rPr lang="tr-TR" sz="2000" dirty="0">
                <a:solidFill>
                  <a:prstClr val="black"/>
                </a:solidFill>
              </a:rPr>
              <a:t>Yükselen fiyatların insanların açlıktan ölmesine neden olduğunu vurguluyor.</a:t>
            </a:r>
          </a:p>
          <a:p>
            <a:pPr lvl="0">
              <a:buClr>
                <a:srgbClr val="FE8637"/>
              </a:buClr>
            </a:pPr>
            <a:r>
              <a:rPr lang="tr-TR" sz="2000" dirty="0">
                <a:solidFill>
                  <a:prstClr val="black"/>
                </a:solidFill>
              </a:rPr>
              <a:t>Yani insanların yiyeceğe ulaşabilme hakkı bir kesintiye uğratılmış oluyor ve bu da kitlesel ölümlere yol açıyor. </a:t>
            </a:r>
          </a:p>
          <a:p>
            <a:pPr lvl="0">
              <a:buClr>
                <a:srgbClr val="FE8637"/>
              </a:buClr>
            </a:pPr>
            <a:r>
              <a:rPr lang="tr-TR" sz="2000" dirty="0">
                <a:solidFill>
                  <a:prstClr val="black"/>
                </a:solidFill>
                <a:ea typeface="+mn-lt"/>
                <a:cs typeface="+mn-lt"/>
              </a:rPr>
              <a:t>Tarih bunu destekler niteliktedir. Azgelişmiş ülkelerdeki </a:t>
            </a:r>
            <a:r>
              <a:rPr lang="tr-TR" sz="2000" b="1" dirty="0" smtClean="0">
                <a:solidFill>
                  <a:prstClr val="black"/>
                </a:solidFill>
                <a:ea typeface="+mn-lt"/>
                <a:cs typeface="+mn-lt"/>
              </a:rPr>
              <a:t>«gıda güvensizliği»</a:t>
            </a:r>
            <a:r>
              <a:rPr lang="tr-TR" sz="2000" dirty="0" smtClean="0">
                <a:solidFill>
                  <a:prstClr val="black"/>
                </a:solidFill>
                <a:ea typeface="+mn-lt"/>
                <a:cs typeface="+mn-lt"/>
              </a:rPr>
              <a:t> </a:t>
            </a:r>
            <a:r>
              <a:rPr lang="tr-TR" sz="2000" dirty="0">
                <a:solidFill>
                  <a:prstClr val="black"/>
                </a:solidFill>
                <a:ea typeface="+mn-lt"/>
                <a:cs typeface="+mn-lt"/>
              </a:rPr>
              <a:t>yeterli yiyecek arzından kaynaklanmamaktadır.</a:t>
            </a:r>
            <a:endParaRPr lang="tr-TR" sz="2000" dirty="0">
              <a:solidFill>
                <a:prstClr val="black"/>
              </a:solidFill>
            </a:endParaRPr>
          </a:p>
          <a:p>
            <a:endParaRPr lang="en-US" dirty="0"/>
          </a:p>
        </p:txBody>
      </p:sp>
    </p:spTree>
    <p:extLst>
      <p:ext uri="{BB962C8B-B14F-4D97-AF65-F5344CB8AC3E}">
        <p14:creationId xmlns:p14="http://schemas.microsoft.com/office/powerpoint/2010/main" val="19782206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GENETİK MÜHENDİSLİĞİ SAVUNUCULARININ TEZLERİ</a:t>
            </a:r>
            <a:endParaRPr lang="en-US" b="1" dirty="0"/>
          </a:p>
        </p:txBody>
      </p:sp>
      <p:sp>
        <p:nvSpPr>
          <p:cNvPr id="3" name="İçerik Yer Tutucusu 2"/>
          <p:cNvSpPr>
            <a:spLocks noGrp="1"/>
          </p:cNvSpPr>
          <p:nvPr>
            <p:ph sz="quarter" idx="1"/>
          </p:nvPr>
        </p:nvSpPr>
        <p:spPr/>
        <p:txBody>
          <a:bodyPr>
            <a:normAutofit/>
          </a:bodyPr>
          <a:lstStyle/>
          <a:p>
            <a:pPr algn="just"/>
            <a:r>
              <a:rPr lang="tr-TR" sz="2000" dirty="0" smtClean="0"/>
              <a:t>Genetik Mühendisliği savunucuları, gıda güvenliği tartışmalarındaki ekonomik yönü kabul eder ama gene de gıda üretiminin artırılması konusunda gevşek davranılması gerektiğini savunurlar.</a:t>
            </a:r>
          </a:p>
          <a:p>
            <a:pPr algn="just"/>
            <a:endParaRPr lang="tr-TR" sz="2000" dirty="0" smtClean="0"/>
          </a:p>
          <a:p>
            <a:pPr algn="just"/>
            <a:r>
              <a:rPr lang="tr-TR" sz="2000" dirty="0" smtClean="0"/>
              <a:t>Genetik mühendisliği savunucularına göre 2020 yılında dünya nüfusu 8 milyon olacak ve mevcut tarıma elverişli arazi nüfusu besleyemeyecektir.</a:t>
            </a:r>
          </a:p>
          <a:p>
            <a:pPr algn="just"/>
            <a:endParaRPr lang="tr-TR" sz="2000" dirty="0" smtClean="0"/>
          </a:p>
          <a:p>
            <a:pPr algn="just"/>
            <a:r>
              <a:rPr lang="tr-TR" sz="2000" dirty="0" smtClean="0"/>
              <a:t>Bunun sonucunda temel gıda fiyatları artacak ve mevcut nüfusun bir kısmı gıda alabilecek güce sahip olmayacak.</a:t>
            </a:r>
          </a:p>
          <a:p>
            <a:pPr marL="0" indent="0" algn="just">
              <a:buNone/>
            </a:pPr>
            <a:r>
              <a:rPr lang="tr-TR" sz="2000" dirty="0" smtClean="0"/>
              <a:t> </a:t>
            </a:r>
          </a:p>
          <a:p>
            <a:pPr algn="just"/>
            <a:r>
              <a:rPr lang="tr-TR" sz="2000" dirty="0" smtClean="0"/>
              <a:t>Çözüm ise mevcut gıda üretimini artırmaktır diye düşünürler.</a:t>
            </a:r>
          </a:p>
          <a:p>
            <a:endParaRPr lang="en-US" dirty="0"/>
          </a:p>
        </p:txBody>
      </p:sp>
    </p:spTree>
    <p:extLst>
      <p:ext uri="{BB962C8B-B14F-4D97-AF65-F5344CB8AC3E}">
        <p14:creationId xmlns:p14="http://schemas.microsoft.com/office/powerpoint/2010/main" val="14405228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GENETİK </a:t>
            </a:r>
            <a:r>
              <a:rPr lang="tr-TR" b="1" dirty="0" smtClean="0"/>
              <a:t>MÜHENDİSLİĞİNE KARŞI OLANLARIN TEZLERİ</a:t>
            </a:r>
            <a:endParaRPr lang="en-US" dirty="0"/>
          </a:p>
        </p:txBody>
      </p:sp>
      <p:sp>
        <p:nvSpPr>
          <p:cNvPr id="3" name="İçerik Yer Tutucusu 2"/>
          <p:cNvSpPr>
            <a:spLocks noGrp="1"/>
          </p:cNvSpPr>
          <p:nvPr>
            <p:ph sz="quarter" idx="1"/>
          </p:nvPr>
        </p:nvSpPr>
        <p:spPr/>
        <p:txBody>
          <a:bodyPr/>
          <a:lstStyle/>
          <a:p>
            <a:r>
              <a:rPr lang="tr-TR" dirty="0"/>
              <a:t>Genetik mühendisliğine karşı olanlar;  genetik mühendisliğinin sadece yeni teknoloji ve tohumları alabilme gücüne sahip olan zengin çiftçilere yarayacağını ileri sürmektedir. Geri kalan çiftçiler bundan olumsuz etkilenecektir.</a:t>
            </a:r>
          </a:p>
          <a:p>
            <a:r>
              <a:rPr lang="tr-TR" dirty="0"/>
              <a:t>Genetik mühendisliği tarımda insan emeğini azaltıcı nitelikte teknolojiye sahip olduğu için topraksız yoksullar için de fayda sağlamayacaktır.</a:t>
            </a:r>
          </a:p>
          <a:p>
            <a:r>
              <a:rPr lang="tr-TR" dirty="0"/>
              <a:t>Genetik mühendisliği toplam ürün miktarını artırıcı olsa bile bireysel düzeyde gıda güvenliğini sağlamaktan acizdir düşüncesine sahiptir.</a:t>
            </a:r>
          </a:p>
          <a:p>
            <a:endParaRPr lang="en-US" dirty="0"/>
          </a:p>
        </p:txBody>
      </p:sp>
    </p:spTree>
    <p:extLst>
      <p:ext uri="{BB962C8B-B14F-4D97-AF65-F5344CB8AC3E}">
        <p14:creationId xmlns:p14="http://schemas.microsoft.com/office/powerpoint/2010/main" val="27895246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D8C83-9FAB-4179-9DEC-DF25E1B0CDA1}"/>
              </a:ext>
            </a:extLst>
          </p:cNvPr>
          <p:cNvSpPr>
            <a:spLocks noGrp="1"/>
          </p:cNvSpPr>
          <p:nvPr>
            <p:ph type="title"/>
          </p:nvPr>
        </p:nvSpPr>
        <p:spPr/>
        <p:txBody>
          <a:bodyPr>
            <a:normAutofit/>
          </a:bodyPr>
          <a:lstStyle/>
          <a:p>
            <a:r>
              <a:rPr lang="tr-TR" sz="3200" b="1" dirty="0"/>
              <a:t>AGRO-KİMYA ŞİRKETLERİNİN </a:t>
            </a:r>
            <a:r>
              <a:rPr lang="tr-TR" sz="3200" b="1" dirty="0" smtClean="0"/>
              <a:t>TEKELLEŞMESİ-1</a:t>
            </a:r>
            <a:endParaRPr lang="tr-TR" sz="3200" b="1" dirty="0"/>
          </a:p>
        </p:txBody>
      </p:sp>
      <p:sp>
        <p:nvSpPr>
          <p:cNvPr id="3" name="Content Placeholder 2">
            <a:extLst>
              <a:ext uri="{FF2B5EF4-FFF2-40B4-BE49-F238E27FC236}">
                <a16:creationId xmlns:a16="http://schemas.microsoft.com/office/drawing/2014/main" id="{1CD63418-6B46-4914-B02D-E9591E5F08D9}"/>
              </a:ext>
            </a:extLst>
          </p:cNvPr>
          <p:cNvSpPr>
            <a:spLocks noGrp="1"/>
          </p:cNvSpPr>
          <p:nvPr>
            <p:ph idx="1"/>
          </p:nvPr>
        </p:nvSpPr>
        <p:spPr/>
        <p:txBody>
          <a:bodyPr vert="horz" lIns="68580" tIns="34290" rIns="68580" bIns="34290" rtlCol="0" anchor="t">
            <a:normAutofit fontScale="92500"/>
          </a:bodyPr>
          <a:lstStyle/>
          <a:p>
            <a:pPr algn="just"/>
            <a:r>
              <a:rPr lang="tr-TR" sz="2200" dirty="0"/>
              <a:t>Son yılların siyasal, ekonomik, toplumsal ve teknolojik gelişmeleri küreselleşme adı verilen bir süreci başlatmıştır.</a:t>
            </a:r>
          </a:p>
          <a:p>
            <a:pPr algn="just"/>
            <a:r>
              <a:rPr lang="tr-TR" sz="2200" dirty="0" smtClean="0"/>
              <a:t>Uluslararası </a:t>
            </a:r>
            <a:r>
              <a:rPr lang="tr-TR" sz="2200" dirty="0"/>
              <a:t>ticaret ve üretim anlamında dünyamız giderek küçülmüş, ülkeler çeşitli </a:t>
            </a:r>
            <a:r>
              <a:rPr lang="tr-TR" sz="2200" dirty="0" smtClean="0"/>
              <a:t>uluslararası </a:t>
            </a:r>
            <a:r>
              <a:rPr lang="tr-TR" sz="2200" dirty="0"/>
              <a:t>antlaşma ve örgütler ağı ile birbirine bağlanmıştır.</a:t>
            </a:r>
          </a:p>
          <a:p>
            <a:pPr algn="just"/>
            <a:r>
              <a:rPr lang="tr-TR" sz="2200" dirty="0"/>
              <a:t>'Gıda Pazarı' bu konuda önem arz eder.</a:t>
            </a:r>
          </a:p>
          <a:p>
            <a:pPr algn="just"/>
            <a:r>
              <a:rPr lang="tr-TR" sz="2200" dirty="0"/>
              <a:t>Sayıları bir avuç kadar olan </a:t>
            </a:r>
            <a:r>
              <a:rPr lang="tr-TR" sz="2200" dirty="0" err="1"/>
              <a:t>agro</a:t>
            </a:r>
            <a:r>
              <a:rPr lang="tr-TR" sz="2200" dirty="0"/>
              <a:t>-kimya şirketleri </a:t>
            </a:r>
            <a:r>
              <a:rPr lang="tr-TR" sz="2200" dirty="0" err="1"/>
              <a:t>biyoteknolojiyi</a:t>
            </a:r>
            <a:r>
              <a:rPr lang="tr-TR" sz="2200" dirty="0"/>
              <a:t> tekellerine geçirmiş durumdadır.</a:t>
            </a:r>
          </a:p>
          <a:p>
            <a:pPr algn="just"/>
            <a:r>
              <a:rPr lang="tr-TR" sz="2200" dirty="0"/>
              <a:t>Başlangıçta </a:t>
            </a:r>
            <a:r>
              <a:rPr lang="tr-TR" sz="2200" dirty="0" err="1"/>
              <a:t>GM'nin</a:t>
            </a:r>
            <a:r>
              <a:rPr lang="tr-TR" sz="2200" dirty="0"/>
              <a:t> temelini teşkil eden </a:t>
            </a:r>
            <a:r>
              <a:rPr lang="tr-TR" sz="2200" dirty="0" err="1"/>
              <a:t>biyoteknolojilk</a:t>
            </a:r>
            <a:r>
              <a:rPr lang="tr-TR" sz="2200" dirty="0"/>
              <a:t> araştırmaları kamu, kuruluş ve araştırma merkezleri üstlenmiş ve bu alanlarda yatırım yapmışken </a:t>
            </a:r>
            <a:r>
              <a:rPr lang="tr-TR" sz="2200" dirty="0" err="1"/>
              <a:t>biyoteknolojinin</a:t>
            </a:r>
            <a:r>
              <a:rPr lang="tr-TR" sz="2200" dirty="0"/>
              <a:t> pazar ve karlılık potansiyeli anlaşılınca ticari ilişkiler ilk sırayı almayı başladı.</a:t>
            </a:r>
          </a:p>
          <a:p>
            <a:endParaRPr lang="tr-TR" dirty="0"/>
          </a:p>
        </p:txBody>
      </p:sp>
    </p:spTree>
    <p:extLst>
      <p:ext uri="{BB962C8B-B14F-4D97-AF65-F5344CB8AC3E}">
        <p14:creationId xmlns:p14="http://schemas.microsoft.com/office/powerpoint/2010/main" val="16092508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1406</TotalTime>
  <Words>795</Words>
  <Application>Microsoft Office PowerPoint</Application>
  <PresentationFormat>Ekran Gösterisi (4:3)</PresentationFormat>
  <Paragraphs>91</Paragraphs>
  <Slides>18</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18</vt:i4>
      </vt:variant>
    </vt:vector>
  </HeadingPairs>
  <TitlesOfParts>
    <vt:vector size="25" baseType="lpstr">
      <vt:lpstr>Book Antiqua</vt:lpstr>
      <vt:lpstr>Calibri</vt:lpstr>
      <vt:lpstr>Century Schoolbook</vt:lpstr>
      <vt:lpstr>Times New Roman</vt:lpstr>
      <vt:lpstr>Wingdings</vt:lpstr>
      <vt:lpstr>Wingdings 2</vt:lpstr>
      <vt:lpstr>Cumba</vt:lpstr>
      <vt:lpstr>GIDA VE TARIM SOSYOLOJİSİ</vt:lpstr>
      <vt:lpstr>PowerPoint Sunusu</vt:lpstr>
      <vt:lpstr>GENETİK MÜHENDİSLİĞİ</vt:lpstr>
      <vt:lpstr>GIDAYA YAKLAŞIMLAR/ KURAMLAR:AÇLIK KURAMI</vt:lpstr>
      <vt:lpstr>KITLIĞIN NEDENLERİ?</vt:lpstr>
      <vt:lpstr>YİYECEK/GIDA HAKKI KURAMI</vt:lpstr>
      <vt:lpstr>GENETİK MÜHENDİSLİĞİ SAVUNUCULARININ TEZLERİ</vt:lpstr>
      <vt:lpstr>GENETİK MÜHENDİSLİĞİNE KARŞI OLANLARIN TEZLERİ</vt:lpstr>
      <vt:lpstr>AGRO-KİMYA ŞİRKETLERİNİN TEKELLEŞMESİ-1</vt:lpstr>
      <vt:lpstr>AGRO-KİMYA ŞİRKETLERİNİN TEKELLEŞMESİ-2</vt:lpstr>
      <vt:lpstr>Yeni teknoloji ve eski hatalar-1</vt:lpstr>
      <vt:lpstr>Yeni teknoloji ve eski hatalar-2</vt:lpstr>
      <vt:lpstr>TEKELCİ KONTROL</vt:lpstr>
      <vt:lpstr>PATENT HAKKI VE SÖMÜRÜ</vt:lpstr>
      <vt:lpstr>YOKEDİCİ TEKNOLOJİ (TERMINATOR TECHNOLOGY)-1</vt:lpstr>
      <vt:lpstr>YOKEDİCİ TEKNOLOJİ (TERMINATOR TECHNOLOGY) -2</vt:lpstr>
      <vt:lpstr>SONUÇ</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KAPİTALİZM VE KÖYLÜLÜK:AĞALAR-ÜRETENLER-PATRONLAR (oya köymen)</dc:title>
  <dc:creator>büşra</dc:creator>
  <cp:lastModifiedBy>Windows Kullanıcısı</cp:lastModifiedBy>
  <cp:revision>234</cp:revision>
  <dcterms:created xsi:type="dcterms:W3CDTF">2018-03-10T08:37:01Z</dcterms:created>
  <dcterms:modified xsi:type="dcterms:W3CDTF">2020-05-09T19:11:00Z</dcterms:modified>
</cp:coreProperties>
</file>