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8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84" r:id="rId5"/>
    <p:sldLayoutId id="2147483785" r:id="rId6"/>
    <p:sldLayoutId id="2147483791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CF77EF8-BF27-5342-A376-85719820A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zh-CN" altLang="tr-TR" dirty="0"/>
              <a:t>第二十八课</a:t>
            </a:r>
            <a:r>
              <a:rPr lang="zh-CN" altLang="en-US" dirty="0"/>
              <a:t> 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4FDF0F-7BF1-5840-B024-448C08B5E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zh-CN" altLang="tr-TR" dirty="0"/>
              <a:t>礼轻</a:t>
            </a:r>
            <a:r>
              <a:rPr lang="zh-CN" altLang="en-US" dirty="0"/>
              <a:t>情意重</a:t>
            </a:r>
            <a:endParaRPr lang="tr-TR" dirty="0"/>
          </a:p>
        </p:txBody>
      </p:sp>
      <p:pic>
        <p:nvPicPr>
          <p:cNvPr id="12" name="Picture 3" descr="kıyafet, çiçek, kumaş, uyuma içeren bir resim&#10;&#10;Açıklama otomatik olarak oluşturuldu">
            <a:extLst>
              <a:ext uri="{FF2B5EF4-FFF2-40B4-BE49-F238E27FC236}">
                <a16:creationId xmlns:a16="http://schemas.microsoft.com/office/drawing/2014/main" id="{B9A5481E-E0B6-45B9-B26D-86A428F1C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0" r="210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52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 descr="metin içeren bir resim&#10;&#10;Açıklama otomatik olarak oluşturuldu">
            <a:extLst>
              <a:ext uri="{FF2B5EF4-FFF2-40B4-BE49-F238E27FC236}">
                <a16:creationId xmlns:a16="http://schemas.microsoft.com/office/drawing/2014/main" id="{41F96A20-BB6F-AC4C-9C95-F8610996F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8" y="-36388"/>
            <a:ext cx="7548562" cy="6078539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12BBCE-E23E-7A4B-B1BB-34D9BA8D37C5}"/>
              </a:ext>
            </a:extLst>
          </p:cNvPr>
          <p:cNvSpPr txBox="1"/>
          <p:nvPr/>
        </p:nvSpPr>
        <p:spPr>
          <a:xfrm>
            <a:off x="7886700" y="827881"/>
            <a:ext cx="4314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dirty="0"/>
              <a:t>不过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r>
              <a:rPr lang="en-US" altLang="zh-CN" dirty="0">
                <a:effectLst/>
              </a:rPr>
              <a:t>.</a:t>
            </a:r>
            <a:r>
              <a:rPr lang="zh-CN" altLang="en-US" dirty="0">
                <a:effectLst/>
              </a:rPr>
              <a:t>指明范围，含有往小里或轻里说的意味</a:t>
            </a:r>
            <a:r>
              <a:rPr lang="tr-TR" altLang="zh-CN" dirty="0">
                <a:effectLst/>
              </a:rPr>
              <a:t>; </a:t>
            </a:r>
            <a:r>
              <a:rPr lang="zh-CN" altLang="en-US" dirty="0"/>
              <a:t>只</a:t>
            </a:r>
            <a:r>
              <a:rPr lang="en-US" altLang="zh-CN" dirty="0"/>
              <a:t>, </a:t>
            </a:r>
            <a:r>
              <a:rPr lang="zh-CN" altLang="en-US" dirty="0"/>
              <a:t>仅仅）</a:t>
            </a:r>
            <a:r>
              <a:rPr lang="tr-TR" dirty="0" err="1"/>
              <a:t>only</a:t>
            </a:r>
            <a:r>
              <a:rPr lang="tr-TR" dirty="0"/>
              <a:t>; </a:t>
            </a:r>
            <a:r>
              <a:rPr lang="tr-TR" dirty="0" err="1"/>
              <a:t>just</a:t>
            </a:r>
            <a:endParaRPr lang="en-US" altLang="zh-CN" dirty="0">
              <a:effectLst/>
            </a:endParaRPr>
          </a:p>
          <a:p>
            <a:r>
              <a:rPr lang="zh-CN" altLang="en-US" dirty="0">
                <a:effectLst/>
              </a:rPr>
              <a:t>当年她参军的时候～十七岁。他～念错一个字罢了。</a:t>
            </a:r>
          </a:p>
          <a:p>
            <a:r>
              <a:rPr lang="en-US" altLang="zh-CN" dirty="0"/>
              <a:t>2</a:t>
            </a:r>
            <a:r>
              <a:rPr lang="en-US" altLang="zh-CN" dirty="0">
                <a:effectLst/>
              </a:rPr>
              <a:t>.</a:t>
            </a:r>
            <a:r>
              <a:rPr lang="zh-CN" altLang="en-US" dirty="0">
                <a:effectLst/>
              </a:rPr>
              <a:t>用在后半句的开头儿，表示转折，对上半句话加以限制或修正，跟“只是”相同：病人精神还不错，～胃口不大好。</a:t>
            </a:r>
          </a:p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AE37E4C-E7EA-6244-A035-E2A8FAC8F235}"/>
              </a:ext>
            </a:extLst>
          </p:cNvPr>
          <p:cNvSpPr txBox="1"/>
          <p:nvPr/>
        </p:nvSpPr>
        <p:spPr>
          <a:xfrm>
            <a:off x="6215063" y="3900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tr-TR" dirty="0"/>
              <a:t>夸奖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68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251B0E-E6D5-A24C-93AB-B2A9E33D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1B47986-D7BD-B046-9560-EB1196B40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086" y="129520"/>
            <a:ext cx="7418676" cy="556418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017EBC3-5BD6-684C-9BB9-E9942CB7A422}"/>
              </a:ext>
            </a:extLst>
          </p:cNvPr>
          <p:cNvSpPr txBox="1"/>
          <p:nvPr/>
        </p:nvSpPr>
        <p:spPr>
          <a:xfrm>
            <a:off x="8101014" y="1157288"/>
            <a:ext cx="4429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tr-TR" dirty="0"/>
              <a:t>表示</a:t>
            </a:r>
            <a:r>
              <a:rPr lang="zh-CN" altLang="en-US" dirty="0"/>
              <a:t>：</a:t>
            </a:r>
            <a:r>
              <a:rPr lang="en-US" altLang="zh-CN" dirty="0"/>
              <a:t>express</a:t>
            </a:r>
            <a:r>
              <a:rPr lang="zh-CN" altLang="en-US" dirty="0"/>
              <a:t>、</a:t>
            </a:r>
            <a:r>
              <a:rPr lang="en-US" altLang="zh-CN" dirty="0"/>
              <a:t>show</a:t>
            </a:r>
          </a:p>
          <a:p>
            <a:r>
              <a:rPr lang="zh-CN" altLang="en-US" dirty="0"/>
              <a:t>表示感谢 </a:t>
            </a:r>
            <a:r>
              <a:rPr lang="tr-TR" dirty="0" err="1"/>
              <a:t>express</a:t>
            </a:r>
            <a:r>
              <a:rPr lang="tr-TR" dirty="0"/>
              <a:t> </a:t>
            </a:r>
            <a:r>
              <a:rPr lang="tr-TR" dirty="0" err="1"/>
              <a:t>one's</a:t>
            </a:r>
            <a:r>
              <a:rPr lang="tr-TR" dirty="0"/>
              <a:t> </a:t>
            </a:r>
            <a:r>
              <a:rPr lang="tr-TR" dirty="0" err="1"/>
              <a:t>thanks</a:t>
            </a:r>
            <a:r>
              <a:rPr lang="tr-TR" dirty="0"/>
              <a:t>;</a:t>
            </a:r>
          </a:p>
          <a:p>
            <a:r>
              <a:rPr lang="zh-CN" altLang="en-US" dirty="0"/>
              <a:t>表示热烈欢迎 </a:t>
            </a:r>
            <a:r>
              <a:rPr lang="tr-TR" dirty="0" err="1"/>
              <a:t>extend</a:t>
            </a:r>
            <a:r>
              <a:rPr lang="tr-TR" dirty="0"/>
              <a:t> a </a:t>
            </a:r>
            <a:r>
              <a:rPr lang="tr-TR" dirty="0" err="1"/>
              <a:t>warmwelcome</a:t>
            </a:r>
            <a:r>
              <a:rPr lang="tr-TR" dirty="0"/>
              <a:t>;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388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A1688D-29FD-7D4F-A0A4-1251886B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FB071FF3-EA05-944B-97C9-1C25C0FEC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82" y="365125"/>
            <a:ext cx="8033209" cy="5177582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0E89B2E-760A-0842-BC8C-A3E9EADFA6E0}"/>
              </a:ext>
            </a:extLst>
          </p:cNvPr>
          <p:cNvSpPr txBox="1"/>
          <p:nvPr/>
        </p:nvSpPr>
        <p:spPr>
          <a:xfrm>
            <a:off x="8554453" y="751344"/>
            <a:ext cx="47385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尊重：</a:t>
            </a:r>
            <a:r>
              <a:rPr lang="zh-CN" altLang="tr-TR" dirty="0"/>
              <a:t>相互尊重</a:t>
            </a:r>
            <a:r>
              <a:rPr lang="zh-CN" altLang="en-US" dirty="0"/>
              <a:t>、</a:t>
            </a:r>
            <a:endParaRPr lang="en-US" altLang="zh-CN" dirty="0"/>
          </a:p>
          <a:p>
            <a:r>
              <a:rPr lang="zh-CN" altLang="en-US" dirty="0"/>
              <a:t>大家很尊重他。</a:t>
            </a:r>
            <a:endParaRPr lang="en-US" altLang="zh-CN" dirty="0"/>
          </a:p>
          <a:p>
            <a:r>
              <a:rPr lang="zh-CN" altLang="en-US" dirty="0"/>
              <a:t>我父母教育我要尊重他人。</a:t>
            </a:r>
          </a:p>
          <a:p>
            <a:r>
              <a:rPr lang="tr-TR" dirty="0"/>
              <a:t>My </a:t>
            </a:r>
            <a:r>
              <a:rPr lang="tr-TR" dirty="0" err="1"/>
              <a:t>parents</a:t>
            </a:r>
            <a:r>
              <a:rPr lang="tr-TR" dirty="0"/>
              <a:t> </a:t>
            </a:r>
            <a:r>
              <a:rPr lang="tr-TR" dirty="0" err="1"/>
              <a:t>brought</a:t>
            </a:r>
            <a:r>
              <a:rPr lang="tr-TR" dirty="0"/>
              <a:t> me 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 </a:t>
            </a:r>
            <a:r>
              <a:rPr lang="tr-TR" dirty="0" err="1"/>
              <a:t>respect</a:t>
            </a:r>
            <a:r>
              <a:rPr lang="tr-TR" dirty="0"/>
              <a:t> </a:t>
            </a:r>
            <a:r>
              <a:rPr lang="tr-TR" dirty="0" err="1"/>
              <a:t>others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dirty="0"/>
              <a:t>得到</a:t>
            </a:r>
            <a:r>
              <a:rPr lang="zh-CN" altLang="en-US" dirty="0"/>
              <a:t>： 获得 、</a:t>
            </a:r>
            <a:r>
              <a:rPr lang="tr-TR" dirty="0" err="1"/>
              <a:t>get</a:t>
            </a:r>
            <a:r>
              <a:rPr lang="tr-TR" dirty="0"/>
              <a:t>; </a:t>
            </a:r>
            <a:r>
              <a:rPr lang="tr-TR" dirty="0" err="1"/>
              <a:t>obtain</a:t>
            </a:r>
            <a:r>
              <a:rPr lang="tr-TR" dirty="0"/>
              <a:t>; </a:t>
            </a:r>
            <a:r>
              <a:rPr lang="tr-TR" dirty="0" err="1"/>
              <a:t>gain</a:t>
            </a:r>
            <a:r>
              <a:rPr lang="tr-TR" dirty="0"/>
              <a:t>; </a:t>
            </a:r>
            <a:r>
              <a:rPr lang="tr-TR" dirty="0" err="1"/>
              <a:t>receive</a:t>
            </a:r>
            <a:endParaRPr lang="tr-TR" dirty="0"/>
          </a:p>
          <a:p>
            <a:r>
              <a:rPr lang="zh-CN" altLang="en-US" dirty="0"/>
              <a:t>得到成功  </a:t>
            </a:r>
            <a:r>
              <a:rPr lang="tr-TR" dirty="0" err="1"/>
              <a:t>achieve</a:t>
            </a:r>
            <a:r>
              <a:rPr lang="tr-TR" dirty="0"/>
              <a:t> </a:t>
            </a:r>
            <a:r>
              <a:rPr lang="tr-TR" dirty="0" err="1"/>
              <a:t>success</a:t>
            </a:r>
            <a:r>
              <a:rPr lang="tr-TR" dirty="0"/>
              <a:t>;</a:t>
            </a:r>
          </a:p>
          <a:p>
            <a:r>
              <a:rPr lang="zh-CN" altLang="en-US" dirty="0"/>
              <a:t>得到荣誉  </a:t>
            </a:r>
            <a:r>
              <a:rPr lang="tr-TR" dirty="0" err="1"/>
              <a:t>win</a:t>
            </a:r>
            <a:r>
              <a:rPr lang="tr-TR" dirty="0"/>
              <a:t> </a:t>
            </a:r>
            <a:r>
              <a:rPr lang="tr-TR" dirty="0" err="1"/>
              <a:t>honour</a:t>
            </a:r>
            <a:r>
              <a:rPr lang="tr-TR" dirty="0"/>
              <a:t>;</a:t>
            </a:r>
          </a:p>
          <a:p>
            <a:r>
              <a:rPr lang="zh-CN" altLang="tr-TR" dirty="0"/>
              <a:t>得到</a:t>
            </a:r>
            <a:r>
              <a:rPr lang="zh-CN" altLang="en-US" dirty="0"/>
              <a:t>奖励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惊喜：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得到惊喜</a:t>
            </a:r>
            <a:endParaRPr lang="en-US" altLang="zh-CN" dirty="0"/>
          </a:p>
          <a:p>
            <a:r>
              <a:rPr lang="zh-CN" altLang="en-US" dirty="0"/>
              <a:t>他的来访使我感到惊喜。</a:t>
            </a:r>
          </a:p>
          <a:p>
            <a:r>
              <a:rPr lang="tr-TR" dirty="0"/>
              <a:t>His </a:t>
            </a:r>
            <a:r>
              <a:rPr lang="tr-TR" dirty="0" err="1"/>
              <a:t>visit</a:t>
            </a:r>
            <a:r>
              <a:rPr lang="tr-TR" dirty="0"/>
              <a:t> </a:t>
            </a:r>
            <a:r>
              <a:rPr lang="tr-TR" dirty="0" err="1"/>
              <a:t>gave</a:t>
            </a:r>
            <a:r>
              <a:rPr lang="tr-TR" dirty="0"/>
              <a:t> me a </a:t>
            </a:r>
            <a:r>
              <a:rPr lang="tr-TR" dirty="0" err="1"/>
              <a:t>pleasant</a:t>
            </a:r>
            <a:r>
              <a:rPr lang="tr-TR" dirty="0"/>
              <a:t> </a:t>
            </a:r>
            <a:r>
              <a:rPr lang="tr-TR" dirty="0" err="1"/>
              <a:t>surprise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682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32C267-93F6-C246-B8B0-E6221647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E4A82939-7FB4-FB49-96A1-8E3DCB15B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3" y="365125"/>
            <a:ext cx="7637397" cy="480971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8C937AE-5D7A-9847-B79B-869B0B27458E}"/>
              </a:ext>
            </a:extLst>
          </p:cNvPr>
          <p:cNvSpPr txBox="1"/>
          <p:nvPr/>
        </p:nvSpPr>
        <p:spPr>
          <a:xfrm>
            <a:off x="8111386" y="570706"/>
            <a:ext cx="39615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dirty="0"/>
              <a:t>别人</a:t>
            </a:r>
            <a:r>
              <a:rPr lang="zh-CN" altLang="en-US" dirty="0"/>
              <a:t>： 另外的人</a:t>
            </a:r>
            <a:endParaRPr lang="en-US" altLang="zh-CN" dirty="0"/>
          </a:p>
          <a:p>
            <a:r>
              <a:rPr lang="zh-CN" altLang="en-US" dirty="0"/>
              <a:t>家里只有母亲和我、没有别人。</a:t>
            </a:r>
            <a:endParaRPr lang="en-US" altLang="zh-CN" dirty="0"/>
          </a:p>
          <a:p>
            <a:r>
              <a:rPr lang="zh-CN" altLang="en-US" dirty="0"/>
              <a:t>我们应该从别人的错误中</a:t>
            </a:r>
            <a:r>
              <a:rPr lang="zh-CN" altLang="en-US" dirty="0">
                <a:highlight>
                  <a:srgbClr val="FFFF00"/>
                </a:highlight>
              </a:rPr>
              <a:t>吸取教训。</a:t>
            </a:r>
          </a:p>
          <a:p>
            <a:r>
              <a:rPr lang="tr-TR" dirty="0" err="1"/>
              <a:t>We</a:t>
            </a:r>
            <a:r>
              <a:rPr lang="tr-TR" dirty="0"/>
              <a:t> </a:t>
            </a:r>
            <a:r>
              <a:rPr lang="tr-TR" dirty="0" err="1"/>
              <a:t>should</a:t>
            </a:r>
            <a:r>
              <a:rPr lang="tr-TR" dirty="0"/>
              <a:t> </a:t>
            </a:r>
            <a:r>
              <a:rPr lang="tr-TR" dirty="0" err="1"/>
              <a:t>learn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 </a:t>
            </a:r>
            <a:r>
              <a:rPr lang="tr-TR" dirty="0" err="1"/>
              <a:t>the</a:t>
            </a:r>
            <a:r>
              <a:rPr lang="tr-TR" dirty="0"/>
              <a:t> </a:t>
            </a:r>
            <a:r>
              <a:rPr lang="tr-TR" dirty="0" err="1"/>
              <a:t>mistakes</a:t>
            </a:r>
            <a:r>
              <a:rPr lang="tr-TR" dirty="0"/>
              <a:t> of </a:t>
            </a:r>
            <a:r>
              <a:rPr lang="tr-TR" dirty="0" err="1"/>
              <a:t>others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dirty="0"/>
              <a:t>一般</a:t>
            </a:r>
            <a:r>
              <a:rPr lang="zh-CN" altLang="en-US" dirty="0"/>
              <a:t>：普通</a:t>
            </a:r>
            <a:r>
              <a:rPr lang="en-US" altLang="zh-CN" dirty="0"/>
              <a:t>; </a:t>
            </a:r>
            <a:r>
              <a:rPr lang="zh-CN" altLang="en-US" dirty="0"/>
              <a:t>通常 </a:t>
            </a:r>
            <a:r>
              <a:rPr lang="tr-TR" dirty="0"/>
              <a:t>general; </a:t>
            </a:r>
            <a:r>
              <a:rPr lang="tr-TR" dirty="0" err="1"/>
              <a:t>ordinary</a:t>
            </a:r>
            <a:r>
              <a:rPr lang="tr-TR" dirty="0"/>
              <a:t>; </a:t>
            </a:r>
            <a:r>
              <a:rPr lang="tr-TR" dirty="0" err="1"/>
              <a:t>common</a:t>
            </a:r>
            <a:endParaRPr lang="tr-TR" dirty="0"/>
          </a:p>
          <a:p>
            <a:r>
              <a:rPr lang="zh-CN" altLang="en-US" dirty="0"/>
              <a:t>一般常识   </a:t>
            </a:r>
            <a:r>
              <a:rPr lang="tr-TR" dirty="0"/>
              <a:t>general </a:t>
            </a:r>
            <a:r>
              <a:rPr lang="tr-TR" dirty="0" err="1"/>
              <a:t>knowledge</a:t>
            </a:r>
            <a:r>
              <a:rPr lang="tr-TR" dirty="0"/>
              <a:t>;</a:t>
            </a:r>
          </a:p>
          <a:p>
            <a:r>
              <a:rPr lang="zh-CN" altLang="en-US" dirty="0"/>
              <a:t>一般来说，他的工作是很认真的。（通常、总体）</a:t>
            </a:r>
            <a:endParaRPr lang="en-US" altLang="zh-CN" dirty="0"/>
          </a:p>
          <a:p>
            <a:r>
              <a:rPr lang="zh-CN" altLang="en-US" dirty="0"/>
              <a:t>火一般的热情。（一样、同样）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056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01C8AD6-15E0-1C49-B402-CDC468CF2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515" y="365125"/>
            <a:ext cx="8340116" cy="4949825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AF3852C-1EA9-244A-810D-4686A72E6C7F}"/>
              </a:ext>
            </a:extLst>
          </p:cNvPr>
          <p:cNvSpPr txBox="1"/>
          <p:nvPr/>
        </p:nvSpPr>
        <p:spPr>
          <a:xfrm>
            <a:off x="8674518" y="521118"/>
            <a:ext cx="35174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dirty="0"/>
              <a:t>重要</a:t>
            </a:r>
            <a:r>
              <a:rPr lang="zh-CN" altLang="en-US" dirty="0"/>
              <a:t>： </a:t>
            </a:r>
            <a:endParaRPr lang="en-US" altLang="zh-CN" dirty="0"/>
          </a:p>
          <a:p>
            <a:r>
              <a:rPr lang="zh-CN" altLang="en-US" dirty="0"/>
              <a:t>重要信息</a:t>
            </a:r>
            <a:endParaRPr lang="en-US" altLang="zh-CN" dirty="0"/>
          </a:p>
          <a:p>
            <a:r>
              <a:rPr lang="zh-CN" altLang="en-US" dirty="0"/>
              <a:t>重要人物</a:t>
            </a:r>
            <a:endParaRPr lang="en-US" altLang="zh-CN" dirty="0"/>
          </a:p>
          <a:p>
            <a:r>
              <a:rPr lang="zh-CN" altLang="en-US" dirty="0"/>
              <a:t>重要因素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factor</a:t>
            </a:r>
            <a:endParaRPr lang="tr-TR" dirty="0"/>
          </a:p>
          <a:p>
            <a:r>
              <a:rPr lang="zh-CN" altLang="en-US" dirty="0"/>
              <a:t>重要政策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policy</a:t>
            </a:r>
            <a:endParaRPr lang="tr-TR" dirty="0"/>
          </a:p>
          <a:p>
            <a:r>
              <a:rPr lang="zh-CN" altLang="tr-TR" dirty="0"/>
              <a:t>重要性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</a:p>
          <a:p>
            <a:r>
              <a:rPr lang="zh-CN" altLang="en-US" dirty="0"/>
              <a:t>教育的重要性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友谊：朋友间的交情。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珍惜友谊 </a:t>
            </a:r>
            <a:r>
              <a:rPr lang="tr-TR" b="1" dirty="0" err="1"/>
              <a:t>cherish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friendship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194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AE0EBC9-17A6-8C40-B0E1-B4B2EF757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25" y="0"/>
            <a:ext cx="7552250" cy="6092825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2722755-C993-7647-A0A1-5005259B4C6F}"/>
              </a:ext>
            </a:extLst>
          </p:cNvPr>
          <p:cNvSpPr txBox="1"/>
          <p:nvPr/>
        </p:nvSpPr>
        <p:spPr>
          <a:xfrm>
            <a:off x="7543800" y="600074"/>
            <a:ext cx="50434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sz="2000" dirty="0"/>
              <a:t>担心</a:t>
            </a:r>
            <a:r>
              <a:rPr lang="zh-CN" altLang="en-US" sz="2000" dirty="0"/>
              <a:t>： 放心不下</a:t>
            </a:r>
            <a:endParaRPr lang="en-US" altLang="zh-CN" sz="2000" dirty="0"/>
          </a:p>
          <a:p>
            <a:r>
              <a:rPr lang="zh-CN" altLang="en-US" sz="2000" dirty="0"/>
              <a:t>非常担心 </a:t>
            </a:r>
            <a:r>
              <a:rPr lang="en-US" altLang="zh-CN" sz="2000" dirty="0"/>
              <a:t>extremely</a:t>
            </a:r>
            <a:r>
              <a:rPr lang="zh-CN" altLang="en-US" sz="2000" dirty="0"/>
              <a:t> </a:t>
            </a:r>
            <a:r>
              <a:rPr lang="en-US" altLang="zh-CN" sz="2000" dirty="0"/>
              <a:t>worried</a:t>
            </a:r>
          </a:p>
          <a:p>
            <a:r>
              <a:rPr lang="zh-CN" altLang="en-US" sz="2000" dirty="0"/>
              <a:t>在担心。。 </a:t>
            </a:r>
            <a:r>
              <a:rPr lang="tr-TR" sz="2000" dirty="0"/>
              <a:t>be </a:t>
            </a:r>
            <a:r>
              <a:rPr lang="tr-TR" sz="2000" dirty="0" err="1"/>
              <a:t>worried</a:t>
            </a:r>
            <a:r>
              <a:rPr lang="tr-TR" sz="2000" dirty="0"/>
              <a:t> </a:t>
            </a:r>
            <a:r>
              <a:rPr lang="tr-TR" sz="2000" dirty="0" err="1"/>
              <a:t>about</a:t>
            </a:r>
            <a:r>
              <a:rPr lang="tr-TR" sz="2000" dirty="0"/>
              <a:t> ; in </a:t>
            </a:r>
            <a:r>
              <a:rPr lang="tr-TR" sz="2000" dirty="0" err="1"/>
              <a:t>worry</a:t>
            </a:r>
            <a:endParaRPr lang="tr-TR" sz="2000" dirty="0"/>
          </a:p>
          <a:p>
            <a:r>
              <a:rPr lang="zh-CN" altLang="en-US" sz="2000" dirty="0"/>
              <a:t>别为我担心， 我很好。</a:t>
            </a:r>
          </a:p>
          <a:p>
            <a:r>
              <a:rPr lang="zh-CN" altLang="en-US" sz="2000" dirty="0"/>
              <a:t>没有什么可担心的。</a:t>
            </a:r>
            <a:r>
              <a:rPr lang="tr-TR" sz="2000" dirty="0"/>
              <a:t> </a:t>
            </a:r>
            <a:r>
              <a:rPr lang="tr-TR" sz="2000" dirty="0" err="1"/>
              <a:t>There</a:t>
            </a:r>
            <a:r>
              <a:rPr lang="tr-TR" sz="2000" dirty="0"/>
              <a:t> is </a:t>
            </a:r>
            <a:r>
              <a:rPr lang="tr-TR" sz="2000" dirty="0" err="1"/>
              <a:t>nothing</a:t>
            </a:r>
            <a:r>
              <a:rPr lang="tr-TR" sz="2000" dirty="0"/>
              <a:t> </a:t>
            </a:r>
            <a:r>
              <a:rPr lang="tr-TR" sz="2000" dirty="0" err="1"/>
              <a:t>to</a:t>
            </a:r>
            <a:r>
              <a:rPr lang="tr-TR" sz="2000" dirty="0"/>
              <a:t> </a:t>
            </a:r>
            <a:r>
              <a:rPr lang="tr-TR" sz="2000" dirty="0" err="1"/>
              <a:t>worry</a:t>
            </a:r>
            <a:r>
              <a:rPr lang="tr-TR" sz="2000" dirty="0"/>
              <a:t> </a:t>
            </a:r>
            <a:r>
              <a:rPr lang="tr-TR" sz="2000" dirty="0" err="1"/>
              <a:t>about</a:t>
            </a:r>
            <a:r>
              <a:rPr lang="tr-TR" sz="2000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sz="2000" dirty="0"/>
              <a:t>特色</a:t>
            </a:r>
            <a:r>
              <a:rPr lang="zh-CN" altLang="en-US" sz="2000" dirty="0"/>
              <a:t>：</a:t>
            </a:r>
            <a:r>
              <a:rPr lang="tr-TR" sz="2000" dirty="0"/>
              <a:t> </a:t>
            </a:r>
            <a:r>
              <a:rPr lang="tr-TR" sz="2000" dirty="0" err="1"/>
              <a:t>characteristic</a:t>
            </a:r>
            <a:r>
              <a:rPr lang="tr-TR" sz="2000" dirty="0"/>
              <a:t>; </a:t>
            </a:r>
            <a:r>
              <a:rPr lang="tr-TR" sz="2000" dirty="0" err="1"/>
              <a:t>distinguishing</a:t>
            </a:r>
            <a:r>
              <a:rPr lang="tr-TR" sz="2000" dirty="0"/>
              <a:t> </a:t>
            </a:r>
            <a:r>
              <a:rPr lang="tr-TR" sz="2000" dirty="0" err="1"/>
              <a:t>feature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民族特色。</a:t>
            </a:r>
            <a:r>
              <a:rPr lang="en-US" altLang="zh-CN" sz="2000" dirty="0"/>
              <a:t>National</a:t>
            </a:r>
            <a:r>
              <a:rPr lang="zh-CN" altLang="en-US" sz="2000" dirty="0"/>
              <a:t> </a:t>
            </a:r>
            <a:r>
              <a:rPr lang="en-US" altLang="zh-CN" sz="2000" dirty="0"/>
              <a:t>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艺术特色。</a:t>
            </a:r>
            <a:r>
              <a:rPr lang="tr-TR" sz="2000" dirty="0"/>
              <a:t> </a:t>
            </a:r>
            <a:r>
              <a:rPr lang="tr-TR" sz="2000" dirty="0" err="1"/>
              <a:t>artistic</a:t>
            </a:r>
            <a:r>
              <a:rPr lang="tr-TR" sz="2000" dirty="0"/>
              <a:t> </a:t>
            </a:r>
            <a:r>
              <a:rPr lang="tr-TR" sz="2000" dirty="0" err="1"/>
              <a:t>characteristics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sz="2000" dirty="0"/>
              <a:t>特色菜</a:t>
            </a:r>
            <a:r>
              <a:rPr lang="zh-CN" altLang="en-US" sz="2000" dirty="0"/>
              <a:t> </a:t>
            </a:r>
            <a:r>
              <a:rPr lang="en-US" altLang="zh-CN" sz="2000" dirty="0"/>
              <a:t>special</a:t>
            </a:r>
            <a:r>
              <a:rPr lang="zh-CN" altLang="en-US" sz="2000" dirty="0"/>
              <a:t> </a:t>
            </a:r>
            <a:r>
              <a:rPr lang="en-US" altLang="zh-CN" sz="2000" dirty="0"/>
              <a:t>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古代 </a:t>
            </a:r>
            <a:r>
              <a:rPr lang="en-US" altLang="zh-CN" sz="2000" dirty="0"/>
              <a:t>ancient</a:t>
            </a:r>
            <a:r>
              <a:rPr lang="zh-CN" altLang="en-US" sz="2000" dirty="0"/>
              <a:t> </a:t>
            </a:r>
            <a:r>
              <a:rPr lang="en-US" altLang="zh-CN" sz="2000" dirty="0"/>
              <a:t>time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古代文化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神话：</a:t>
            </a:r>
            <a:r>
              <a:rPr lang="tr-TR" sz="2000" dirty="0"/>
              <a:t> </a:t>
            </a:r>
            <a:r>
              <a:rPr lang="tr-TR" sz="2000" dirty="0" err="1"/>
              <a:t>fairy</a:t>
            </a:r>
            <a:r>
              <a:rPr lang="tr-TR" sz="2000" dirty="0"/>
              <a:t> </a:t>
            </a:r>
            <a:r>
              <a:rPr lang="tr-TR" sz="2000" dirty="0" err="1"/>
              <a:t>tale</a:t>
            </a:r>
            <a:r>
              <a:rPr lang="tr-TR" sz="2000" dirty="0"/>
              <a:t>; </a:t>
            </a:r>
            <a:r>
              <a:rPr lang="tr-TR" sz="2000" dirty="0" err="1"/>
              <a:t>legend</a:t>
            </a:r>
            <a:r>
              <a:rPr lang="tr-TR" sz="2000" dirty="0"/>
              <a:t>; </a:t>
            </a:r>
            <a:r>
              <a:rPr lang="tr-TR" sz="2000" dirty="0" err="1"/>
              <a:t>myth</a:t>
            </a:r>
            <a:r>
              <a:rPr lang="tr-TR" sz="2000" dirty="0"/>
              <a:t>; </a:t>
            </a:r>
            <a:r>
              <a:rPr lang="tr-TR" sz="2000" dirty="0" err="1"/>
              <a:t>mythology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tr-TR" sz="2000" dirty="0"/>
              <a:t>希腊神话</a:t>
            </a:r>
            <a:r>
              <a:rPr lang="zh-CN" altLang="en-US" sz="2000" dirty="0"/>
              <a:t> </a:t>
            </a:r>
            <a:r>
              <a:rPr lang="tr-TR" sz="2000" dirty="0" err="1"/>
              <a:t>Greek</a:t>
            </a:r>
            <a:r>
              <a:rPr lang="tr-TR" sz="2000" dirty="0"/>
              <a:t> </a:t>
            </a:r>
            <a:r>
              <a:rPr lang="tr-TR" sz="2000" dirty="0" err="1"/>
              <a:t>mythology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神话故事</a:t>
            </a:r>
            <a:endParaRPr lang="tr-TR" sz="2000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7686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40636-F262-F342-89E0-CD8CC201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32"/>
            <a:ext cx="10515600" cy="593156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仙女 </a:t>
            </a:r>
            <a:r>
              <a:rPr lang="en-US" altLang="zh-CN" sz="2000" dirty="0"/>
              <a:t>🧚‍♀️</a:t>
            </a:r>
            <a:r>
              <a:rPr lang="zh-CN" altLang="en-US" sz="2000" dirty="0"/>
              <a:t> </a:t>
            </a:r>
            <a:r>
              <a:rPr lang="tr-TR" sz="2000" dirty="0" err="1"/>
              <a:t>female</a:t>
            </a:r>
            <a:r>
              <a:rPr lang="tr-TR" sz="2000" dirty="0"/>
              <a:t> </a:t>
            </a:r>
            <a:r>
              <a:rPr lang="tr-TR" sz="2000" dirty="0" err="1"/>
              <a:t>celestial</a:t>
            </a:r>
            <a:r>
              <a:rPr lang="tr-TR" sz="2000" dirty="0"/>
              <a:t>; </a:t>
            </a:r>
            <a:r>
              <a:rPr lang="tr-TR" sz="2000" dirty="0" err="1"/>
              <a:t>fairy</a:t>
            </a:r>
            <a:r>
              <a:rPr lang="tr-TR" sz="2000" dirty="0"/>
              <a:t> maiden</a:t>
            </a:r>
          </a:p>
          <a:p>
            <a:r>
              <a:rPr lang="zh-CN" altLang="en-US" sz="2000" dirty="0"/>
              <a:t>原来： </a:t>
            </a:r>
            <a:r>
              <a:rPr lang="zh-CN" altLang="en-US" sz="2000" dirty="0">
                <a:highlight>
                  <a:srgbClr val="FFFF00"/>
                </a:highlight>
              </a:rPr>
              <a:t>开始的时候；从前。  </a:t>
            </a:r>
            <a:r>
              <a:rPr lang="zh-CN" altLang="en-US" sz="2000" dirty="0"/>
              <a:t>现在的日子比原来好多了。</a:t>
            </a:r>
            <a:endParaRPr lang="en-US" altLang="zh-CN" sz="2000" dirty="0"/>
          </a:p>
          <a:p>
            <a:r>
              <a:rPr lang="zh-CN" altLang="en-US" sz="2000" dirty="0">
                <a:highlight>
                  <a:srgbClr val="FFFF00"/>
                </a:highlight>
              </a:rPr>
              <a:t>起初的；没有经过改变的。</a:t>
            </a:r>
            <a:r>
              <a:rPr lang="tr-TR" sz="2000" dirty="0"/>
              <a:t>;</a:t>
            </a:r>
            <a:r>
              <a:rPr lang="zh-CN" altLang="en-US" sz="2000" dirty="0"/>
              <a:t>原来的想法 </a:t>
            </a:r>
            <a:r>
              <a:rPr lang="tr-TR" sz="2000" dirty="0" err="1"/>
              <a:t>original</a:t>
            </a:r>
            <a:r>
              <a:rPr lang="tr-TR" sz="2000" dirty="0"/>
              <a:t> idea;</a:t>
            </a:r>
          </a:p>
          <a:p>
            <a:pPr marL="0" indent="0">
              <a:buNone/>
            </a:pPr>
            <a:r>
              <a:rPr lang="zh-CN" altLang="en-US" sz="2000" dirty="0"/>
              <a:t>他还住在原来的地方。</a:t>
            </a:r>
            <a:endParaRPr lang="en-US" altLang="zh-CN" sz="2000" dirty="0"/>
          </a:p>
          <a:p>
            <a:r>
              <a:rPr lang="zh-CN" altLang="en-US" sz="2000" dirty="0">
                <a:highlight>
                  <a:srgbClr val="FFFF00"/>
                </a:highlight>
              </a:rPr>
              <a:t>表示发现真实情况。  </a:t>
            </a:r>
            <a:r>
              <a:rPr lang="zh-CN" altLang="en-US" sz="2000" dirty="0"/>
              <a:t>原来你就是那位有名的博士。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我说夜里怎么这么冷，原来是下雪了。</a:t>
            </a:r>
            <a:endParaRPr lang="en-US" altLang="zh-CN" sz="2000" dirty="0"/>
          </a:p>
          <a:p>
            <a:r>
              <a:rPr lang="zh-CN" altLang="en-US" sz="2000" dirty="0"/>
              <a:t>人间：世间</a:t>
            </a:r>
            <a:endParaRPr lang="en-US" altLang="zh-CN" sz="2000" dirty="0"/>
          </a:p>
          <a:p>
            <a:r>
              <a:rPr lang="zh-CN" altLang="en-US" sz="2000" dirty="0"/>
              <a:t>闻：</a:t>
            </a:r>
            <a:r>
              <a:rPr lang="tr-TR" sz="2000" dirty="0"/>
              <a:t>  </a:t>
            </a:r>
            <a:r>
              <a:rPr lang="tr-TR" sz="2000" dirty="0" err="1"/>
              <a:t>smell</a:t>
            </a:r>
            <a:endParaRPr lang="tr-TR" sz="2000" dirty="0"/>
          </a:p>
          <a:p>
            <a:r>
              <a:rPr lang="zh-CN" altLang="tr-TR" sz="2000" dirty="0"/>
              <a:t>你</a:t>
            </a:r>
            <a:r>
              <a:rPr lang="zh-CN" altLang="en-US" sz="2000" dirty="0"/>
              <a:t>闻</a:t>
            </a:r>
            <a:r>
              <a:rPr lang="zh-CN" altLang="tr-TR" sz="2000" dirty="0"/>
              <a:t>这是什么味儿</a:t>
            </a:r>
            <a:r>
              <a:rPr lang="zh-CN" altLang="en-US" sz="2000" dirty="0"/>
              <a:t>。  这菜闻起来好香。你闻闻这朵玫瑰、</a:t>
            </a:r>
            <a:r>
              <a:rPr lang="zh-CN" altLang="tr-TR" sz="2000" dirty="0"/>
              <a:t>多香啊</a:t>
            </a:r>
            <a:r>
              <a:rPr lang="zh-CN" altLang="en-US" sz="2000" dirty="0"/>
              <a:t>！</a:t>
            </a:r>
            <a:endParaRPr lang="en-US" altLang="zh-CN" sz="2000" dirty="0"/>
          </a:p>
          <a:p>
            <a:r>
              <a:rPr lang="zh-CN" altLang="en-US" sz="2000" dirty="0"/>
              <a:t>醒：</a:t>
            </a:r>
            <a:r>
              <a:rPr lang="tr-TR" sz="2000" dirty="0" err="1"/>
              <a:t>wake</a:t>
            </a:r>
            <a:r>
              <a:rPr lang="tr-TR" sz="2000" dirty="0"/>
              <a:t> </a:t>
            </a:r>
            <a:r>
              <a:rPr lang="tr-TR" sz="2000" dirty="0" err="1"/>
              <a:t>up</a:t>
            </a:r>
            <a:r>
              <a:rPr lang="tr-TR" sz="2000" dirty="0"/>
              <a:t>; be </a:t>
            </a:r>
            <a:r>
              <a:rPr lang="tr-TR" sz="2000" dirty="0" err="1"/>
              <a:t>awake</a:t>
            </a:r>
            <a:endParaRPr lang="tr-TR" sz="2000" dirty="0"/>
          </a:p>
          <a:p>
            <a:r>
              <a:rPr lang="zh-CN" altLang="tr-TR" sz="2000" dirty="0"/>
              <a:t>半睡半醒</a:t>
            </a:r>
            <a:r>
              <a:rPr lang="zh-CN" altLang="en-US" sz="2000" dirty="0"/>
              <a:t> </a:t>
            </a:r>
            <a:r>
              <a:rPr lang="tr-TR" sz="2000" dirty="0" err="1"/>
              <a:t>between</a:t>
            </a:r>
            <a:r>
              <a:rPr lang="tr-TR" sz="2000" dirty="0"/>
              <a:t> </a:t>
            </a:r>
            <a:r>
              <a:rPr lang="tr-TR" sz="2000" dirty="0" err="1"/>
              <a:t>sleep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wake</a:t>
            </a:r>
            <a:endParaRPr lang="tr-TR" sz="2000" dirty="0"/>
          </a:p>
          <a:p>
            <a:r>
              <a:rPr lang="zh-CN" altLang="en-US" sz="2000" dirty="0"/>
              <a:t>老年人早晨醒得早。请在</a:t>
            </a:r>
            <a:r>
              <a:rPr lang="en-US" altLang="zh-CN" sz="2000" dirty="0"/>
              <a:t>5</a:t>
            </a:r>
            <a:r>
              <a:rPr lang="zh-CN" altLang="en-US" sz="2000" dirty="0"/>
              <a:t>点半叫醒我。他还醒着呢 </a:t>
            </a:r>
            <a:r>
              <a:rPr lang="en-US" altLang="zh-CN" sz="2000" dirty="0"/>
              <a:t>He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still</a:t>
            </a:r>
            <a:r>
              <a:rPr lang="zh-CN" altLang="en-US" sz="2000" dirty="0"/>
              <a:t> </a:t>
            </a:r>
            <a:r>
              <a:rPr lang="en-US" altLang="zh-CN" sz="2000" dirty="0"/>
              <a:t>awake</a:t>
            </a:r>
            <a:r>
              <a:rPr lang="zh-CN" altLang="en-US" sz="2000" dirty="0"/>
              <a:t>。这天夜里他醒了</a:t>
            </a:r>
            <a:r>
              <a:rPr lang="en-US" altLang="zh-CN" sz="2000" dirty="0"/>
              <a:t>3</a:t>
            </a:r>
            <a:r>
              <a:rPr lang="zh-CN" altLang="en-US" sz="2000" dirty="0"/>
              <a:t>次。</a:t>
            </a:r>
            <a:endParaRPr lang="en-US" altLang="zh-CN" sz="2000" dirty="0"/>
          </a:p>
          <a:p>
            <a:r>
              <a:rPr lang="zh-CN" altLang="en-US" sz="2000" dirty="0"/>
              <a:t>团聚：亲人相聚 </a:t>
            </a:r>
            <a:r>
              <a:rPr lang="en-US" altLang="zh-CN" sz="2000" dirty="0"/>
              <a:t>👪</a:t>
            </a:r>
            <a:r>
              <a:rPr lang="zh-CN" altLang="en-US" sz="2000" dirty="0"/>
              <a:t>。（多指亲人分别后再相聚） 夫妻团聚、全家团聚</a:t>
            </a:r>
            <a:endParaRPr lang="en-US" altLang="zh-CN" dirty="0">
              <a:highlight>
                <a:srgbClr val="FFFF00"/>
              </a:highligh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88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757EA8-C6F7-554E-AF13-A6BF4434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tr-TR" dirty="0"/>
              <a:t>作业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C56EA4-9333-E745-B3C6-1B1E9093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tr-TR" dirty="0"/>
              <a:t>写生词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阅读第</a:t>
            </a:r>
            <a:r>
              <a:rPr lang="en-US" altLang="zh-CN" dirty="0"/>
              <a:t>32</a:t>
            </a:r>
            <a:r>
              <a:rPr lang="zh-CN" altLang="en-US" dirty="0"/>
              <a:t>页的</a:t>
            </a:r>
            <a:r>
              <a:rPr lang="zh-CN" altLang="en-US" dirty="0">
                <a:highlight>
                  <a:srgbClr val="FFFF00"/>
                </a:highlight>
              </a:rPr>
              <a:t>嫦娥奔月</a:t>
            </a:r>
            <a:r>
              <a:rPr lang="zh-CN" altLang="en-US" dirty="0"/>
              <a:t>并且简单的复述。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060688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558</Words>
  <Application>Microsoft Macintosh PowerPoint</Application>
  <PresentationFormat>Geniş ekran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Elephant</vt:lpstr>
      <vt:lpstr>Arial</vt:lpstr>
      <vt:lpstr>Century Gothic</vt:lpstr>
      <vt:lpstr>BrushVTI</vt:lpstr>
      <vt:lpstr>第二十八课 （2）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作业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第二十八课 （2）</dc:title>
  <dc:creator>vbo</dc:creator>
  <cp:lastModifiedBy>vbo</cp:lastModifiedBy>
  <cp:revision>12</cp:revision>
  <dcterms:created xsi:type="dcterms:W3CDTF">2020-04-11T19:52:06Z</dcterms:created>
  <dcterms:modified xsi:type="dcterms:W3CDTF">2020-04-12T22:36:02Z</dcterms:modified>
</cp:coreProperties>
</file>