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26F1B-288A-43B9-9F3A-8E5EEEDA7F53}" type="datetimeFigureOut">
              <a:rPr lang="tr-TR" smtClean="0"/>
              <a:t>10.10.2018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9CAF-978F-43E6-86A3-19F71A24211C}"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dağılım içinde en büyük paya sahip (toplam su kullanımının dörtte üçü) tarımsal su kullanımının, DSİ 2023 planına göre 72 milyar metreküpe çıkarılarak yüzde 112 oranında artırılması öngörülmektedir. Öte yandan, yine DSİ Genel Müdürlüğü’nce, sulanabilir alanların 2030 yılına kadar 5,3 milyon hektardan 8,5 milyon hektara çıkarılarak yüzde 62 oranında büyütülmesi planlanıyor. </a:t>
            </a:r>
          </a:p>
          <a:p>
            <a:endParaRPr lang="tr-TR" dirty="0"/>
          </a:p>
        </p:txBody>
      </p:sp>
      <p:sp>
        <p:nvSpPr>
          <p:cNvPr id="4" name="3 Slayt Numarası Yer Tutucusu"/>
          <p:cNvSpPr>
            <a:spLocks noGrp="1"/>
          </p:cNvSpPr>
          <p:nvPr>
            <p:ph type="sldNum" sz="quarter" idx="10"/>
          </p:nvPr>
        </p:nvSpPr>
        <p:spPr/>
        <p:txBody>
          <a:bodyPr/>
          <a:lstStyle/>
          <a:p>
            <a:fld id="{EFDD4FA1-E45A-4663-BD33-69396FF79C79}" type="slidenum">
              <a:rPr lang="tr-TR" smtClean="0"/>
              <a:pPr/>
              <a:t>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70E6229-A997-433E-A8C9-2A77A4D7961B}" type="datetimeFigureOut">
              <a:rPr lang="tr-TR" smtClean="0"/>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7E5B782-ED28-4423-A93E-738AB44CA164}"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6229-A997-433E-A8C9-2A77A4D7961B}" type="datetimeFigureOut">
              <a:rPr lang="tr-TR" smtClean="0"/>
              <a:t>10.10.2018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5B782-ED28-4423-A93E-738AB44CA16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19256" cy="1442424"/>
          </a:xfrm>
        </p:spPr>
        <p:txBody>
          <a:bodyPr>
            <a:normAutofit/>
          </a:bodyPr>
          <a:lstStyle/>
          <a:p>
            <a:r>
              <a:rPr lang="tr-TR" dirty="0" smtClean="0"/>
              <a:t>SU KAYNAKLARI POTANSİYELİ</a:t>
            </a:r>
            <a:br>
              <a:rPr lang="tr-TR" dirty="0" smtClean="0"/>
            </a:br>
            <a:endParaRPr lang="tr-TR" dirty="0"/>
          </a:p>
        </p:txBody>
      </p:sp>
      <p:sp>
        <p:nvSpPr>
          <p:cNvPr id="3" name="2 İçerik Yer Tutucusu"/>
          <p:cNvSpPr>
            <a:spLocks noGrp="1"/>
          </p:cNvSpPr>
          <p:nvPr>
            <p:ph idx="1"/>
          </p:nvPr>
        </p:nvSpPr>
        <p:spPr/>
        <p:txBody>
          <a:bodyPr/>
          <a:lstStyle/>
          <a:p>
            <a:r>
              <a:rPr lang="tr-TR" dirty="0" smtClean="0"/>
              <a:t>Devlet Su İşleri (DSİ) Genel Müdürlüğü’nün kayıtlarına göre Türkiye’nin su varlığını gösteren temel veriler aşağıdaki gibidir:</a:t>
            </a:r>
          </a:p>
          <a:p>
            <a:pPr lvl="0"/>
            <a:r>
              <a:rPr lang="tr-TR" dirty="0" smtClean="0"/>
              <a:t>Yıllık ortalama yağış: 643 mm </a:t>
            </a:r>
          </a:p>
          <a:p>
            <a:pPr lvl="0"/>
            <a:r>
              <a:rPr lang="tr-TR" dirty="0" smtClean="0"/>
              <a:t>Türkiye’nin yüzölçümü: 780 000 km</a:t>
            </a:r>
            <a:r>
              <a:rPr lang="tr-TR" baseline="30000" dirty="0" smtClean="0"/>
              <a:t>2</a:t>
            </a:r>
            <a:r>
              <a:rPr lang="tr-TR" dirty="0" smtClean="0"/>
              <a:t> </a:t>
            </a:r>
          </a:p>
          <a:p>
            <a:pPr lvl="0"/>
            <a:r>
              <a:rPr lang="tr-TR" dirty="0" smtClean="0"/>
              <a:t>Yıllık yağış miktarı: 501 milyar m</a:t>
            </a:r>
            <a:r>
              <a:rPr lang="tr-TR" baseline="30000" dirty="0" smtClean="0"/>
              <a:t>3</a:t>
            </a:r>
            <a:r>
              <a:rPr lang="tr-TR" dirty="0" smtClean="0"/>
              <a:t> </a:t>
            </a:r>
          </a:p>
          <a:p>
            <a:pPr lvl="0"/>
            <a:r>
              <a:rPr lang="tr-TR" dirty="0" smtClean="0"/>
              <a:t>Buharlaşma: 274 milyar m</a:t>
            </a:r>
            <a:r>
              <a:rPr lang="tr-TR" baseline="30000" dirty="0" smtClean="0"/>
              <a:t>3</a:t>
            </a:r>
            <a:r>
              <a:rPr lang="tr-TR" dirty="0" smtClean="0"/>
              <a:t> </a:t>
            </a:r>
          </a:p>
          <a:p>
            <a:pPr lvl="0"/>
            <a:r>
              <a:rPr lang="tr-TR" dirty="0" smtClean="0"/>
              <a:t>Yeraltına sızma: 41 milyar m</a:t>
            </a:r>
            <a:r>
              <a:rPr lang="tr-TR" baseline="30000" dirty="0" smtClean="0"/>
              <a:t>3</a:t>
            </a:r>
            <a:r>
              <a:rPr lang="tr-TR" dirty="0" smtClean="0"/>
              <a:t> </a:t>
            </a:r>
          </a:p>
          <a:p>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descr="http://upload.wikimedia.org/wikipedia/commons/e/ef/TapWater-china.JPG"/>
          <p:cNvPicPr>
            <a:picLocks noChangeAspect="1" noChangeArrowheads="1"/>
          </p:cNvPicPr>
          <p:nvPr/>
        </p:nvPicPr>
        <p:blipFill>
          <a:blip r:embed="rId2" cstate="print"/>
          <a:srcRect/>
          <a:stretch>
            <a:fillRect/>
          </a:stretch>
        </p:blipFill>
        <p:spPr bwMode="auto">
          <a:xfrm>
            <a:off x="1043608" y="1268760"/>
            <a:ext cx="5842409" cy="403244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026" name="Picture 2" descr="C:\Users\sonay\Pictures\2013-09-17\043.JPG"/>
          <p:cNvPicPr>
            <a:picLocks noGrp="1" noChangeAspect="1" noChangeArrowheads="1"/>
          </p:cNvPicPr>
          <p:nvPr>
            <p:ph idx="1"/>
          </p:nvPr>
        </p:nvPicPr>
        <p:blipFill>
          <a:blip r:embed="rId2" cstate="print"/>
          <a:srcRect/>
          <a:stretch>
            <a:fillRect/>
          </a:stretch>
        </p:blipFill>
        <p:spPr bwMode="auto">
          <a:xfrm>
            <a:off x="728729" y="980728"/>
            <a:ext cx="6860580" cy="51454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C:\Users\sonay\Pictures\2013-09-17\043.JPG"/>
          <p:cNvPicPr>
            <a:picLocks noChangeAspect="1" noChangeArrowheads="1"/>
          </p:cNvPicPr>
          <p:nvPr/>
        </p:nvPicPr>
        <p:blipFill>
          <a:blip r:embed="rId2" cstate="print"/>
          <a:srcRect/>
          <a:stretch>
            <a:fillRect/>
          </a:stretch>
        </p:blipFill>
        <p:spPr bwMode="auto">
          <a:xfrm>
            <a:off x="-1248139" y="-673322"/>
            <a:ext cx="11868811" cy="8901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50" name="Picture 2" descr="C:\Users\sonay\Pictures\2013-09-17\042.JPG"/>
          <p:cNvPicPr>
            <a:picLocks noChangeAspect="1" noChangeArrowheads="1"/>
          </p:cNvPicPr>
          <p:nvPr/>
        </p:nvPicPr>
        <p:blipFill>
          <a:blip r:embed="rId2" cstate="print"/>
          <a:srcRect/>
          <a:stretch>
            <a:fillRect/>
          </a:stretch>
        </p:blipFill>
        <p:spPr bwMode="auto">
          <a:xfrm>
            <a:off x="-9613576" y="-11620672"/>
            <a:ext cx="32363024" cy="30861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descr="C:\Users\sonay\Pictures\2013-09-17\042.JPG"/>
          <p:cNvPicPr>
            <a:picLocks noGrp="1" noChangeAspect="1" noChangeArrowheads="1"/>
          </p:cNvPicPr>
          <p:nvPr>
            <p:ph idx="1"/>
          </p:nvPr>
        </p:nvPicPr>
        <p:blipFill>
          <a:blip r:embed="rId2" cstate="print"/>
          <a:srcRect/>
          <a:stretch>
            <a:fillRect/>
          </a:stretch>
        </p:blipFill>
        <p:spPr bwMode="auto">
          <a:xfrm>
            <a:off x="152664" y="548680"/>
            <a:ext cx="8739815" cy="655486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343872"/>
          </a:xfrm>
        </p:spPr>
        <p:txBody>
          <a:bodyPr>
            <a:noAutofit/>
          </a:bodyPr>
          <a:lstStyle/>
          <a:p>
            <a:r>
              <a:rPr lang="tr-TR" sz="2800" dirty="0" smtClean="0"/>
              <a:t>Yılda 1,2 milyar kişi temiz sudan yoksun yaşıyor.</a:t>
            </a:r>
          </a:p>
          <a:p>
            <a:r>
              <a:rPr lang="tr-TR" sz="2800" dirty="0" smtClean="0"/>
              <a:t>Yılda 5-10 milyon kişi içme suyu ile bağlantılı hastalıklardan </a:t>
            </a:r>
          </a:p>
          <a:p>
            <a:r>
              <a:rPr lang="tr-TR" sz="2800" dirty="0" smtClean="0"/>
              <a:t>ölüyor. </a:t>
            </a:r>
          </a:p>
          <a:p>
            <a:r>
              <a:rPr lang="tr-TR" sz="2800" dirty="0" smtClean="0"/>
              <a:t>300 milyon insan su sıkıntısı içinde yaşıyor. </a:t>
            </a:r>
          </a:p>
          <a:p>
            <a:r>
              <a:rPr lang="tr-TR" sz="2800" dirty="0" smtClean="0"/>
              <a:t>Bu sıkıntı 2050 yılında dünya nüfusunun 2/3 nü etkileyecek. </a:t>
            </a:r>
          </a:p>
          <a:p>
            <a:r>
              <a:rPr lang="tr-TR" sz="2800" dirty="0" smtClean="0"/>
              <a:t>Dünya içme sularının % 60 ı U.S.A, Çin, Endonezya gibi 10 </a:t>
            </a:r>
          </a:p>
          <a:p>
            <a:pPr>
              <a:buNone/>
            </a:pPr>
            <a:r>
              <a:rPr lang="tr-TR" sz="2800" dirty="0" smtClean="0"/>
              <a:t>ülke tarafından kullanılıyor.</a:t>
            </a:r>
            <a:endParaRPr lang="tr-T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sz="3600" dirty="0" smtClean="0"/>
              <a:t>Suyunun yaklaşık </a:t>
            </a:r>
          </a:p>
          <a:p>
            <a:r>
              <a:rPr lang="tr-TR" sz="3600" dirty="0" smtClean="0"/>
              <a:t>%50'sini içeceklerden, </a:t>
            </a:r>
          </a:p>
          <a:p>
            <a:r>
              <a:rPr lang="tr-TR" sz="3600" dirty="0" smtClean="0"/>
              <a:t>%35'ini yiyeceklerden ve </a:t>
            </a:r>
          </a:p>
          <a:p>
            <a:r>
              <a:rPr lang="tr-TR" sz="3600" dirty="0" smtClean="0"/>
              <a:t>%15'ini de </a:t>
            </a:r>
            <a:r>
              <a:rPr lang="tr-TR" sz="3600" dirty="0" err="1" smtClean="0"/>
              <a:t>oksidasyon</a:t>
            </a:r>
            <a:r>
              <a:rPr lang="tr-TR" sz="3600" dirty="0" smtClean="0"/>
              <a:t> suyu </a:t>
            </a:r>
          </a:p>
          <a:p>
            <a:r>
              <a:rPr lang="tr-TR" sz="3600" dirty="0" smtClean="0"/>
              <a:t>olarak vücuttaki gıdaların yakılmasından sağlar. </a:t>
            </a:r>
          </a:p>
          <a:p>
            <a:endParaRPr sz="3600" dirty="0"/>
          </a:p>
          <a:p>
            <a:r>
              <a:rPr lang="tr-TR" sz="3600" dirty="0" smtClean="0"/>
              <a:t>Genellikle su ihtiyacı günlük 2500–3000 kaloriye karşılık her bir </a:t>
            </a:r>
          </a:p>
          <a:p>
            <a:r>
              <a:rPr lang="tr-TR" sz="3600" dirty="0" smtClean="0"/>
              <a:t>kalori için 1 </a:t>
            </a:r>
            <a:r>
              <a:rPr lang="tr-TR" sz="3600" dirty="0" err="1" smtClean="0"/>
              <a:t>lt</a:t>
            </a:r>
            <a:r>
              <a:rPr lang="tr-TR" sz="3600" dirty="0" smtClean="0"/>
              <a:t> hesabı ile 2. 5–3 litre olarak hesaplanır.</a:t>
            </a:r>
          </a:p>
          <a:p>
            <a:endParaRPr sz="3600" dirty="0"/>
          </a:p>
          <a:p>
            <a:r>
              <a:rPr lang="tr-TR" sz="3600" dirty="0" smtClean="0"/>
              <a:t>Susuzluğa dayanmak oldukça zordur. İnsan gıda almadan yalnız su içerek yaklaşık 5 hafta hayatını sürdürebildiği,</a:t>
            </a:r>
          </a:p>
          <a:p>
            <a:pPr>
              <a:buNone/>
            </a:pPr>
            <a:r>
              <a:rPr lang="tr-TR" sz="3600" dirty="0" smtClean="0"/>
              <a:t>      halde susuzluğa ancak 7-12 gün dayanır. </a:t>
            </a:r>
            <a:endParaRPr lang="tr-TR"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67544" y="1340768"/>
            <a:ext cx="8219256" cy="4983832"/>
          </a:xfrm>
          <a:ln>
            <a:solidFill>
              <a:srgbClr val="CAF28A"/>
            </a:solidFill>
          </a:ln>
        </p:spPr>
        <p:txBody>
          <a:bodyPr/>
          <a:lstStyle/>
          <a:p>
            <a:r>
              <a:rPr lang="tr-TR" sz="3200" u="sng" dirty="0" smtClean="0"/>
              <a:t>Yüzey suyu </a:t>
            </a:r>
            <a:endParaRPr lang="tr-TR" sz="3200" dirty="0" smtClean="0"/>
          </a:p>
          <a:p>
            <a:pPr lvl="1"/>
            <a:r>
              <a:rPr lang="tr-TR" sz="3200" dirty="0" smtClean="0"/>
              <a:t>Yıllık yüzey akışı: 186 milyar m</a:t>
            </a:r>
            <a:r>
              <a:rPr lang="tr-TR" sz="3200" baseline="30000" dirty="0" smtClean="0"/>
              <a:t>3</a:t>
            </a:r>
            <a:r>
              <a:rPr lang="tr-TR" sz="3200" dirty="0" smtClean="0"/>
              <a:t> </a:t>
            </a:r>
          </a:p>
          <a:p>
            <a:pPr lvl="1"/>
            <a:r>
              <a:rPr lang="tr-TR" sz="3200" dirty="0" smtClean="0"/>
              <a:t>Kullanılabilir yüzey suyu: 98 milyar m</a:t>
            </a:r>
            <a:r>
              <a:rPr lang="tr-TR" sz="3200" baseline="30000" dirty="0" smtClean="0"/>
              <a:t>3</a:t>
            </a:r>
            <a:r>
              <a:rPr lang="tr-TR" sz="3200" dirty="0" smtClean="0"/>
              <a:t> </a:t>
            </a:r>
          </a:p>
          <a:p>
            <a:pPr lvl="1"/>
            <a:endParaRPr lang="tr-TR" sz="3200" dirty="0" smtClean="0"/>
          </a:p>
          <a:p>
            <a:r>
              <a:rPr lang="tr-TR" sz="3200" u="sng" dirty="0" smtClean="0"/>
              <a:t>Yeraltı suyu </a:t>
            </a:r>
            <a:endParaRPr lang="tr-TR" sz="3200" dirty="0" smtClean="0"/>
          </a:p>
          <a:p>
            <a:pPr lvl="1"/>
            <a:r>
              <a:rPr lang="tr-TR" sz="3200" dirty="0" smtClean="0"/>
              <a:t>Yıllık çekilebilir su miktarı: 14 milyar m</a:t>
            </a:r>
            <a:r>
              <a:rPr lang="tr-TR" sz="3200" baseline="30000" dirty="0" smtClean="0"/>
              <a:t>3</a:t>
            </a:r>
            <a:r>
              <a:rPr lang="tr-TR" sz="3200" dirty="0" smtClean="0"/>
              <a:t> </a:t>
            </a:r>
          </a:p>
          <a:p>
            <a:pPr lvl="1"/>
            <a:r>
              <a:rPr lang="tr-TR" sz="3200" dirty="0" smtClean="0"/>
              <a:t>Toplam kullanılabilir su (net): 112 milyar m</a:t>
            </a:r>
            <a:r>
              <a:rPr lang="tr-TR" sz="3200" baseline="30000" dirty="0" smtClean="0"/>
              <a:t>3</a:t>
            </a:r>
            <a:r>
              <a:rPr lang="tr-TR" sz="3200" dirty="0" smtClean="0"/>
              <a:t> </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611560" y="1484784"/>
            <a:ext cx="8229600" cy="4389120"/>
          </a:xfrm>
        </p:spPr>
        <p:txBody>
          <a:bodyPr/>
          <a:lstStyle/>
          <a:p>
            <a:r>
              <a:rPr lang="tr-TR" dirty="0" err="1" smtClean="0"/>
              <a:t>DSİ’ye</a:t>
            </a:r>
            <a:r>
              <a:rPr lang="tr-TR" dirty="0" smtClean="0"/>
              <a:t>  göre yararlanılmakta olan suyun</a:t>
            </a:r>
          </a:p>
          <a:p>
            <a:endParaRPr lang="tr-TR" dirty="0" smtClean="0"/>
          </a:p>
          <a:p>
            <a:r>
              <a:rPr lang="tr-TR" dirty="0" smtClean="0"/>
              <a:t> toplam miktarı 46 milyar </a:t>
            </a:r>
            <a:r>
              <a:rPr lang="tr-TR" sz="2800" dirty="0" smtClean="0"/>
              <a:t>m</a:t>
            </a:r>
            <a:r>
              <a:rPr lang="tr-TR" sz="2800" baseline="30000" dirty="0" smtClean="0"/>
              <a:t>3</a:t>
            </a:r>
            <a:r>
              <a:rPr lang="tr-TR" dirty="0" smtClean="0"/>
              <a:t> </a:t>
            </a:r>
          </a:p>
          <a:p>
            <a:r>
              <a:rPr lang="tr-TR" dirty="0" smtClean="0"/>
              <a:t> toplamın 7 milyar </a:t>
            </a:r>
            <a:r>
              <a:rPr lang="tr-TR" sz="2800" dirty="0" smtClean="0"/>
              <a:t>m</a:t>
            </a:r>
            <a:r>
              <a:rPr lang="tr-TR" sz="2800" baseline="30000" dirty="0" smtClean="0"/>
              <a:t>3 ü</a:t>
            </a:r>
            <a:r>
              <a:rPr lang="tr-TR" dirty="0" smtClean="0"/>
              <a:t> (% 15) içme suyu,</a:t>
            </a:r>
          </a:p>
          <a:p>
            <a:r>
              <a:rPr lang="tr-TR" dirty="0" smtClean="0"/>
              <a:t> 5 milyar </a:t>
            </a:r>
            <a:r>
              <a:rPr lang="tr-TR" sz="2800" dirty="0" smtClean="0"/>
              <a:t>m</a:t>
            </a:r>
            <a:r>
              <a:rPr lang="tr-TR" sz="2800" baseline="30000" dirty="0" smtClean="0"/>
              <a:t>3ü</a:t>
            </a:r>
            <a:r>
              <a:rPr lang="tr-TR" dirty="0" smtClean="0"/>
              <a:t> (% 11) sanayi, </a:t>
            </a:r>
          </a:p>
          <a:p>
            <a:r>
              <a:rPr lang="tr-TR" dirty="0" smtClean="0"/>
              <a:t>34 milyar </a:t>
            </a:r>
            <a:r>
              <a:rPr lang="tr-TR" sz="2800" dirty="0" smtClean="0"/>
              <a:t>m</a:t>
            </a:r>
            <a:r>
              <a:rPr lang="tr-TR" sz="2800" baseline="30000" dirty="0" smtClean="0"/>
              <a:t>3 ü</a:t>
            </a:r>
            <a:r>
              <a:rPr lang="tr-TR" dirty="0" smtClean="0"/>
              <a:t> (% 74) ise tarımsal amaçlı olarak kullanılmaktadır.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rgbClr val="CAF28A"/>
            </a:solidFill>
          </a:ln>
        </p:spPr>
        <p:txBody>
          <a:bodyPr>
            <a:normAutofit fontScale="85000" lnSpcReduction="20000"/>
          </a:bodyPr>
          <a:lstStyle/>
          <a:p>
            <a:r>
              <a:rPr lang="tr-TR" b="1" dirty="0" smtClean="0"/>
              <a:t>Kişi Başına Düşen Kullanılabilir Su Miktarı</a:t>
            </a:r>
            <a:endParaRPr lang="tr-TR" dirty="0" smtClean="0"/>
          </a:p>
          <a:p>
            <a:r>
              <a:rPr lang="tr-TR" dirty="0" smtClean="0"/>
              <a:t>Suriye			  	  1 200 m</a:t>
            </a:r>
            <a:r>
              <a:rPr lang="tr-TR" baseline="30000" dirty="0" smtClean="0"/>
              <a:t>3</a:t>
            </a:r>
            <a:r>
              <a:rPr lang="tr-TR" dirty="0" smtClean="0"/>
              <a:t> </a:t>
            </a:r>
          </a:p>
          <a:p>
            <a:r>
              <a:rPr lang="tr-TR" dirty="0" smtClean="0"/>
              <a:t>Lübnan			  1 300 m</a:t>
            </a:r>
            <a:r>
              <a:rPr lang="tr-TR" baseline="30000" dirty="0" smtClean="0"/>
              <a:t>3</a:t>
            </a:r>
            <a:r>
              <a:rPr lang="tr-TR" dirty="0" smtClean="0"/>
              <a:t> </a:t>
            </a:r>
          </a:p>
          <a:p>
            <a:r>
              <a:rPr lang="tr-TR" dirty="0" smtClean="0"/>
              <a:t>Irak			  	  2 000 m</a:t>
            </a:r>
            <a:r>
              <a:rPr lang="tr-TR" baseline="30000" dirty="0" smtClean="0"/>
              <a:t>3</a:t>
            </a:r>
            <a:endParaRPr lang="tr-TR" dirty="0" smtClean="0"/>
          </a:p>
          <a:p>
            <a:r>
              <a:rPr lang="tr-TR" b="1" dirty="0" smtClean="0"/>
              <a:t>TÜRKİYE			 1 430 m</a:t>
            </a:r>
            <a:r>
              <a:rPr lang="tr-TR" baseline="30000" dirty="0" smtClean="0"/>
              <a:t>3</a:t>
            </a:r>
            <a:r>
              <a:rPr lang="tr-TR" dirty="0" smtClean="0"/>
              <a:t> </a:t>
            </a:r>
          </a:p>
          <a:p>
            <a:r>
              <a:rPr lang="tr-TR" dirty="0" smtClean="0"/>
              <a:t>Asya Ortalaması	  	  3 000 m</a:t>
            </a:r>
            <a:r>
              <a:rPr lang="tr-TR" baseline="30000" dirty="0" smtClean="0"/>
              <a:t>3</a:t>
            </a:r>
            <a:r>
              <a:rPr lang="tr-TR" dirty="0" smtClean="0"/>
              <a:t> </a:t>
            </a:r>
          </a:p>
          <a:p>
            <a:r>
              <a:rPr lang="tr-TR" dirty="0" smtClean="0"/>
              <a:t>Batı Avrupa </a:t>
            </a:r>
            <a:r>
              <a:rPr lang="tr-TR" dirty="0" err="1" smtClean="0"/>
              <a:t>Ort</a:t>
            </a:r>
            <a:r>
              <a:rPr lang="tr-TR" dirty="0" smtClean="0"/>
              <a:t> 	 	  5 000 m</a:t>
            </a:r>
            <a:r>
              <a:rPr lang="tr-TR" baseline="30000" dirty="0" smtClean="0"/>
              <a:t>3</a:t>
            </a:r>
            <a:r>
              <a:rPr lang="tr-TR" dirty="0" smtClean="0"/>
              <a:t> </a:t>
            </a:r>
          </a:p>
          <a:p>
            <a:r>
              <a:rPr lang="tr-TR" dirty="0" smtClean="0"/>
              <a:t>Afrika </a:t>
            </a:r>
            <a:r>
              <a:rPr lang="tr-TR" dirty="0" err="1" smtClean="0"/>
              <a:t>Ort</a:t>
            </a:r>
            <a:r>
              <a:rPr lang="tr-TR" dirty="0" smtClean="0"/>
              <a:t> 		  	  7 000 m</a:t>
            </a:r>
            <a:r>
              <a:rPr lang="tr-TR" baseline="30000" dirty="0" smtClean="0"/>
              <a:t>3</a:t>
            </a:r>
            <a:r>
              <a:rPr lang="tr-TR" dirty="0" smtClean="0"/>
              <a:t> </a:t>
            </a:r>
          </a:p>
          <a:p>
            <a:r>
              <a:rPr lang="tr-TR" dirty="0" smtClean="0"/>
              <a:t>Güney Amerika </a:t>
            </a:r>
            <a:r>
              <a:rPr lang="tr-TR" dirty="0" err="1" smtClean="0"/>
              <a:t>Ort</a:t>
            </a:r>
            <a:r>
              <a:rPr lang="tr-TR" dirty="0" smtClean="0"/>
              <a:t> 		23 000 m</a:t>
            </a:r>
            <a:r>
              <a:rPr lang="tr-TR" baseline="30000" dirty="0" smtClean="0"/>
              <a:t>3</a:t>
            </a:r>
            <a:r>
              <a:rPr lang="tr-TR" dirty="0" smtClean="0"/>
              <a:t> </a:t>
            </a:r>
          </a:p>
          <a:p>
            <a:r>
              <a:rPr lang="tr-TR" b="1" dirty="0" smtClean="0"/>
              <a:t>DÜNYA ORT 		  7 600 m</a:t>
            </a:r>
            <a:r>
              <a:rPr lang="tr-TR" baseline="30000" dirty="0" smtClean="0"/>
              <a:t>3</a:t>
            </a:r>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descr="https://encrypted-tbn0.gstatic.com/images?q=tbn:ANd9GcRopj4136f14FyNQPjywOIPjXu5pbO3vbkff7RXvvYn3ZOEva7Pgw"/>
          <p:cNvPicPr>
            <a:picLocks noChangeAspect="1" noChangeArrowheads="1"/>
          </p:cNvPicPr>
          <p:nvPr/>
        </p:nvPicPr>
        <p:blipFill>
          <a:blip r:embed="rId2" cstate="print"/>
          <a:srcRect/>
          <a:stretch>
            <a:fillRect/>
          </a:stretch>
        </p:blipFill>
        <p:spPr bwMode="auto">
          <a:xfrm>
            <a:off x="1331640" y="1340768"/>
            <a:ext cx="6306987" cy="44644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9218" name="Picture 2" descr="https://encrypted-tbn2.gstatic.com/images?q=tbn:ANd9GcSvVM1ajS8iaUUkXSau4RUcabCyyp2_TovsDQQoR1Rvz7IX6tAbwg"/>
          <p:cNvPicPr>
            <a:picLocks noChangeAspect="1" noChangeArrowheads="1"/>
          </p:cNvPicPr>
          <p:nvPr/>
        </p:nvPicPr>
        <p:blipFill>
          <a:blip r:embed="rId2" cstate="print"/>
          <a:srcRect/>
          <a:stretch>
            <a:fillRect/>
          </a:stretch>
        </p:blipFill>
        <p:spPr bwMode="auto">
          <a:xfrm>
            <a:off x="1691680" y="1700808"/>
            <a:ext cx="5939470" cy="38884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11" name="10 İçerik Yer Tutucusu"/>
          <p:cNvSpPr>
            <a:spLocks noGrp="1"/>
          </p:cNvSpPr>
          <p:nvPr>
            <p:ph idx="1"/>
          </p:nvPr>
        </p:nvSpPr>
        <p:spPr/>
        <p:txBody>
          <a:bodyPr/>
          <a:lstStyle/>
          <a:p>
            <a:r>
              <a:rPr lang="tr-TR" dirty="0" err="1" smtClean="0"/>
              <a:t>günlül</a:t>
            </a:r>
            <a:endParaRPr lang="tr-TR" dirty="0"/>
          </a:p>
        </p:txBody>
      </p:sp>
      <p:pic>
        <p:nvPicPr>
          <p:cNvPr id="9" name="Picture 12" descr="http://www.arsivfotoritim.com/wp-content/uploads/gaxxi/1182863240su-herseydirjpg"/>
          <p:cNvPicPr>
            <a:picLocks noChangeAspect="1" noChangeArrowheads="1"/>
          </p:cNvPicPr>
          <p:nvPr/>
        </p:nvPicPr>
        <p:blipFill>
          <a:blip r:embed="rId2" cstate="print"/>
          <a:srcRect/>
          <a:stretch>
            <a:fillRect/>
          </a:stretch>
        </p:blipFill>
        <p:spPr bwMode="auto">
          <a:xfrm>
            <a:off x="5443938" y="4221088"/>
            <a:ext cx="3295746" cy="2335933"/>
          </a:xfrm>
          <a:prstGeom prst="rect">
            <a:avLst/>
          </a:prstGeom>
          <a:noFill/>
        </p:spPr>
      </p:pic>
      <p:pic>
        <p:nvPicPr>
          <p:cNvPr id="12294" name="Picture 6" descr="Günlük evsel su tüketim oranları.jpg"/>
          <p:cNvPicPr>
            <a:picLocks noChangeAspect="1" noChangeArrowheads="1"/>
          </p:cNvPicPr>
          <p:nvPr/>
        </p:nvPicPr>
        <p:blipFill>
          <a:blip r:embed="rId3" cstate="print"/>
          <a:srcRect/>
          <a:stretch>
            <a:fillRect/>
          </a:stretch>
        </p:blipFill>
        <p:spPr bwMode="auto">
          <a:xfrm>
            <a:off x="395536" y="908720"/>
            <a:ext cx="4924425" cy="3943350"/>
          </a:xfrm>
          <a:prstGeom prst="rect">
            <a:avLst/>
          </a:prstGeom>
          <a:noFill/>
        </p:spPr>
      </p:pic>
      <p:sp>
        <p:nvSpPr>
          <p:cNvPr id="14" name="13 Metin kutusu"/>
          <p:cNvSpPr txBox="1"/>
          <p:nvPr/>
        </p:nvSpPr>
        <p:spPr>
          <a:xfrm>
            <a:off x="1475656" y="5229200"/>
            <a:ext cx="3201967" cy="923330"/>
          </a:xfrm>
          <a:prstGeom prst="rect">
            <a:avLst/>
          </a:prstGeom>
          <a:noFill/>
        </p:spPr>
        <p:txBody>
          <a:bodyPr wrap="none" rtlCol="0">
            <a:spAutoFit/>
          </a:bodyPr>
          <a:lstStyle/>
          <a:p>
            <a:r>
              <a:rPr lang="tr-TR" dirty="0" smtClean="0"/>
              <a:t>Günlük evsel su tüketim oranları</a:t>
            </a:r>
          </a:p>
          <a:p>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dirty="0" smtClean="0"/>
              <a:t>Dünya yüzeyinin % 70’i suyla kaplı</a:t>
            </a:r>
          </a:p>
          <a:p>
            <a:endParaRPr/>
          </a:p>
          <a:p>
            <a:r>
              <a:rPr lang="tr-TR" dirty="0" smtClean="0"/>
              <a:t>% 97,5 tuzlu, </a:t>
            </a:r>
          </a:p>
          <a:p>
            <a:endParaRPr/>
          </a:p>
          <a:p>
            <a:r>
              <a:rPr lang="tr-TR" dirty="0" smtClean="0"/>
              <a:t>% 2,5’i </a:t>
            </a:r>
            <a:r>
              <a:rPr lang="tr-TR" dirty="0" err="1" smtClean="0"/>
              <a:t>tatlısu</a:t>
            </a:r>
            <a:r>
              <a:rPr lang="tr-TR" dirty="0" smtClean="0"/>
              <a:t> .</a:t>
            </a:r>
          </a:p>
          <a:p>
            <a:endParaRPr/>
          </a:p>
          <a:p>
            <a:r>
              <a:rPr lang="tr-TR" dirty="0" smtClean="0"/>
              <a:t>Tatlı suyun da % 70’i kutuplarda donmuş durumda</a:t>
            </a:r>
          </a:p>
          <a:p>
            <a:endParaRPr/>
          </a:p>
          <a:p>
            <a:r>
              <a:rPr lang="tr-TR" dirty="0" smtClean="0"/>
              <a:t>Kalan tatlı su kaynaklarının büyük bölümü de ya </a:t>
            </a:r>
          </a:p>
          <a:p>
            <a:r>
              <a:rPr lang="tr-TR" dirty="0" smtClean="0"/>
              <a:t>toprakta nem, ya da yerin ulaşılması imkânsız </a:t>
            </a:r>
          </a:p>
          <a:p>
            <a:r>
              <a:rPr lang="tr-TR" dirty="0" smtClean="0"/>
              <a:t>derinliklerindeki yeraltı su kaynaklarında </a:t>
            </a:r>
          </a:p>
          <a:p>
            <a:r>
              <a:rPr lang="tr-TR" dirty="0" smtClean="0"/>
              <a:t>bulunmakta. </a:t>
            </a:r>
          </a:p>
          <a:p>
            <a:endParaRPr/>
          </a:p>
          <a:p>
            <a:r>
              <a:rPr lang="tr-TR" dirty="0" smtClean="0"/>
              <a:t>Özetle, dünyanın toplam tatlı su kaynaklarının </a:t>
            </a:r>
          </a:p>
          <a:p>
            <a:r>
              <a:rPr lang="tr-TR" dirty="0" smtClean="0"/>
              <a:t>%1’inden az bir bölümü insan kullanımına elverişli.</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8194" name="Picture 2" descr="http://www.arastiralim.com/wp-content/uploads/2013/03/Su-Ba%C5%9F%C4%B1na-U%C4%9Frayanlar-800x529.jpg"/>
          <p:cNvPicPr>
            <a:picLocks noChangeAspect="1" noChangeArrowheads="1"/>
          </p:cNvPicPr>
          <p:nvPr/>
        </p:nvPicPr>
        <p:blipFill>
          <a:blip r:embed="rId2" cstate="print"/>
          <a:srcRect/>
          <a:stretch>
            <a:fillRect/>
          </a:stretch>
        </p:blipFill>
        <p:spPr bwMode="auto">
          <a:xfrm>
            <a:off x="251519" y="476672"/>
            <a:ext cx="8527297" cy="5832648"/>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Ekran Gösterisi (4:3)</PresentationFormat>
  <Paragraphs>67</Paragraphs>
  <Slides>16</Slides>
  <Notes>1</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SU KAYNAKLARI POTANSİYELİ </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 KAYNAKLARI POTANSİYELİ </dc:title>
  <dc:creator>sonay</dc:creator>
  <cp:lastModifiedBy>sonay</cp:lastModifiedBy>
  <cp:revision>1</cp:revision>
  <dcterms:created xsi:type="dcterms:W3CDTF">2018-10-10T06:54:32Z</dcterms:created>
  <dcterms:modified xsi:type="dcterms:W3CDTF">2018-10-10T06:54:50Z</dcterms:modified>
</cp:coreProperties>
</file>