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2B44-CD38-4759-B9E2-DAEE35C0D2B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E805-4EC0-4E31-8B84-397CDAAF2F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502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2B44-CD38-4759-B9E2-DAEE35C0D2B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E805-4EC0-4E31-8B84-397CDAAF2F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884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2B44-CD38-4759-B9E2-DAEE35C0D2B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E805-4EC0-4E31-8B84-397CDAAF2F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679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2B44-CD38-4759-B9E2-DAEE35C0D2B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E805-4EC0-4E31-8B84-397CDAAF2F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0726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2B44-CD38-4759-B9E2-DAEE35C0D2B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E805-4EC0-4E31-8B84-397CDAAF2F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584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2B44-CD38-4759-B9E2-DAEE35C0D2B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E805-4EC0-4E31-8B84-397CDAAF2F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098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2B44-CD38-4759-B9E2-DAEE35C0D2B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E805-4EC0-4E31-8B84-397CDAAF2F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04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2B44-CD38-4759-B9E2-DAEE35C0D2B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E805-4EC0-4E31-8B84-397CDAAF2F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851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2B44-CD38-4759-B9E2-DAEE35C0D2B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E805-4EC0-4E31-8B84-397CDAAF2F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48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2B44-CD38-4759-B9E2-DAEE35C0D2B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E805-4EC0-4E31-8B84-397CDAAF2F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549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2B44-CD38-4759-B9E2-DAEE35C0D2B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E805-4EC0-4E31-8B84-397CDAAF2F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257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82B44-CD38-4759-B9E2-DAEE35C0D2B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3E805-4EC0-4E31-8B84-397CDAAF2F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24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7.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tr-TR" b="1" dirty="0" err="1" smtClean="0"/>
              <a:t>Chomsky’nin</a:t>
            </a:r>
            <a:r>
              <a:rPr lang="tr-TR" b="1" dirty="0" smtClean="0"/>
              <a:t> Kuramı (</a:t>
            </a:r>
            <a:r>
              <a:rPr lang="tr-TR" b="1" dirty="0" err="1" smtClean="0"/>
              <a:t>Chomskyan</a:t>
            </a:r>
            <a:r>
              <a:rPr lang="tr-TR" b="1" dirty="0" smtClean="0"/>
              <a:t> </a:t>
            </a:r>
            <a:r>
              <a:rPr lang="tr-TR" b="1" dirty="0" err="1" smtClean="0"/>
              <a:t>Theory</a:t>
            </a:r>
            <a:r>
              <a:rPr lang="tr-TR" b="1" dirty="0" smtClean="0"/>
              <a:t>)</a:t>
            </a:r>
          </a:p>
          <a:p>
            <a:pPr>
              <a:lnSpc>
                <a:spcPct val="100000"/>
              </a:lnSpc>
            </a:pPr>
            <a:r>
              <a:rPr lang="tr-TR" b="1" dirty="0" smtClean="0"/>
              <a:t>Biliş (</a:t>
            </a:r>
            <a:r>
              <a:rPr lang="tr-TR" b="1" dirty="0" err="1" smtClean="0"/>
              <a:t>Cognition</a:t>
            </a:r>
            <a:r>
              <a:rPr lang="tr-TR" b="1" dirty="0" smtClean="0"/>
              <a:t>)</a:t>
            </a:r>
          </a:p>
          <a:p>
            <a:pPr>
              <a:lnSpc>
                <a:spcPct val="100000"/>
              </a:lnSpc>
            </a:pPr>
            <a:r>
              <a:rPr lang="tr-TR" b="1" dirty="0" smtClean="0"/>
              <a:t>Bilişsel Psikoloji (</a:t>
            </a:r>
            <a:r>
              <a:rPr lang="tr-TR" b="1" dirty="0" err="1" smtClean="0"/>
              <a:t>Cognitive</a:t>
            </a:r>
            <a:r>
              <a:rPr lang="tr-TR" b="1" dirty="0" smtClean="0"/>
              <a:t> </a:t>
            </a:r>
            <a:r>
              <a:rPr lang="tr-TR" b="1" dirty="0" err="1" smtClean="0"/>
              <a:t>Psychology</a:t>
            </a:r>
            <a:r>
              <a:rPr lang="tr-TR" b="1" dirty="0" smtClean="0"/>
              <a:t>)</a:t>
            </a:r>
          </a:p>
          <a:p>
            <a:pPr>
              <a:lnSpc>
                <a:spcPct val="100000"/>
              </a:lnSpc>
            </a:pPr>
            <a:r>
              <a:rPr lang="tr-TR" b="1" dirty="0" smtClean="0"/>
              <a:t>Bilişselcilik (</a:t>
            </a:r>
            <a:r>
              <a:rPr lang="tr-TR" b="1" dirty="0" err="1" smtClean="0"/>
              <a:t>Cognitivism</a:t>
            </a:r>
            <a:r>
              <a:rPr lang="tr-TR" b="1" dirty="0" smtClean="0"/>
              <a:t>)</a:t>
            </a:r>
          </a:p>
          <a:p>
            <a:pPr>
              <a:lnSpc>
                <a:spcPct val="100000"/>
              </a:lnSpc>
            </a:pPr>
            <a:r>
              <a:rPr lang="tr-TR" b="1" dirty="0" smtClean="0"/>
              <a:t>Yarış (</a:t>
            </a:r>
            <a:r>
              <a:rPr lang="tr-TR" b="1" dirty="0" err="1" smtClean="0"/>
              <a:t>Competition</a:t>
            </a:r>
            <a:r>
              <a:rPr lang="tr-TR" b="1" dirty="0" smtClean="0"/>
              <a:t>)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1418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 err="1"/>
              <a:t>Bilişselcilik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50BD-8AA4-409B-A631-4E022997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r>
              <a:rPr lang="tr-TR" dirty="0"/>
              <a:t>Dil edinimine bilişsel gelişim ve genel biliş kavramları ile bağlantılı olarak yaklaşan düşünce. </a:t>
            </a:r>
          </a:p>
          <a:p>
            <a:r>
              <a:rPr lang="tr-TR" dirty="0"/>
              <a:t>Edinimin bilişsel yeteneklerinin gelişmesiyle birlikte dil ediniminde, maruz kaldığı dili zamanla edinmeye başladığı görüşünü savunur. </a:t>
            </a:r>
          </a:p>
          <a:p>
            <a:r>
              <a:rPr lang="tr-TR" dirty="0"/>
              <a:t>Bu bilişsel yetenekler nesnelerin farkındalığı, uzamsal ilişkiler, ayırıcı özellikleri tanıma gibi şeyleri kapsamaktadır. Algısal yargılar dildeki örüntülerin farkındalığı arttırır.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6812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 err="1"/>
              <a:t>Bilişselcilik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50BD-8AA4-409B-A631-4E022997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Dil edinimi hakkındaki görüşler arasında bilişsel olarak kabul edilenler:</a:t>
            </a:r>
          </a:p>
          <a:p>
            <a:r>
              <a:rPr lang="tr-TR" dirty="0"/>
              <a:t>Bir bebek bazı konseptleri daha önce geliştirmediyse ifade edemez.</a:t>
            </a:r>
          </a:p>
          <a:p>
            <a:r>
              <a:rPr lang="tr-TR" dirty="0"/>
              <a:t>Hem dil hem de biliş aşamalı bir büyüme ve gelişme sürecinin parçasıdır; birbirleri destekleyerek paralel bir şekilde çalışırlar.</a:t>
            </a:r>
          </a:p>
          <a:p>
            <a:r>
              <a:rPr lang="tr-TR" dirty="0"/>
              <a:t>Doğuştan gelen bilişsel yatkınlıklar bizi önceden hazırlıyor olabilir: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Doğuştan gelen bilişsel yatkınlıklar bizi dil ile ilgili örüntüleri bulmamız için hazırlıyor olabilir.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Doğuştan gelen yatkınlıklar dil datasına karşı bazı stratejiler geliştirmemize hazırlıyor olabilir.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Doğuştan gelen yatkınlıklar bireysel öğrenme farklılıklarına neden olabilir</a:t>
            </a:r>
          </a:p>
        </p:txBody>
      </p:sp>
    </p:spTree>
    <p:extLst>
      <p:ext uri="{BB962C8B-B14F-4D97-AF65-F5344CB8AC3E}">
        <p14:creationId xmlns:p14="http://schemas.microsoft.com/office/powerpoint/2010/main" val="184438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 err="1"/>
              <a:t>Bilişselcilik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50BD-8AA4-409B-A631-4E022997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r>
              <a:rPr lang="tr-TR" dirty="0"/>
              <a:t>Bebeğin sınırlı bilişsel kapasitesi, dilin özelliklerini (önce veya sonra olduğundan) daha duyarlı yorumlar. </a:t>
            </a:r>
          </a:p>
        </p:txBody>
      </p:sp>
    </p:spTree>
    <p:extLst>
      <p:ext uri="{BB962C8B-B14F-4D97-AF65-F5344CB8AC3E}">
        <p14:creationId xmlns:p14="http://schemas.microsoft.com/office/powerpoint/2010/main" val="71583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/>
              <a:t>Yarış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50BD-8AA4-409B-A631-4E022997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>
            <a:normAutofit lnSpcReduction="10000"/>
          </a:bodyPr>
          <a:lstStyle/>
          <a:p>
            <a:r>
              <a:rPr lang="tr-TR" dirty="0"/>
              <a:t>En uygun olanın seçilebilmesi için olası bütün </a:t>
            </a:r>
            <a:r>
              <a:rPr lang="tr-TR" dirty="0" err="1"/>
              <a:t>sözcüksel</a:t>
            </a:r>
            <a:r>
              <a:rPr lang="tr-TR" dirty="0"/>
              <a:t> eşleşmeler arasında yapılan karşılaştırmaya yarış adı verilir.</a:t>
            </a:r>
          </a:p>
          <a:p>
            <a:r>
              <a:rPr lang="tr-TR" dirty="0"/>
              <a:t>Çoğu sözcük erişimi modeli, görsel ya da işitsel girdinin seçmek zorunda olduğumuz bir grup sözcüğün (aday sözcükler) içinden erişildiğini varsayar. </a:t>
            </a:r>
          </a:p>
          <a:p>
            <a:r>
              <a:rPr lang="tr-TR" dirty="0"/>
              <a:t>Örneğin </a:t>
            </a:r>
            <a:r>
              <a:rPr lang="tr-TR" dirty="0" err="1"/>
              <a:t>Kohort</a:t>
            </a:r>
            <a:r>
              <a:rPr lang="tr-TR" dirty="0"/>
              <a:t> kuramına göre, [</a:t>
            </a:r>
            <a:r>
              <a:rPr lang="tr-TR" dirty="0" err="1"/>
              <a:t>gøz</a:t>
            </a:r>
            <a:r>
              <a:rPr lang="tr-TR" dirty="0"/>
              <a:t>] seslerinin GÖZLÜK, GÖZLÜKÇÜ, GÖZ, GÖZÜKMEK gibi bir grup aday sözcük aktive olur. Eğer bir sonraki ses [ʉ] olursa diğer sözcükler aktivasyonu kaybederken, GÖZÜKMEK </a:t>
            </a:r>
            <a:r>
              <a:rPr lang="tr-TR" dirty="0" err="1"/>
              <a:t>sözlüksel</a:t>
            </a:r>
            <a:r>
              <a:rPr lang="tr-TR" dirty="0"/>
              <a:t> birimi sınırı geçer ve bu sözcük erişilir. </a:t>
            </a:r>
          </a:p>
          <a:p>
            <a:r>
              <a:rPr lang="tr-TR" dirty="0"/>
              <a:t>Sözcük erişimi sadece seslerin ve anlamların eşleşmesi değildir. Bir sözcüğün sıkılığı da sözcük erişiminde önemli bir faktördür. Bu nedenle diğer sözcükler GÖZÜKMEK sözcüğüne göre daha yüksek bir aktivasyon ile başlar. </a:t>
            </a:r>
          </a:p>
        </p:txBody>
      </p:sp>
    </p:spTree>
    <p:extLst>
      <p:ext uri="{BB962C8B-B14F-4D97-AF65-F5344CB8AC3E}">
        <p14:creationId xmlns:p14="http://schemas.microsoft.com/office/powerpoint/2010/main" val="303733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/>
              <a:t>Yarış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50BD-8AA4-409B-A631-4E022997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r>
              <a:rPr lang="tr-TR" dirty="0"/>
              <a:t>Başka bir kriter ise bir </a:t>
            </a:r>
            <a:r>
              <a:rPr lang="tr-TR" dirty="0" err="1"/>
              <a:t>sözlüksel</a:t>
            </a:r>
            <a:r>
              <a:rPr lang="tr-TR" dirty="0"/>
              <a:t> birimin sahip olduğu komşuların sayısı. Örneğin HEAD </a:t>
            </a:r>
            <a:r>
              <a:rPr lang="tr-TR" dirty="0" err="1"/>
              <a:t>sözlüksel</a:t>
            </a:r>
            <a:r>
              <a:rPr lang="tr-TR" dirty="0"/>
              <a:t> birimi diğer bir çok sözcük ile yarış halindedir (</a:t>
            </a:r>
            <a:r>
              <a:rPr lang="tr-TR" dirty="0" err="1"/>
              <a:t>hear</a:t>
            </a:r>
            <a:r>
              <a:rPr lang="tr-TR" dirty="0"/>
              <a:t>, </a:t>
            </a:r>
            <a:r>
              <a:rPr lang="tr-TR" dirty="0" err="1"/>
              <a:t>heat</a:t>
            </a:r>
            <a:r>
              <a:rPr lang="tr-TR" dirty="0"/>
              <a:t>, </a:t>
            </a:r>
            <a:r>
              <a:rPr lang="tr-TR" dirty="0" err="1"/>
              <a:t>heap</a:t>
            </a:r>
            <a:r>
              <a:rPr lang="tr-TR" dirty="0"/>
              <a:t>, </a:t>
            </a:r>
            <a:r>
              <a:rPr lang="tr-TR" dirty="0" err="1"/>
              <a:t>heal</a:t>
            </a:r>
            <a:r>
              <a:rPr lang="tr-TR" dirty="0"/>
              <a:t>). Bu nedenle, HEAD HEED </a:t>
            </a:r>
            <a:r>
              <a:rPr lang="tr-TR" dirty="0" err="1"/>
              <a:t>sözcüksel</a:t>
            </a:r>
            <a:r>
              <a:rPr lang="tr-TR" dirty="0"/>
              <a:t> birimine göre daha geç aktive olur. </a:t>
            </a:r>
          </a:p>
          <a:p>
            <a:r>
              <a:rPr lang="tr-TR" dirty="0" err="1"/>
              <a:t>Sözcüksel</a:t>
            </a:r>
            <a:r>
              <a:rPr lang="tr-TR" dirty="0"/>
              <a:t> bölümleme çalışmalarında ise sesbirimlerin sırası çalışılmaktadır. Aynı sesbirimler hangi çözümlemelere neden olur?</a:t>
            </a:r>
          </a:p>
          <a:p>
            <a:pPr marL="0" indent="0">
              <a:buNone/>
            </a:pPr>
            <a:r>
              <a:rPr lang="tr-TR" dirty="0"/>
              <a:t>(5)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waiter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(6)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 </a:t>
            </a:r>
            <a:r>
              <a:rPr lang="tr-TR" dirty="0" err="1"/>
              <a:t>to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4945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/>
              <a:t>Chomsky’nin Kuramı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50BD-8AA4-409B-A631-4E022997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r>
              <a:rPr lang="tr-TR" dirty="0"/>
              <a:t>Chomsky dildeki yaratıcılığı açıklamak için bir kurallar bütünü oluşturarak dildeki sınırlılıklar (dilbilgisel kurallar ve </a:t>
            </a:r>
            <a:r>
              <a:rPr lang="tr-TR" dirty="0" err="1"/>
              <a:t>sözcüksel</a:t>
            </a:r>
            <a:r>
              <a:rPr lang="tr-TR" dirty="0"/>
              <a:t> sınırlılıklar) ile sınırsız sayıda üretilebilecek olan tümceleri açıklamaya çalışmıştır. </a:t>
            </a:r>
          </a:p>
          <a:p>
            <a:r>
              <a:rPr lang="tr-TR" dirty="0"/>
              <a:t>Dil sistemi öyle bir sistem ki, daha önce duymadığımız tümceleri anlamamıza ve üretmemize izin verir.</a:t>
            </a:r>
          </a:p>
          <a:p>
            <a:r>
              <a:rPr lang="tr-TR" dirty="0"/>
              <a:t>Dilbilgisi sözcüğü, Üretici Dilbilgisinde (ÜD), bir fizik yasası gibi görülür. Dilbilgisi kurallarının izin verdiği tümceler bütünü ve dilbilgisinin izin vermediği tümceleri birbirinden ayırır. </a:t>
            </a:r>
          </a:p>
          <a:p>
            <a:r>
              <a:rPr lang="tr-TR" dirty="0"/>
              <a:t>Öyleyse, dilbilgisinin sınırlılıkları neden vardır?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4519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/>
              <a:t>Chomsky’nin Kuramı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50BD-8AA4-409B-A631-4E022997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    (1</a:t>
            </a:r>
            <a:r>
              <a:rPr lang="en-US" dirty="0"/>
              <a:t>) Who do you want to visit Fred?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(2</a:t>
            </a:r>
            <a:r>
              <a:rPr lang="en-US" dirty="0"/>
              <a:t>)*Who do you </a:t>
            </a:r>
            <a:r>
              <a:rPr lang="en-US" dirty="0" err="1"/>
              <a:t>wanna</a:t>
            </a:r>
            <a:r>
              <a:rPr lang="en-US" dirty="0"/>
              <a:t> visit Fred?</a:t>
            </a:r>
            <a:endParaRPr lang="tr-TR" dirty="0"/>
          </a:p>
          <a:p>
            <a:r>
              <a:rPr lang="tr-TR" dirty="0" err="1"/>
              <a:t>Chomksy’nin</a:t>
            </a:r>
            <a:r>
              <a:rPr lang="tr-TR" dirty="0"/>
              <a:t> teorisi dilin yapı-temelli (</a:t>
            </a:r>
            <a:r>
              <a:rPr lang="tr-TR" dirty="0" err="1"/>
              <a:t>structure</a:t>
            </a:r>
            <a:r>
              <a:rPr lang="tr-TR" dirty="0"/>
              <a:t> </a:t>
            </a:r>
            <a:r>
              <a:rPr lang="tr-TR" dirty="0" err="1"/>
              <a:t>dependent</a:t>
            </a:r>
            <a:r>
              <a:rPr lang="tr-TR" dirty="0"/>
              <a:t>) olduğunu göstermektedir. Bu yapılar öbek türlerini modeller.</a:t>
            </a:r>
          </a:p>
          <a:p>
            <a:pPr marL="0" indent="0">
              <a:buNone/>
            </a:pPr>
            <a:r>
              <a:rPr lang="tr-TR" dirty="0"/>
              <a:t>    (3) Eski maliye bakanı</a:t>
            </a:r>
          </a:p>
          <a:p>
            <a:pPr marL="0" indent="0">
              <a:buNone/>
            </a:pPr>
            <a:r>
              <a:rPr lang="tr-TR" dirty="0"/>
              <a:t>    (4)*Maliye eski bakanı</a:t>
            </a:r>
            <a:endParaRPr lang="en-US" dirty="0"/>
          </a:p>
          <a:p>
            <a:r>
              <a:rPr lang="tr-TR" dirty="0"/>
              <a:t>Derin yapıdaki </a:t>
            </a:r>
            <a:r>
              <a:rPr lang="tr-TR" dirty="0" err="1"/>
              <a:t>sözdizim</a:t>
            </a:r>
            <a:r>
              <a:rPr lang="tr-TR" dirty="0"/>
              <a:t> bileşeni bir grup </a:t>
            </a:r>
            <a:r>
              <a:rPr lang="tr-TR" dirty="0">
                <a:solidFill>
                  <a:srgbClr val="FF0000"/>
                </a:solidFill>
              </a:rPr>
              <a:t>dönüşümden</a:t>
            </a:r>
            <a:r>
              <a:rPr lang="tr-TR" dirty="0"/>
              <a:t> geçerek yüzey yapıya ulaşır. Dönüşümler, kuram kendini yeniledikçe, ortadan kalkarak yerini </a:t>
            </a:r>
            <a:r>
              <a:rPr lang="tr-TR" dirty="0">
                <a:solidFill>
                  <a:srgbClr val="FF0000"/>
                </a:solidFill>
              </a:rPr>
              <a:t>taşıma</a:t>
            </a:r>
            <a:r>
              <a:rPr lang="tr-TR" dirty="0"/>
              <a:t> aracına bırakmıştır. </a:t>
            </a:r>
          </a:p>
        </p:txBody>
      </p:sp>
    </p:spTree>
    <p:extLst>
      <p:ext uri="{BB962C8B-B14F-4D97-AF65-F5344CB8AC3E}">
        <p14:creationId xmlns:p14="http://schemas.microsoft.com/office/powerpoint/2010/main" val="22236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/>
              <a:t>Chomsky’nin Kuramı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50BD-8AA4-409B-A631-4E022997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24965"/>
            <a:ext cx="10515600" cy="2851998"/>
          </a:xfrm>
        </p:spPr>
        <p:txBody>
          <a:bodyPr/>
          <a:lstStyle/>
          <a:p>
            <a:r>
              <a:rPr lang="tr-TR" dirty="0"/>
              <a:t>Yönetim ve </a:t>
            </a:r>
            <a:r>
              <a:rPr lang="tr-TR" dirty="0" err="1"/>
              <a:t>Bağlama’da</a:t>
            </a:r>
            <a:r>
              <a:rPr lang="tr-TR" dirty="0"/>
              <a:t> (YB) kurucular (</a:t>
            </a:r>
            <a:r>
              <a:rPr lang="tr-TR" dirty="0" err="1"/>
              <a:t>constituent</a:t>
            </a:r>
            <a:r>
              <a:rPr lang="tr-TR" dirty="0"/>
              <a:t>) taşınırken arkalarında iz (</a:t>
            </a:r>
            <a:r>
              <a:rPr lang="tr-TR" dirty="0" err="1"/>
              <a:t>trace</a:t>
            </a:r>
            <a:r>
              <a:rPr lang="tr-TR" dirty="0"/>
              <a:t>) bırakırlar. Konuşucular bu yapıları duyduklarında derin yapıdaki dizilimine erişebilirler.</a:t>
            </a:r>
          </a:p>
          <a:p>
            <a:r>
              <a:rPr lang="tr-TR" dirty="0"/>
              <a:t>Yönetim ve bağlama kuramı ise kendini </a:t>
            </a:r>
            <a:r>
              <a:rPr lang="tr-TR" dirty="0" err="1"/>
              <a:t>Minimalizm’e</a:t>
            </a:r>
            <a:r>
              <a:rPr lang="tr-TR" dirty="0"/>
              <a:t> bırakmıştır. Zaman içinde kuramın içindeki araçların sayısının fazlalaşması nedeniyle, </a:t>
            </a:r>
            <a:r>
              <a:rPr lang="tr-TR" dirty="0" err="1"/>
              <a:t>Chomksy</a:t>
            </a:r>
            <a:r>
              <a:rPr lang="tr-TR" dirty="0"/>
              <a:t> daha basit bir dilbilgisi modeli önermiştir. 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253A30E0-3CB7-472B-BC6D-18397241FA6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189608"/>
            <a:ext cx="8305800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464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/>
              <a:t>Chomsky’nin Kuramı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50BD-8AA4-409B-A631-4E022997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r>
              <a:rPr lang="tr-TR" dirty="0"/>
              <a:t>Chomsky’nin kuramı dilin işlemlenmesini, davranışçılık ekolündeki basit açıklamalara göre, anlamak ve üretmek için yapılan zihinsel işlemler olarak tanımlamıştır. </a:t>
            </a:r>
          </a:p>
          <a:p>
            <a:r>
              <a:rPr lang="tr-TR" dirty="0"/>
              <a:t>Edinç, dil edinen insanların zamanla geliştirdiği sınırlı dilsel ilkeler bütünüdür. Sınırlı dilsel ilkeler ile tümcelerin üretilmesine / </a:t>
            </a:r>
            <a:r>
              <a:rPr lang="tr-TR" dirty="0" err="1"/>
              <a:t>sesletilmesine</a:t>
            </a:r>
            <a:r>
              <a:rPr lang="tr-TR" dirty="0"/>
              <a:t> Edim adı verilir.</a:t>
            </a:r>
          </a:p>
          <a:p>
            <a:r>
              <a:rPr lang="tr-TR" dirty="0" err="1"/>
              <a:t>Chomsky’e</a:t>
            </a:r>
            <a:r>
              <a:rPr lang="tr-TR" dirty="0"/>
              <a:t> göre dilbilimsel kuramlar edinç temelli olmalıdır. </a:t>
            </a:r>
          </a:p>
          <a:p>
            <a:r>
              <a:rPr lang="tr-TR" dirty="0" err="1"/>
              <a:t>Ruhdilbilimde</a:t>
            </a:r>
            <a:r>
              <a:rPr lang="tr-TR" dirty="0"/>
              <a:t> Chomsky’nin geleneğini izleyen araştırmacılar      kuram-tabanlı bir yaklaşımı benimseyerek, bu kurama kanıt aramaktadırlar. </a:t>
            </a:r>
          </a:p>
        </p:txBody>
      </p:sp>
    </p:spTree>
    <p:extLst>
      <p:ext uri="{BB962C8B-B14F-4D97-AF65-F5344CB8AC3E}">
        <p14:creationId xmlns:p14="http://schemas.microsoft.com/office/powerpoint/2010/main" val="3578152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/>
              <a:t>Chomsky’nin Teorisi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50BD-8AA4-409B-A631-4E022997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r>
              <a:rPr lang="tr-TR" dirty="0"/>
              <a:t>Chomsky’nin kuramı ile ilgili olarak tartışılmakta olan bir konu ise </a:t>
            </a:r>
            <a:r>
              <a:rPr lang="tr-TR" dirty="0" err="1"/>
              <a:t>ÜD’nin</a:t>
            </a:r>
            <a:r>
              <a:rPr lang="tr-TR" dirty="0"/>
              <a:t> zihinsel gerçekliği olup olmadığı ile ilgilidir. </a:t>
            </a:r>
          </a:p>
          <a:p>
            <a:r>
              <a:rPr lang="tr-TR" dirty="0"/>
              <a:t>Chomsky’nin düşünceleri dil edinimi çalışmalarında önemli etkiler bırakmıştır. Chomsky güçlü bir dille doğuştancılığı savunmaktadır.</a:t>
            </a:r>
          </a:p>
          <a:p>
            <a:r>
              <a:rPr lang="tr-TR" dirty="0" err="1"/>
              <a:t>Chomsky’e</a:t>
            </a:r>
            <a:r>
              <a:rPr lang="tr-TR" dirty="0"/>
              <a:t> göre çocukların ilk dillerini edinebilmelerini sağlayan şey içsel bilgidir. Her çocuk dilbilgisel ilkeler ile doğar ve çevresindeki dili edinmek için analiz etmeye başlar. </a:t>
            </a:r>
          </a:p>
          <a:p>
            <a:r>
              <a:rPr lang="tr-TR" dirty="0"/>
              <a:t>Evrensel Dilbilgisi bütün dillerin ortak ilkelerinin içermektedir. Dünyaya gelen çocuk bu nedenle dünyadaki her dili öğrenebilmektedir. İlkeler her dilde aynıdır ancak değiştirgenler dilden dile farklılık gösterebilir.</a:t>
            </a:r>
          </a:p>
        </p:txBody>
      </p:sp>
    </p:spTree>
    <p:extLst>
      <p:ext uri="{BB962C8B-B14F-4D97-AF65-F5344CB8AC3E}">
        <p14:creationId xmlns:p14="http://schemas.microsoft.com/office/powerpoint/2010/main" val="250139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/>
              <a:t>Biliş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50BD-8AA4-409B-A631-4E022997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r>
              <a:rPr lang="tr-TR" dirty="0"/>
              <a:t>Bilginin </a:t>
            </a:r>
            <a:r>
              <a:rPr lang="tr-TR" dirty="0" err="1"/>
              <a:t>işlemlenmesi</a:t>
            </a:r>
            <a:r>
              <a:rPr lang="tr-TR" dirty="0"/>
              <a:t>.</a:t>
            </a:r>
          </a:p>
          <a:p>
            <a:r>
              <a:rPr lang="tr-TR" dirty="0"/>
              <a:t>Düşüncenin ve aklın kaynağı.</a:t>
            </a:r>
          </a:p>
          <a:p>
            <a:r>
              <a:rPr lang="tr-TR" dirty="0"/>
              <a:t>Düşüncenin ve mantığın (akıl yürütme) bulunduğu işlem.</a:t>
            </a:r>
          </a:p>
          <a:p>
            <a:r>
              <a:rPr lang="tr-TR" dirty="0"/>
              <a:t>Meta-biliş düşünce hakkında </a:t>
            </a:r>
            <a:r>
              <a:rPr lang="tr-TR" dirty="0" err="1"/>
              <a:t>düşünmekdir</a:t>
            </a:r>
            <a:r>
              <a:rPr lang="tr-TR" dirty="0"/>
              <a:t>. Yani kendinin ve düşündüğünün farkında olmaktır. Bu nedenle biliş ve meta-biliş birbirinden farklı gerçekliklerdir. </a:t>
            </a:r>
          </a:p>
          <a:p>
            <a:r>
              <a:rPr lang="tr-TR" dirty="0"/>
              <a:t>Peki, Dil düşünceden ayrılabilir midir? Dil düşüncenin bir </a:t>
            </a:r>
            <a:r>
              <a:rPr lang="tr-TR" dirty="0" err="1"/>
              <a:t>ürünümüdür</a:t>
            </a:r>
            <a:r>
              <a:rPr lang="tr-TR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893555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/>
              <a:t>Bilişsel Psikoloji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50BD-8AA4-409B-A631-4E022997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r>
              <a:rPr lang="tr-TR" dirty="0"/>
              <a:t>İnsanın zihinsel işlemlerin düşünceye, algıya (genel algı) ve davranışa etkilerini araştırmaktadır. </a:t>
            </a:r>
          </a:p>
          <a:p>
            <a:r>
              <a:rPr lang="tr-TR" dirty="0"/>
              <a:t>Bu disiplin 1800’lü yıllarda </a:t>
            </a:r>
            <a:r>
              <a:rPr lang="tr-TR" dirty="0" err="1"/>
              <a:t>Wundt’a</a:t>
            </a:r>
            <a:r>
              <a:rPr lang="tr-TR" dirty="0"/>
              <a:t> kadar dayanırken, ortaya çıkışında fazlasıyla eleştirilmiştir çünkü bunu eleştiren </a:t>
            </a:r>
            <a:r>
              <a:rPr lang="tr-TR" dirty="0" err="1"/>
              <a:t>biliminsanlarına</a:t>
            </a:r>
            <a:r>
              <a:rPr lang="tr-TR" dirty="0"/>
              <a:t> göre algı ve zihin bilinemezdir, sadece davranışlar ölçülebilir niteliktedir. Bu bakış açısı psikolojide davranışçılık ekolünün büyümesine neden olmuştur.</a:t>
            </a:r>
          </a:p>
          <a:p>
            <a:r>
              <a:rPr lang="tr-TR" dirty="0"/>
              <a:t>Bu alanda önemli ilerleme 20.yüzyılda </a:t>
            </a:r>
            <a:r>
              <a:rPr lang="tr-TR" dirty="0" err="1"/>
              <a:t>Gestalt</a:t>
            </a:r>
            <a:r>
              <a:rPr lang="tr-TR" dirty="0"/>
              <a:t> ekolünün çalışmaları tarafından kaydedilmiştir. Bu ekolden gelen araştırmacılar farklı birimlerin (sayfadaki noktalar gibi) grup ve örüntü oluşturmasını çalışmışlardır. Bir başka deyişle, araştırmacılar görsel algı çalışmışlardır.</a:t>
            </a:r>
          </a:p>
        </p:txBody>
      </p:sp>
    </p:spTree>
    <p:extLst>
      <p:ext uri="{BB962C8B-B14F-4D97-AF65-F5344CB8AC3E}">
        <p14:creationId xmlns:p14="http://schemas.microsoft.com/office/powerpoint/2010/main" val="1015029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14B7-02E1-489C-A6C5-54F558DF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7951"/>
          </a:xfrm>
        </p:spPr>
        <p:txBody>
          <a:bodyPr/>
          <a:lstStyle/>
          <a:p>
            <a:r>
              <a:rPr lang="tr-TR" dirty="0"/>
              <a:t>Bilişsel Psikoloji</a:t>
            </a:r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4F20D4F9-55D7-4A24-BE72-3A69E45E6E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39207" y="1758513"/>
            <a:ext cx="2000250" cy="2009775"/>
          </a:xfrm>
          <a:prstGeom prst="rect">
            <a:avLst/>
          </a:prstGeom>
        </p:spPr>
      </p:pic>
      <p:pic>
        <p:nvPicPr>
          <p:cNvPr id="1026" name="Picture 2" descr="https://static1.squarespace.com/static/52ba0f0fe4b0a0814e2c6496/t/55c707cee4b0c4d783af7b07/1439107023060/Kanizsa+triangle.jpg?format=500w">
            <a:extLst>
              <a:ext uri="{FF2B5EF4-FFF2-40B4-BE49-F238E27FC236}">
                <a16:creationId xmlns:a16="http://schemas.microsoft.com/office/drawing/2014/main" id="{1175FC47-F28E-46B1-9139-7AA5D1966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215" y="4412671"/>
            <a:ext cx="1798235" cy="1665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7236516A-EC9E-493E-9D33-788308AB277A}"/>
              </a:ext>
            </a:extLst>
          </p:cNvPr>
          <p:cNvSpPr txBox="1"/>
          <p:nvPr/>
        </p:nvSpPr>
        <p:spPr>
          <a:xfrm>
            <a:off x="4588043" y="1758513"/>
            <a:ext cx="640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/>
              <a:t>Davranışçılığa tepki 1950’lerde bilgi işlemleme yaklaşımı tarafından gösterilmiştir. Belirli bilişsel görevlerin zihindeki bilgi akışı sayesinde gerçekleştiği öne sürüldü.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/>
              <a:t>İnsanların problem çözme yeteneklerini insan davranışlarının temeli olarak görüldü.</a:t>
            </a:r>
          </a:p>
        </p:txBody>
      </p:sp>
    </p:spTree>
    <p:extLst>
      <p:ext uri="{BB962C8B-B14F-4D97-AF65-F5344CB8AC3E}">
        <p14:creationId xmlns:p14="http://schemas.microsoft.com/office/powerpoint/2010/main" val="248909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930</Words>
  <Application>Microsoft Office PowerPoint</Application>
  <PresentationFormat>Geniş ekran</PresentationFormat>
  <Paragraphs>68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7. ders</vt:lpstr>
      <vt:lpstr>Chomsky’nin Kuramı</vt:lpstr>
      <vt:lpstr>Chomsky’nin Kuramı</vt:lpstr>
      <vt:lpstr>Chomsky’nin Kuramı</vt:lpstr>
      <vt:lpstr>Chomsky’nin Kuramı</vt:lpstr>
      <vt:lpstr>Chomsky’nin Teorisi</vt:lpstr>
      <vt:lpstr>Biliş</vt:lpstr>
      <vt:lpstr>Bilişsel Psikoloji</vt:lpstr>
      <vt:lpstr>Bilişsel Psikoloji</vt:lpstr>
      <vt:lpstr>Bilişselcilik</vt:lpstr>
      <vt:lpstr>Bilişselcilik</vt:lpstr>
      <vt:lpstr>Bilişselcilik</vt:lpstr>
      <vt:lpstr>Yarış</vt:lpstr>
      <vt:lpstr>Yarış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ders</dc:title>
  <dc:creator>SEDA</dc:creator>
  <cp:lastModifiedBy>SEDA</cp:lastModifiedBy>
  <cp:revision>1</cp:revision>
  <dcterms:created xsi:type="dcterms:W3CDTF">2020-03-18T08:24:10Z</dcterms:created>
  <dcterms:modified xsi:type="dcterms:W3CDTF">2020-03-18T08:24:16Z</dcterms:modified>
</cp:coreProperties>
</file>