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6" r:id="rId4"/>
    <p:sldId id="269" r:id="rId5"/>
    <p:sldId id="268" r:id="rId6"/>
    <p:sldId id="258" r:id="rId7"/>
    <p:sldId id="259" r:id="rId8"/>
    <p:sldId id="270" r:id="rId9"/>
    <p:sldId id="26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3233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Ölçme</a:t>
            </a:r>
            <a:r>
              <a:rPr lang="tr-TR" dirty="0"/>
              <a:t>, Değerlendirme ve Durum </a:t>
            </a:r>
            <a:r>
              <a:rPr lang="tr-TR" dirty="0" smtClean="0"/>
              <a:t>Belirleme - devam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Ömer </a:t>
            </a:r>
            <a:r>
              <a:rPr lang="en-US" dirty="0" err="1" smtClean="0"/>
              <a:t>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4471" y="745587"/>
            <a:ext cx="10515600" cy="45016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/>
              <a:t>Ölçme, değerlendirme ve durum belirleme eğitim sürecinin ayrılmaz ve tamamlayıcı bir parçasıdır. </a:t>
            </a: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Her alanla ilgili eğitimi planlama ve uygulama aşamaları incelendiğinde, ölçmenin, değerlendirmenin ve durum belirlemenin eğitim sürecini tamamlayan bir uygulama olduğu görülecektir (</a:t>
            </a:r>
            <a:r>
              <a:rPr lang="tr-TR" dirty="0" err="1" smtClean="0"/>
              <a:t>Alison</a:t>
            </a:r>
            <a:r>
              <a:rPr lang="tr-TR" dirty="0" smtClean="0"/>
              <a:t>, 1999). 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Eğitimde ölçme, öncelikle bir öğretim etkinliğine dayalı olarak gerçekleştirilir; değerlendirme ise, ancak bu ölçme sonuçlara dayanılarak yapılabilir. </a:t>
            </a:r>
          </a:p>
        </p:txBody>
      </p:sp>
    </p:spTree>
    <p:extLst>
      <p:ext uri="{BB962C8B-B14F-4D97-AF65-F5344CB8AC3E}">
        <p14:creationId xmlns:p14="http://schemas.microsoft.com/office/powerpoint/2010/main" val="1991941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0502" y="1494264"/>
            <a:ext cx="10515600" cy="5061841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/>
              <a:t>Yürütülen öğretimin ne derece etkili ve verimli olduğunun belirlenmesi işi, öğretim sürecinin denetlenmesini gerektirmektedir. </a:t>
            </a:r>
          </a:p>
          <a:p>
            <a:pPr marL="0" indent="0" algn="just">
              <a:buNone/>
            </a:pPr>
            <a:r>
              <a:rPr lang="tr-TR" dirty="0"/>
              <a:t>Öyleyse yapılması gereken şey, bireylerin onlara kazandırılması düşünülen davranışları öğrenmiş olup olmadıklarını, öğrenmişlerse ne derece yetkinlik ve kararlılıkla öğrenmiş olduklarını saptamaktır. </a:t>
            </a:r>
          </a:p>
          <a:p>
            <a:pPr marL="0" indent="0" algn="just">
              <a:buNone/>
            </a:pPr>
            <a:r>
              <a:rPr lang="tr-TR" dirty="0"/>
              <a:t>Bu durum, ölçme, değerlendirme ve durum belirlemenin önemini ön plana çıkarmaktadır.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069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632411"/>
            <a:ext cx="10515600" cy="1325563"/>
          </a:xfrm>
        </p:spPr>
        <p:txBody>
          <a:bodyPr/>
          <a:lstStyle/>
          <a:p>
            <a:r>
              <a:rPr lang="tr-TR" b="1" dirty="0"/>
              <a:t>Değerlendirme (Evaluation) Nedir?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52998"/>
            <a:ext cx="10515600" cy="470500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Turgut </a:t>
            </a:r>
            <a:r>
              <a:rPr lang="tr-TR" dirty="0"/>
              <a:t>(1984) değerlendirmeyi, "Ölçme sonuçlarını bir ölçüte vurarak bir değer yargısına ulaşma işlemi" olarak tanımlamaktadır. Tanımdan da anlaşılacağı gibi, değerlendirme bir yargıya, bir karara ulaşma işlemidir. </a:t>
            </a: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Ölçme </a:t>
            </a:r>
            <a:r>
              <a:rPr lang="tr-TR" dirty="0"/>
              <a:t>sonuçları hakkında anlamlı bir karara ulaşabilmek için, ölçütle ya da ölçütlerle karşılaştırılması gerekir. Ulaşılacak yargının geçerli olabilmesi öncelikle ölçütün geçerli olmasına bağlıdır.</a:t>
            </a:r>
          </a:p>
          <a:p>
            <a:pPr lvl="1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7345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24468"/>
            <a:ext cx="10515600" cy="55524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/>
              <a:t>Değerlendirmenin yapılabilmesi bir ölçme sonucunu, bir de bu sonuca uygun ölçütü gerektirir. Değerlendirme kullanılan ölçüte göre isim alır. Buna göre iki tür ölçüt ve değerlendirme vardır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/>
          </a:p>
          <a:p>
            <a:pPr marL="457200" lvl="1" indent="0" algn="just">
              <a:buNone/>
            </a:pPr>
            <a:r>
              <a:rPr lang="tr-TR" b="1" i="1" dirty="0" smtClean="0"/>
              <a:t>Mutlak </a:t>
            </a:r>
            <a:r>
              <a:rPr lang="tr-TR" b="1" i="1" dirty="0"/>
              <a:t>Ölçüt ve Mutlak </a:t>
            </a:r>
            <a:r>
              <a:rPr lang="tr-TR" b="1" i="1" dirty="0" smtClean="0"/>
              <a:t>Değerlendirme</a:t>
            </a:r>
            <a:r>
              <a:rPr lang="tr-TR" b="1" dirty="0" smtClean="0"/>
              <a:t>: </a:t>
            </a:r>
            <a:r>
              <a:rPr lang="tr-TR" dirty="0" smtClean="0"/>
              <a:t>Bir </a:t>
            </a:r>
            <a:r>
              <a:rPr lang="tr-TR" dirty="0"/>
              <a:t>öğrencinin başarısı, diğer öğrencilerin başarılarından bağımsız olarak değerlendiriliyorsa ve değerlendirmede kullanılan ölçüt, öğrencinin mutlak (hiç </a:t>
            </a:r>
            <a:r>
              <a:rPr lang="tr-TR" dirty="0" err="1"/>
              <a:t>birşeye</a:t>
            </a:r>
            <a:r>
              <a:rPr lang="tr-TR" dirty="0"/>
              <a:t> bağlı olmayan) başarısının bir ölçüsü ise bu </a:t>
            </a:r>
            <a:r>
              <a:rPr lang="tr-TR" dirty="0" smtClean="0"/>
              <a:t>tür değerlendirmeye </a:t>
            </a:r>
            <a:r>
              <a:rPr lang="tr-TR" dirty="0"/>
              <a:t>“mutlak değerlendirme” adı verilir. </a:t>
            </a:r>
            <a:endParaRPr lang="tr-TR" dirty="0" smtClean="0"/>
          </a:p>
          <a:p>
            <a:pPr marL="457200" lvl="1" indent="0" algn="just">
              <a:buNone/>
            </a:pPr>
            <a:endParaRPr lang="tr-TR" dirty="0" smtClean="0"/>
          </a:p>
          <a:p>
            <a:pPr marL="457200" lvl="1" indent="0" algn="just">
              <a:buNone/>
            </a:pPr>
            <a:r>
              <a:rPr lang="tr-TR" b="1" i="1" dirty="0" smtClean="0"/>
              <a:t>Bağıl </a:t>
            </a:r>
            <a:r>
              <a:rPr lang="tr-TR" b="1" i="1" dirty="0"/>
              <a:t>Ölçüt ve Bağıl </a:t>
            </a:r>
            <a:r>
              <a:rPr lang="tr-TR" b="1" i="1" dirty="0" smtClean="0"/>
              <a:t>Değerlendirme</a:t>
            </a:r>
            <a:r>
              <a:rPr lang="tr-TR" b="1" dirty="0" smtClean="0"/>
              <a:t>: </a:t>
            </a:r>
            <a:r>
              <a:rPr lang="tr-TR" dirty="0" smtClean="0"/>
              <a:t>Bağıl </a:t>
            </a:r>
            <a:r>
              <a:rPr lang="tr-TR" dirty="0"/>
              <a:t>ölçüt, önceden belirlenmiş, kesin ve değişmez bir standart değildir. Bu tür bir ölçüt, farklı ölçme sonuçlarına, farklı öğrenci gruplarına yere ve zamana göre değişkenlik gösterir. </a:t>
            </a:r>
          </a:p>
        </p:txBody>
      </p:sp>
    </p:spTree>
    <p:extLst>
      <p:ext uri="{BB962C8B-B14F-4D97-AF65-F5344CB8AC3E}">
        <p14:creationId xmlns:p14="http://schemas.microsoft.com/office/powerpoint/2010/main" val="1159869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b="1" i="1" dirty="0"/>
              <a:t>Günümüzde, yaygın olarak </a:t>
            </a:r>
            <a:r>
              <a:rPr lang="tr-TR" sz="2400" b="1" i="1" dirty="0" smtClean="0"/>
              <a:t>yapılan değerlendirme </a:t>
            </a:r>
            <a:r>
              <a:rPr lang="tr-TR" sz="2400" b="1" i="1" dirty="0"/>
              <a:t>çeşitleri </a:t>
            </a:r>
            <a:r>
              <a:rPr lang="tr-TR" sz="2400" b="1" i="1" dirty="0" smtClean="0"/>
              <a:t>şunlardır</a:t>
            </a:r>
            <a:r>
              <a:rPr lang="en-US" sz="2400" b="1" i="1" dirty="0" smtClean="0"/>
              <a:t>:</a:t>
            </a:r>
            <a:endParaRPr lang="tr-TR" sz="2400" b="1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Tanımaya </a:t>
            </a:r>
            <a:r>
              <a:rPr lang="tr-TR" dirty="0"/>
              <a:t>ve yerleştirmeye dönük </a:t>
            </a:r>
            <a:r>
              <a:rPr lang="tr-TR" dirty="0" smtClean="0"/>
              <a:t>değerlendirme</a:t>
            </a:r>
            <a:endParaRPr lang="tr-TR" dirty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İzlemeye </a:t>
            </a:r>
            <a:r>
              <a:rPr lang="tr-TR" dirty="0"/>
              <a:t>dönük -</a:t>
            </a:r>
            <a:r>
              <a:rPr lang="tr-TR" dirty="0" err="1"/>
              <a:t>formative</a:t>
            </a:r>
            <a:r>
              <a:rPr lang="tr-TR" dirty="0"/>
              <a:t>- değerlendirme (Ön </a:t>
            </a:r>
            <a:r>
              <a:rPr lang="tr-TR" dirty="0" smtClean="0"/>
              <a:t>koşul</a:t>
            </a:r>
            <a:r>
              <a:rPr lang="tr-TR" dirty="0"/>
              <a:t> </a:t>
            </a:r>
            <a:r>
              <a:rPr lang="tr-TR" dirty="0" smtClean="0"/>
              <a:t>öğrenmelerin belirlenmesi</a:t>
            </a:r>
            <a:r>
              <a:rPr lang="tr-TR" dirty="0"/>
              <a:t>, öğrenme eksikliklerinin belirlenmesi, </a:t>
            </a:r>
            <a:r>
              <a:rPr lang="tr-TR" dirty="0" err="1"/>
              <a:t>hazırbulunuşluk</a:t>
            </a:r>
            <a:r>
              <a:rPr lang="tr-TR" dirty="0"/>
              <a:t> düzeyinin belirlenmesi)</a:t>
            </a:r>
            <a:endParaRPr lang="tr-TR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Düzey </a:t>
            </a:r>
            <a:r>
              <a:rPr lang="tr-TR" dirty="0"/>
              <a:t>belirlemeye dönük -</a:t>
            </a:r>
            <a:r>
              <a:rPr lang="tr-TR" dirty="0" err="1"/>
              <a:t>summative</a:t>
            </a:r>
            <a:r>
              <a:rPr lang="tr-TR" dirty="0"/>
              <a:t>- </a:t>
            </a:r>
            <a:r>
              <a:rPr lang="tr-TR" dirty="0" smtClean="0"/>
              <a:t>değerlendirme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Başarıyı değerlendirme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Program değerlendirme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Öğretimi değerlendirme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Durum Belirleme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1351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Durum Belirleme (</a:t>
            </a:r>
            <a:r>
              <a:rPr lang="tr-TR" dirty="0" err="1"/>
              <a:t>Assessment</a:t>
            </a:r>
            <a:r>
              <a:rPr lang="tr-TR" dirty="0"/>
              <a:t>) Nedir?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Ölçme </a:t>
            </a:r>
            <a:r>
              <a:rPr lang="tr-TR" dirty="0"/>
              <a:t>sonuçlarının bireylerin performansları hakkında bilgi </a:t>
            </a:r>
            <a:r>
              <a:rPr lang="tr-TR" dirty="0" smtClean="0"/>
              <a:t>verecek</a:t>
            </a: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biçimde </a:t>
            </a:r>
            <a:r>
              <a:rPr lang="tr-TR" dirty="0"/>
              <a:t>kullanılması ve bir yargı içermekten daha çok bireylerin</a:t>
            </a:r>
            <a:br>
              <a:rPr lang="tr-TR" dirty="0"/>
            </a:br>
            <a:r>
              <a:rPr lang="tr-TR" dirty="0"/>
              <a:t>öğrenmeleri hakkında var olan durumun ortaya konması </a:t>
            </a:r>
            <a:r>
              <a:rPr lang="tr-TR" dirty="0" smtClean="0"/>
              <a:t>anlamında</a:t>
            </a:r>
            <a:br>
              <a:rPr lang="tr-TR" dirty="0" smtClean="0"/>
            </a:br>
            <a:r>
              <a:rPr lang="tr-TR" dirty="0" smtClean="0"/>
              <a:t>da </a:t>
            </a:r>
            <a:r>
              <a:rPr lang="tr-TR" dirty="0"/>
              <a:t>kullanılmaktadır (</a:t>
            </a:r>
            <a:r>
              <a:rPr lang="tr-TR" dirty="0" err="1"/>
              <a:t>Linn</a:t>
            </a:r>
            <a:r>
              <a:rPr lang="tr-TR" dirty="0"/>
              <a:t> ve </a:t>
            </a:r>
            <a:r>
              <a:rPr lang="tr-TR" dirty="0" err="1"/>
              <a:t>Gronlund</a:t>
            </a:r>
            <a:r>
              <a:rPr lang="tr-TR" dirty="0"/>
              <a:t>, 1995). </a:t>
            </a: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4024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Durum Belirleme (</a:t>
            </a:r>
            <a:r>
              <a:rPr lang="tr-TR" dirty="0" err="1"/>
              <a:t>Assessment</a:t>
            </a:r>
            <a:r>
              <a:rPr lang="tr-TR" dirty="0"/>
              <a:t>) Nedir?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Durum </a:t>
            </a:r>
            <a:r>
              <a:rPr lang="tr-TR" dirty="0"/>
              <a:t>belirleme, öğretmenin öğrenci hakkında karar verebilmesi için, bilgilerin  toplanması, yorumlanması ve bu bilgileri birbirleriyle ilişkilendirerek öğrenci hakkında genel bir sonuca ulaşılmasıdır (</a:t>
            </a:r>
            <a:r>
              <a:rPr lang="tr-TR" dirty="0" err="1"/>
              <a:t>Airasian</a:t>
            </a:r>
            <a:r>
              <a:rPr lang="tr-TR" dirty="0"/>
              <a:t>, 1994).</a:t>
            </a:r>
          </a:p>
        </p:txBody>
      </p:sp>
    </p:spTree>
    <p:extLst>
      <p:ext uri="{BB962C8B-B14F-4D97-AF65-F5344CB8AC3E}">
        <p14:creationId xmlns:p14="http://schemas.microsoft.com/office/powerpoint/2010/main" val="1815512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dirty="0" err="1"/>
              <a:t>Airasian</a:t>
            </a:r>
            <a:r>
              <a:rPr lang="tr-TR" sz="2200" dirty="0"/>
              <a:t>, P. W. (1994). </a:t>
            </a:r>
            <a:r>
              <a:rPr lang="tr-TR" sz="2200" i="1" dirty="0" err="1"/>
              <a:t>Classroom</a:t>
            </a:r>
            <a:r>
              <a:rPr lang="tr-TR" sz="2200" i="1" dirty="0"/>
              <a:t> </a:t>
            </a:r>
            <a:r>
              <a:rPr lang="tr-TR" sz="2200" i="1" dirty="0" err="1"/>
              <a:t>assessment</a:t>
            </a:r>
            <a:r>
              <a:rPr lang="tr-TR" sz="2200" i="1" dirty="0"/>
              <a:t>.</a:t>
            </a:r>
            <a:r>
              <a:rPr lang="tr-TR" sz="2200" dirty="0"/>
              <a:t> USA: </a:t>
            </a:r>
            <a:r>
              <a:rPr lang="tr-TR" sz="2200" dirty="0" err="1"/>
              <a:t>McGraw</a:t>
            </a:r>
            <a:r>
              <a:rPr lang="tr-TR" sz="2200" dirty="0"/>
              <a:t> </a:t>
            </a:r>
            <a:r>
              <a:rPr lang="tr-TR" sz="2200" dirty="0" err="1"/>
              <a:t>Hill</a:t>
            </a:r>
            <a:r>
              <a:rPr lang="tr-TR" sz="2200" dirty="0"/>
              <a:t> </a:t>
            </a:r>
            <a:r>
              <a:rPr lang="tr-TR" sz="2200" dirty="0" err="1"/>
              <a:t>Inc</a:t>
            </a:r>
            <a:r>
              <a:rPr lang="tr-TR" sz="2200"/>
              <a:t>.</a:t>
            </a:r>
          </a:p>
          <a:p>
            <a:pPr marL="0" indent="0" algn="just">
              <a:buNone/>
            </a:pPr>
            <a:endParaRPr lang="tr-TR" sz="2200" smtClean="0"/>
          </a:p>
          <a:p>
            <a:pPr marL="0" indent="0" algn="just">
              <a:buNone/>
            </a:pPr>
            <a:r>
              <a:rPr lang="tr-TR" sz="2200" dirty="0" err="1" smtClean="0"/>
              <a:t>Alison</a:t>
            </a:r>
            <a:r>
              <a:rPr lang="tr-TR" sz="2200" dirty="0"/>
              <a:t>, A. T. (1999). </a:t>
            </a:r>
            <a:r>
              <a:rPr lang="tr-TR" sz="2200" i="1" dirty="0" err="1"/>
              <a:t>Authentic</a:t>
            </a:r>
            <a:r>
              <a:rPr lang="tr-TR" sz="2200" i="1" dirty="0"/>
              <a:t> </a:t>
            </a:r>
            <a:r>
              <a:rPr lang="tr-TR" sz="2200" i="1" dirty="0" err="1"/>
              <a:t>assessment</a:t>
            </a:r>
            <a:r>
              <a:rPr lang="tr-TR" sz="2200" i="1" dirty="0"/>
              <a:t>.</a:t>
            </a:r>
            <a:r>
              <a:rPr lang="tr-TR" sz="2200" b="1" dirty="0"/>
              <a:t> </a:t>
            </a:r>
            <a:r>
              <a:rPr lang="tr-TR" sz="2200" dirty="0" err="1"/>
              <a:t>England</a:t>
            </a:r>
            <a:r>
              <a:rPr lang="tr-TR" sz="2200" dirty="0"/>
              <a:t>: </a:t>
            </a:r>
            <a:r>
              <a:rPr lang="tr-TR" sz="2200" dirty="0" err="1"/>
              <a:t>Friends</a:t>
            </a:r>
            <a:r>
              <a:rPr lang="tr-TR" sz="2200" dirty="0"/>
              <a:t> &amp; </a:t>
            </a:r>
            <a:r>
              <a:rPr lang="tr-TR" sz="2200" dirty="0" err="1"/>
              <a:t>Friends</a:t>
            </a:r>
            <a:r>
              <a:rPr lang="tr-TR" sz="2200" dirty="0"/>
              <a:t> </a:t>
            </a:r>
            <a:r>
              <a:rPr lang="tr-TR" sz="2200" dirty="0" err="1"/>
              <a:t>Puplishing</a:t>
            </a:r>
            <a:r>
              <a:rPr lang="tr-TR" sz="2200" dirty="0" smtClean="0"/>
              <a:t>.</a:t>
            </a:r>
          </a:p>
          <a:p>
            <a:pPr marL="0" indent="0" algn="just">
              <a:buNone/>
            </a:pPr>
            <a:endParaRPr lang="tr-TR" sz="2200" dirty="0" smtClean="0"/>
          </a:p>
          <a:p>
            <a:pPr marL="0" indent="0" algn="just">
              <a:buNone/>
            </a:pPr>
            <a:r>
              <a:rPr lang="tr-TR" sz="2200" dirty="0" err="1" smtClean="0"/>
              <a:t>Linn</a:t>
            </a:r>
            <a:r>
              <a:rPr lang="tr-TR" sz="2200" dirty="0"/>
              <a:t>, R. L. ve </a:t>
            </a:r>
            <a:r>
              <a:rPr lang="tr-TR" sz="2200" dirty="0" err="1"/>
              <a:t>Gronlund</a:t>
            </a:r>
            <a:r>
              <a:rPr lang="tr-TR" sz="2200" dirty="0"/>
              <a:t>, N. E. (1995).</a:t>
            </a:r>
            <a:r>
              <a:rPr lang="tr-TR" sz="2200" b="1" dirty="0"/>
              <a:t> </a:t>
            </a:r>
            <a:r>
              <a:rPr lang="tr-TR" sz="2200" i="1" dirty="0" err="1"/>
              <a:t>Measurement</a:t>
            </a:r>
            <a:r>
              <a:rPr lang="tr-TR" sz="2200" i="1" dirty="0"/>
              <a:t> </a:t>
            </a:r>
            <a:r>
              <a:rPr lang="tr-TR" sz="2200" i="1" dirty="0" err="1"/>
              <a:t>assessment</a:t>
            </a:r>
            <a:r>
              <a:rPr lang="tr-TR" sz="2200" i="1" dirty="0"/>
              <a:t> in </a:t>
            </a:r>
            <a:r>
              <a:rPr lang="tr-TR" sz="2200" i="1" dirty="0" err="1"/>
              <a:t>teaching</a:t>
            </a:r>
            <a:r>
              <a:rPr lang="tr-TR" sz="2200" i="1" dirty="0"/>
              <a:t>.</a:t>
            </a:r>
            <a:r>
              <a:rPr lang="tr-TR" sz="2200" b="1" dirty="0"/>
              <a:t> </a:t>
            </a:r>
            <a:r>
              <a:rPr lang="tr-TR" sz="2200" dirty="0"/>
              <a:t>7</a:t>
            </a:r>
            <a:r>
              <a:rPr lang="tr-TR" sz="2200" baseline="30000" dirty="0"/>
              <a:t>th</a:t>
            </a:r>
            <a:r>
              <a:rPr lang="tr-TR" sz="2200" dirty="0"/>
              <a:t>.</a:t>
            </a:r>
            <a:r>
              <a:rPr lang="tr-TR" sz="2200" b="1" dirty="0"/>
              <a:t> </a:t>
            </a:r>
            <a:r>
              <a:rPr lang="tr-TR" sz="2200" dirty="0"/>
              <a:t>New Jersey: </a:t>
            </a:r>
            <a:r>
              <a:rPr lang="tr-TR" sz="2200" dirty="0" smtClean="0"/>
              <a:t>	</a:t>
            </a:r>
            <a:r>
              <a:rPr lang="tr-TR" sz="2200" dirty="0" err="1" smtClean="0"/>
              <a:t>Prentice-Hall</a:t>
            </a:r>
            <a:r>
              <a:rPr lang="tr-TR" sz="2200" dirty="0" smtClean="0"/>
              <a:t> </a:t>
            </a:r>
            <a:r>
              <a:rPr lang="tr-TR" sz="2200" dirty="0" err="1"/>
              <a:t>Inc</a:t>
            </a:r>
            <a:r>
              <a:rPr lang="tr-TR" sz="2200" dirty="0" smtClean="0"/>
              <a:t>.</a:t>
            </a:r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200" dirty="0" smtClean="0"/>
              <a:t>Turgut, M. F. (1984). </a:t>
            </a:r>
            <a:r>
              <a:rPr lang="tr-TR" sz="2200" i="1" dirty="0" smtClean="0"/>
              <a:t>Eğitimde ölçme ve değerlendirme</a:t>
            </a:r>
            <a:r>
              <a:rPr lang="tr-TR" sz="2200" dirty="0" smtClean="0"/>
              <a:t>. Ankara: Saydam Matbaacılık.</a:t>
            </a:r>
            <a:endParaRPr lang="tr-TR" sz="2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4461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473</Words>
  <Application>Microsoft Office PowerPoint</Application>
  <PresentationFormat>Geniş ekran</PresentationFormat>
  <Paragraphs>45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Teması</vt:lpstr>
      <vt:lpstr>Ölçme, Değerlendirme ve Durum Belirleme - devam </vt:lpstr>
      <vt:lpstr>PowerPoint Sunusu</vt:lpstr>
      <vt:lpstr>PowerPoint Sunusu</vt:lpstr>
      <vt:lpstr>Değerlendirme (Evaluation) Nedir? </vt:lpstr>
      <vt:lpstr>PowerPoint Sunusu</vt:lpstr>
      <vt:lpstr>Günümüzde, yaygın olarak yapılan değerlendirme çeşitleri şunlardır:</vt:lpstr>
      <vt:lpstr>Durum Belirleme (Assessment) Nedir?</vt:lpstr>
      <vt:lpstr>Durum Belirleme (Assessment) Nedir?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TUGCE</cp:lastModifiedBy>
  <cp:revision>12</cp:revision>
  <dcterms:created xsi:type="dcterms:W3CDTF">2017-05-16T13:19:38Z</dcterms:created>
  <dcterms:modified xsi:type="dcterms:W3CDTF">2018-01-30T16:21:45Z</dcterms:modified>
</cp:coreProperties>
</file>