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4" r:id="rId15"/>
    <p:sldId id="275" r:id="rId16"/>
    <p:sldId id="276" r:id="rId17"/>
    <p:sldId id="277" r:id="rId18"/>
    <p:sldId id="278" r:id="rId19"/>
    <p:sldId id="279" r:id="rId20"/>
    <p:sldId id="280" r:id="rId21"/>
    <p:sldId id="281" r:id="rId22"/>
    <p:sldId id="283" r:id="rId23"/>
    <p:sldId id="284" r:id="rId24"/>
    <p:sldId id="285" r:id="rId25"/>
    <p:sldId id="286" r:id="rId26"/>
    <p:sldId id="287" r:id="rId27"/>
    <p:sldId id="288" r:id="rId28"/>
    <p:sldId id="289" r:id="rId29"/>
    <p:sldId id="290" r:id="rId3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5" d="100"/>
          <a:sy n="55" d="100"/>
        </p:scale>
        <p:origin x="141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33400"/>
            <a:ext cx="8229600"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457200" y="1828800"/>
            <a:ext cx="4038600" cy="43021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828800"/>
            <a:ext cx="4038600" cy="43021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D4284822-EAFB-4676-92E1-98616C8C859E}"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26.06.2019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357299"/>
            <a:ext cx="7772400" cy="1785949"/>
          </a:xfrm>
        </p:spPr>
        <p:txBody>
          <a:bodyPr/>
          <a:lstStyle/>
          <a:p>
            <a:r>
              <a:rPr lang="tr-TR" b="1" dirty="0" smtClean="0"/>
              <a:t>Boyun Ağrılı Hastaya Yaklaşım ve Fizyoterapi Uygulamaları</a:t>
            </a:r>
            <a:endParaRPr lang="tr-TR" b="1" dirty="0"/>
          </a:p>
        </p:txBody>
      </p:sp>
      <p:sp>
        <p:nvSpPr>
          <p:cNvPr id="3" name="2 Alt Başlık"/>
          <p:cNvSpPr>
            <a:spLocks noGrp="1"/>
          </p:cNvSpPr>
          <p:nvPr>
            <p:ph type="subTitle" idx="1"/>
          </p:nvPr>
        </p:nvSpPr>
        <p:spPr/>
        <p:txBody>
          <a:bodyPr/>
          <a:lstStyle/>
          <a:p>
            <a:r>
              <a:rPr lang="tr-TR" b="1" dirty="0" smtClean="0">
                <a:solidFill>
                  <a:schemeClr val="tx1"/>
                </a:solidFill>
              </a:rPr>
              <a:t>OSMAN ŞENOL YILDIZ</a:t>
            </a:r>
          </a:p>
          <a:p>
            <a:r>
              <a:rPr lang="tr-TR" b="1" dirty="0" smtClean="0">
                <a:solidFill>
                  <a:schemeClr val="tx1"/>
                </a:solidFill>
              </a:rPr>
              <a:t>AÜ HAYMANA MYO</a:t>
            </a:r>
            <a:endParaRPr lang="tr-TR"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endParaRPr lang="en-GB" smtClean="0"/>
          </a:p>
        </p:txBody>
      </p:sp>
      <p:sp>
        <p:nvSpPr>
          <p:cNvPr id="18435" name="Rectangle 3"/>
          <p:cNvSpPr>
            <a:spLocks noGrp="1" noChangeArrowheads="1"/>
          </p:cNvSpPr>
          <p:nvPr>
            <p:ph type="body" idx="1"/>
          </p:nvPr>
        </p:nvSpPr>
        <p:spPr/>
        <p:txBody>
          <a:bodyPr/>
          <a:lstStyle/>
          <a:p>
            <a:pPr eaLnBrk="1" hangingPunct="1">
              <a:buFont typeface="Wingdings" pitchFamily="2" charset="2"/>
              <a:buNone/>
            </a:pPr>
            <a:r>
              <a:rPr lang="tr-TR" b="1" smtClean="0"/>
              <a:t>III: Enfeksiyöz:</a:t>
            </a:r>
          </a:p>
          <a:p>
            <a:pPr eaLnBrk="1" hangingPunct="1">
              <a:buFont typeface="Wingdings" pitchFamily="2" charset="2"/>
              <a:buNone/>
            </a:pPr>
            <a:endParaRPr lang="tr-TR" b="1" smtClean="0"/>
          </a:p>
          <a:p>
            <a:pPr eaLnBrk="1" hangingPunct="1"/>
            <a:r>
              <a:rPr lang="tr-TR" smtClean="0"/>
              <a:t>Vertebral Osteomyelit</a:t>
            </a:r>
          </a:p>
          <a:p>
            <a:pPr eaLnBrk="1" hangingPunct="1"/>
            <a:r>
              <a:rPr lang="tr-TR" smtClean="0"/>
              <a:t>Diskit </a:t>
            </a:r>
          </a:p>
          <a:p>
            <a:pPr eaLnBrk="1" hangingPunct="1"/>
            <a:r>
              <a:rPr lang="tr-TR" smtClean="0"/>
              <a:t>Herpes Zoster</a:t>
            </a:r>
          </a:p>
          <a:p>
            <a:pPr eaLnBrk="1" hangingPunct="1">
              <a:buFont typeface="Wingdings" pitchFamily="2" charset="2"/>
              <a:buChar char="q"/>
            </a:pPr>
            <a:r>
              <a:rPr lang="tr-TR" smtClean="0"/>
              <a:t>Epidural, intradural ve subdural abseler</a:t>
            </a:r>
          </a:p>
          <a:p>
            <a:pPr eaLnBrk="1" hangingPunct="1">
              <a:buFont typeface="Wingdings" pitchFamily="2" charset="2"/>
              <a:buNone/>
            </a:pPr>
            <a:endParaRPr lang="tr-TR"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endParaRPr lang="en-GB" smtClean="0"/>
          </a:p>
        </p:txBody>
      </p:sp>
      <p:sp>
        <p:nvSpPr>
          <p:cNvPr id="19459" name="Rectangle 3"/>
          <p:cNvSpPr>
            <a:spLocks noGrp="1" noChangeArrowheads="1"/>
          </p:cNvSpPr>
          <p:nvPr>
            <p:ph type="body" idx="1"/>
          </p:nvPr>
        </p:nvSpPr>
        <p:spPr/>
        <p:txBody>
          <a:bodyPr/>
          <a:lstStyle/>
          <a:p>
            <a:pPr eaLnBrk="1" hangingPunct="1">
              <a:buFont typeface="Wingdings" pitchFamily="2" charset="2"/>
              <a:buNone/>
            </a:pPr>
            <a:r>
              <a:rPr lang="tr-TR" b="1" smtClean="0"/>
              <a:t>IV: Endokrinolojik ve Metabolik:</a:t>
            </a:r>
          </a:p>
          <a:p>
            <a:pPr eaLnBrk="1" hangingPunct="1">
              <a:buFont typeface="Wingdings" pitchFamily="2" charset="2"/>
              <a:buNone/>
            </a:pPr>
            <a:endParaRPr lang="tr-TR" b="1" smtClean="0"/>
          </a:p>
          <a:p>
            <a:pPr eaLnBrk="1" hangingPunct="1"/>
            <a:r>
              <a:rPr lang="tr-TR" smtClean="0"/>
              <a:t>Osteoporoz</a:t>
            </a:r>
          </a:p>
          <a:p>
            <a:pPr eaLnBrk="1" hangingPunct="1"/>
            <a:r>
              <a:rPr lang="tr-TR" smtClean="0"/>
              <a:t>Osteomalazi</a:t>
            </a:r>
          </a:p>
          <a:p>
            <a:pPr eaLnBrk="1" hangingPunct="1"/>
            <a:r>
              <a:rPr lang="tr-TR" smtClean="0"/>
              <a:t>Paratiroid hastalıkları</a:t>
            </a:r>
          </a:p>
          <a:p>
            <a:pPr eaLnBrk="1" hangingPunct="1"/>
            <a:r>
              <a:rPr lang="tr-TR" smtClean="0"/>
              <a:t>Paget hastalığı</a:t>
            </a:r>
          </a:p>
          <a:p>
            <a:pPr eaLnBrk="1" hangingPunct="1">
              <a:buFont typeface="Wingdings" pitchFamily="2" charset="2"/>
              <a:buNone/>
            </a:pPr>
            <a:endParaRPr lang="tr-TR"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endParaRPr lang="en-GB" smtClean="0"/>
          </a:p>
        </p:txBody>
      </p:sp>
      <p:sp>
        <p:nvSpPr>
          <p:cNvPr id="20483" name="Rectangle 3"/>
          <p:cNvSpPr>
            <a:spLocks noGrp="1" noChangeArrowheads="1"/>
          </p:cNvSpPr>
          <p:nvPr>
            <p:ph type="body" idx="1"/>
          </p:nvPr>
        </p:nvSpPr>
        <p:spPr/>
        <p:txBody>
          <a:bodyPr/>
          <a:lstStyle/>
          <a:p>
            <a:pPr eaLnBrk="1" hangingPunct="1">
              <a:buFont typeface="Wingdings" pitchFamily="2" charset="2"/>
              <a:buNone/>
            </a:pPr>
            <a:r>
              <a:rPr lang="tr-TR" b="1" smtClean="0"/>
              <a:t>V.Tümörler:</a:t>
            </a:r>
          </a:p>
          <a:p>
            <a:pPr eaLnBrk="1" hangingPunct="1">
              <a:buFont typeface="Wingdings" pitchFamily="2" charset="2"/>
              <a:buNone/>
            </a:pPr>
            <a:endParaRPr lang="tr-TR" b="1" smtClean="0"/>
          </a:p>
          <a:p>
            <a:pPr eaLnBrk="1" hangingPunct="1"/>
            <a:r>
              <a:rPr lang="tr-TR" smtClean="0"/>
              <a:t>Benign tümörler</a:t>
            </a:r>
          </a:p>
          <a:p>
            <a:pPr eaLnBrk="1" hangingPunct="1"/>
            <a:r>
              <a:rPr lang="tr-TR" smtClean="0"/>
              <a:t>Malign tümörler</a:t>
            </a:r>
          </a:p>
          <a:p>
            <a:pPr eaLnBrk="1" hangingPunct="1"/>
            <a:endParaRPr lang="tr-TR" b="1"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tr-TR" smtClean="0"/>
              <a:t>Servikal Sprain ve Strain</a:t>
            </a:r>
          </a:p>
        </p:txBody>
      </p:sp>
      <p:sp>
        <p:nvSpPr>
          <p:cNvPr id="21507" name="Rectangle 3"/>
          <p:cNvSpPr>
            <a:spLocks noGrp="1" noChangeArrowheads="1"/>
          </p:cNvSpPr>
          <p:nvPr>
            <p:ph type="body" idx="1"/>
          </p:nvPr>
        </p:nvSpPr>
        <p:spPr/>
        <p:txBody>
          <a:bodyPr/>
          <a:lstStyle/>
          <a:p>
            <a:pPr eaLnBrk="1" hangingPunct="1"/>
            <a:endParaRPr lang="tr-TR" smtClean="0"/>
          </a:p>
          <a:p>
            <a:pPr eaLnBrk="1" hangingPunct="1"/>
            <a:r>
              <a:rPr lang="tr-TR" smtClean="0"/>
              <a:t>Boyun ağrısının en sık görülen nedenleridir.</a:t>
            </a:r>
          </a:p>
          <a:p>
            <a:pPr eaLnBrk="1" hangingPunct="1"/>
            <a:r>
              <a:rPr lang="tr-TR" smtClean="0"/>
              <a:t>Strain kas kaynaklı, sprain ise ligaman kaynaklı travmalara bağlı ortaya çıkar</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tr-TR" smtClean="0"/>
              <a:t>Klinik</a:t>
            </a:r>
          </a:p>
        </p:txBody>
      </p:sp>
      <p:sp>
        <p:nvSpPr>
          <p:cNvPr id="25603" name="Rectangle 3"/>
          <p:cNvSpPr>
            <a:spLocks noGrp="1" noChangeArrowheads="1"/>
          </p:cNvSpPr>
          <p:nvPr>
            <p:ph type="body" idx="1"/>
          </p:nvPr>
        </p:nvSpPr>
        <p:spPr/>
        <p:txBody>
          <a:bodyPr/>
          <a:lstStyle/>
          <a:p>
            <a:pPr eaLnBrk="1" hangingPunct="1"/>
            <a:endParaRPr lang="tr-TR" smtClean="0"/>
          </a:p>
          <a:p>
            <a:pPr eaLnBrk="1" hangingPunct="1"/>
            <a:r>
              <a:rPr lang="tr-TR" smtClean="0"/>
              <a:t>Boyun ağrısı ve tutukluğuna ilaveten baş ağrısı, görme bulanıklığı, kulak çınlaması, çift görme, omuz ve interskapular bölgede ağrı görülebilir.</a:t>
            </a:r>
          </a:p>
          <a:p>
            <a:pPr eaLnBrk="1" hangingPunct="1"/>
            <a:endParaRPr lang="tr-TR" smtClean="0"/>
          </a:p>
          <a:p>
            <a:pPr eaLnBrk="1" hangingPunct="1"/>
            <a:endParaRPr lang="tr-TR"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5"/>
          <p:cNvSpPr>
            <a:spLocks noGrp="1" noChangeArrowheads="1"/>
          </p:cNvSpPr>
          <p:nvPr>
            <p:ph type="title"/>
          </p:nvPr>
        </p:nvSpPr>
        <p:spPr/>
        <p:txBody>
          <a:bodyPr/>
          <a:lstStyle/>
          <a:p>
            <a:pPr eaLnBrk="1" hangingPunct="1"/>
            <a:r>
              <a:rPr lang="tr-TR" smtClean="0"/>
              <a:t>Radyoloji</a:t>
            </a:r>
          </a:p>
        </p:txBody>
      </p:sp>
      <p:sp>
        <p:nvSpPr>
          <p:cNvPr id="26627" name="Rectangle 3"/>
          <p:cNvSpPr>
            <a:spLocks noGrp="1" noChangeArrowheads="1"/>
          </p:cNvSpPr>
          <p:nvPr>
            <p:ph type="body" sz="half" idx="1"/>
          </p:nvPr>
        </p:nvSpPr>
        <p:spPr>
          <a:xfrm>
            <a:off x="457200" y="2420938"/>
            <a:ext cx="4038600" cy="3709987"/>
          </a:xfrm>
        </p:spPr>
        <p:txBody>
          <a:bodyPr/>
          <a:lstStyle/>
          <a:p>
            <a:pPr eaLnBrk="1" hangingPunct="1"/>
            <a:r>
              <a:rPr lang="tr-TR" sz="2800" smtClean="0"/>
              <a:t>Servikal grafilerde servikal lordozun düzleştiği görülür.</a:t>
            </a:r>
          </a:p>
          <a:p>
            <a:pPr eaLnBrk="1" hangingPunct="1"/>
            <a:endParaRPr lang="tr-TR" sz="2800" smtClean="0"/>
          </a:p>
          <a:p>
            <a:pPr eaLnBrk="1" hangingPunct="1">
              <a:buFont typeface="Wingdings" pitchFamily="2" charset="2"/>
              <a:buNone/>
            </a:pPr>
            <a:endParaRPr lang="tr-TR" sz="2800" smtClean="0"/>
          </a:p>
          <a:p>
            <a:pPr eaLnBrk="1" hangingPunct="1"/>
            <a:endParaRPr lang="tr-TR" sz="2800" smtClean="0"/>
          </a:p>
          <a:p>
            <a:pPr eaLnBrk="1" hangingPunct="1"/>
            <a:endParaRPr lang="tr-TR" sz="2800" smtClean="0"/>
          </a:p>
        </p:txBody>
      </p:sp>
      <p:pic>
        <p:nvPicPr>
          <p:cNvPr id="26628" name="Picture 4" descr="servikal lordoz"/>
          <p:cNvPicPr>
            <a:picLocks noGrp="1" noChangeAspect="1" noChangeArrowheads="1"/>
          </p:cNvPicPr>
          <p:nvPr>
            <p:ph sz="half" idx="2"/>
          </p:nvPr>
        </p:nvPicPr>
        <p:blipFill>
          <a:blip r:embed="rId2"/>
          <a:srcRect/>
          <a:stretch>
            <a:fillRect/>
          </a:stretch>
        </p:blipFill>
        <p:spPr>
          <a:xfrm>
            <a:off x="4427538" y="1844675"/>
            <a:ext cx="4495800" cy="2765425"/>
          </a:xfr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tr-TR" smtClean="0"/>
              <a:t>Servikal Spondiloz</a:t>
            </a:r>
          </a:p>
        </p:txBody>
      </p:sp>
      <p:sp>
        <p:nvSpPr>
          <p:cNvPr id="27651" name="Rectangle 3"/>
          <p:cNvSpPr>
            <a:spLocks noGrp="1" noChangeArrowheads="1"/>
          </p:cNvSpPr>
          <p:nvPr>
            <p:ph type="body" idx="1"/>
          </p:nvPr>
        </p:nvSpPr>
        <p:spPr/>
        <p:txBody>
          <a:bodyPr/>
          <a:lstStyle/>
          <a:p>
            <a:pPr eaLnBrk="1" hangingPunct="1">
              <a:lnSpc>
                <a:spcPct val="90000"/>
              </a:lnSpc>
            </a:pPr>
            <a:r>
              <a:rPr lang="tr-TR" sz="2800" dirty="0" err="1" smtClean="0"/>
              <a:t>Spondiloz</a:t>
            </a:r>
            <a:r>
              <a:rPr lang="tr-TR" sz="2800" dirty="0" smtClean="0"/>
              <a:t>, </a:t>
            </a:r>
            <a:r>
              <a:rPr lang="tr-TR" sz="2800" dirty="0" err="1" smtClean="0"/>
              <a:t>intervertebral</a:t>
            </a:r>
            <a:r>
              <a:rPr lang="tr-TR" sz="2800" dirty="0" smtClean="0"/>
              <a:t> disklerdeki ve </a:t>
            </a:r>
            <a:r>
              <a:rPr lang="tr-TR" sz="2800" dirty="0" err="1" smtClean="0"/>
              <a:t>vertebra</a:t>
            </a:r>
            <a:r>
              <a:rPr lang="tr-TR" sz="2800" dirty="0" smtClean="0"/>
              <a:t> gövdesindeki </a:t>
            </a:r>
            <a:r>
              <a:rPr lang="tr-TR" sz="2800" dirty="0" err="1" smtClean="0"/>
              <a:t>dejeneratif</a:t>
            </a:r>
            <a:r>
              <a:rPr lang="tr-TR" sz="2800" dirty="0" smtClean="0"/>
              <a:t> değişiklikleri kapsar.</a:t>
            </a:r>
          </a:p>
          <a:p>
            <a:pPr eaLnBrk="1" hangingPunct="1">
              <a:lnSpc>
                <a:spcPct val="90000"/>
              </a:lnSpc>
            </a:pPr>
            <a:r>
              <a:rPr lang="tr-TR" sz="2800" dirty="0" smtClean="0"/>
              <a:t>Yaşlanma, mikro veya makro travmalar, mesleki aktiviteler ve genetik yatkınlık </a:t>
            </a:r>
            <a:r>
              <a:rPr lang="tr-TR" sz="2800" dirty="0" err="1" smtClean="0"/>
              <a:t>dejeneratif</a:t>
            </a:r>
            <a:r>
              <a:rPr lang="tr-TR" sz="2800" dirty="0" smtClean="0"/>
              <a:t> değişikliklere katkıda bulunur.</a:t>
            </a:r>
          </a:p>
          <a:p>
            <a:pPr eaLnBrk="1" hangingPunct="1">
              <a:lnSpc>
                <a:spcPct val="90000"/>
              </a:lnSpc>
            </a:pPr>
            <a:r>
              <a:rPr lang="tr-TR" sz="2800" dirty="0" smtClean="0"/>
              <a:t>Normal yaşlanma süreci içinde gelişen </a:t>
            </a:r>
            <a:r>
              <a:rPr lang="tr-TR" sz="2800" dirty="0" err="1" smtClean="0"/>
              <a:t>servikal</a:t>
            </a:r>
            <a:r>
              <a:rPr lang="tr-TR" sz="2800" dirty="0" smtClean="0"/>
              <a:t> </a:t>
            </a:r>
            <a:r>
              <a:rPr lang="tr-TR" sz="2800" dirty="0" err="1" smtClean="0"/>
              <a:t>spondilotik</a:t>
            </a:r>
            <a:r>
              <a:rPr lang="tr-TR" sz="2800" dirty="0" smtClean="0"/>
              <a:t> değişiklikler her zaman ağrıya neden olmazlar.</a:t>
            </a:r>
          </a:p>
          <a:p>
            <a:pPr eaLnBrk="1" hangingPunct="1">
              <a:lnSpc>
                <a:spcPct val="90000"/>
              </a:lnSpc>
            </a:pPr>
            <a:endParaRPr lang="tr-TR" sz="2800" dirty="0" smtClean="0"/>
          </a:p>
          <a:p>
            <a:pPr eaLnBrk="1" hangingPunct="1">
              <a:lnSpc>
                <a:spcPct val="90000"/>
              </a:lnSpc>
            </a:pPr>
            <a:endParaRPr lang="tr-TR" sz="2800" dirty="0" smtClean="0"/>
          </a:p>
          <a:p>
            <a:pPr eaLnBrk="1" hangingPunct="1">
              <a:lnSpc>
                <a:spcPct val="90000"/>
              </a:lnSpc>
            </a:pPr>
            <a:endParaRPr lang="tr-TR" sz="28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tr-TR" smtClean="0"/>
              <a:t>Servikal Spondiloz Patofizyoloji</a:t>
            </a:r>
          </a:p>
        </p:txBody>
      </p:sp>
      <p:sp>
        <p:nvSpPr>
          <p:cNvPr id="28675" name="Rectangle 3"/>
          <p:cNvSpPr>
            <a:spLocks noGrp="1" noChangeArrowheads="1"/>
          </p:cNvSpPr>
          <p:nvPr>
            <p:ph type="body" sz="half" idx="1"/>
          </p:nvPr>
        </p:nvSpPr>
        <p:spPr>
          <a:xfrm>
            <a:off x="457200" y="1828800"/>
            <a:ext cx="6994525" cy="4302125"/>
          </a:xfrm>
        </p:spPr>
        <p:txBody>
          <a:bodyPr/>
          <a:lstStyle/>
          <a:p>
            <a:pPr eaLnBrk="1" hangingPunct="1"/>
            <a:r>
              <a:rPr lang="tr-TR" sz="2800" smtClean="0"/>
              <a:t>İlerleyen yaşla birlikte, intervertebral diskteki sıvı miktarı ve elastisite azalır, bu da intervertebral diskte yırtıklara ve çatlaklara neden olur.</a:t>
            </a:r>
          </a:p>
          <a:p>
            <a:pPr eaLnBrk="1" hangingPunct="1"/>
            <a:r>
              <a:rPr lang="tr-TR" sz="2800" smtClean="0"/>
              <a:t>Disk biyomekanik bozukluklara bağlı olarak çöker ve anulus dışa doğru bombeleşir.</a:t>
            </a:r>
          </a:p>
          <a:p>
            <a:pPr eaLnBrk="1" hangingPunct="1"/>
            <a:r>
              <a:rPr lang="tr-TR" sz="2800" smtClean="0"/>
              <a:t>Ligamanlar elastik özelliklerini kaybederler ve traksiyon spurları (çıkıntıları) gelişir.</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5"/>
          <p:cNvSpPr>
            <a:spLocks noGrp="1" noChangeArrowheads="1"/>
          </p:cNvSpPr>
          <p:nvPr>
            <p:ph type="title"/>
          </p:nvPr>
        </p:nvSpPr>
        <p:spPr/>
        <p:txBody>
          <a:bodyPr/>
          <a:lstStyle/>
          <a:p>
            <a:pPr eaLnBrk="1" hangingPunct="1"/>
            <a:endParaRPr lang="en-GB" smtClean="0"/>
          </a:p>
        </p:txBody>
      </p:sp>
      <p:sp>
        <p:nvSpPr>
          <p:cNvPr id="30723" name="Rectangle 3"/>
          <p:cNvSpPr>
            <a:spLocks noGrp="1" noChangeArrowheads="1"/>
          </p:cNvSpPr>
          <p:nvPr>
            <p:ph type="body" sz="half" idx="1"/>
          </p:nvPr>
        </p:nvSpPr>
        <p:spPr>
          <a:xfrm>
            <a:off x="457200" y="1828800"/>
            <a:ext cx="5051425" cy="4302125"/>
          </a:xfrm>
        </p:spPr>
        <p:txBody>
          <a:bodyPr/>
          <a:lstStyle/>
          <a:p>
            <a:pPr eaLnBrk="1" hangingPunct="1"/>
            <a:r>
              <a:rPr lang="tr-TR" sz="2800" smtClean="0"/>
              <a:t>Servikal spondilozda, sinir kökü kompresyonu sonucu radikülopati, spinal kord basısına bağlı myelopati ve vertebral arter etkilenmesine bağlı vertebrobaziler sendrom gelişir.</a:t>
            </a:r>
          </a:p>
          <a:p>
            <a:pPr eaLnBrk="1" hangingPunct="1"/>
            <a:endParaRPr lang="tr-TR" sz="2800" smtClean="0"/>
          </a:p>
        </p:txBody>
      </p:sp>
      <p:pic>
        <p:nvPicPr>
          <p:cNvPr id="30724" name="Picture 4" descr="servikal radikülopati3"/>
          <p:cNvPicPr>
            <a:picLocks noGrp="1" noChangeAspect="1" noChangeArrowheads="1"/>
          </p:cNvPicPr>
          <p:nvPr>
            <p:ph sz="half" idx="2"/>
          </p:nvPr>
        </p:nvPicPr>
        <p:blipFill>
          <a:blip r:embed="rId2"/>
          <a:srcRect/>
          <a:stretch>
            <a:fillRect/>
          </a:stretch>
        </p:blipFill>
        <p:spPr>
          <a:xfrm>
            <a:off x="5364163" y="1844675"/>
            <a:ext cx="3533775" cy="2287588"/>
          </a:xfr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endParaRPr lang="en-GB" smtClean="0"/>
          </a:p>
        </p:txBody>
      </p:sp>
      <p:sp>
        <p:nvSpPr>
          <p:cNvPr id="33795" name="Rectangle 3"/>
          <p:cNvSpPr>
            <a:spLocks noGrp="1" noChangeArrowheads="1"/>
          </p:cNvSpPr>
          <p:nvPr>
            <p:ph type="body" idx="1"/>
          </p:nvPr>
        </p:nvSpPr>
        <p:spPr/>
        <p:txBody>
          <a:bodyPr/>
          <a:lstStyle/>
          <a:p>
            <a:pPr eaLnBrk="1" hangingPunct="1"/>
            <a:r>
              <a:rPr lang="tr-TR" smtClean="0"/>
              <a:t>Radikülopati sinir kökü basısına bağlı gelişen duysal, motor veya refleks bozukluğudur (kökün innerve ettiği kaslarda zayıflık, duyu kayıpları ve tendon reflekslerinde azalma).</a:t>
            </a:r>
          </a:p>
          <a:p>
            <a:pPr eaLnBrk="1" hangingPunct="1"/>
            <a:endParaRPr lang="tr-TR" smtClean="0"/>
          </a:p>
          <a:p>
            <a:pPr eaLnBrk="1" hangingPunct="1"/>
            <a:endParaRPr lang="tr-TR"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tr-TR" smtClean="0"/>
              <a:t>Anatomi</a:t>
            </a:r>
          </a:p>
        </p:txBody>
      </p:sp>
      <p:sp>
        <p:nvSpPr>
          <p:cNvPr id="5123" name="Rectangle 3"/>
          <p:cNvSpPr>
            <a:spLocks noGrp="1" noChangeArrowheads="1"/>
          </p:cNvSpPr>
          <p:nvPr>
            <p:ph type="body" sz="half" idx="1"/>
          </p:nvPr>
        </p:nvSpPr>
        <p:spPr>
          <a:xfrm>
            <a:off x="457200" y="1844675"/>
            <a:ext cx="4546600" cy="4286250"/>
          </a:xfrm>
        </p:spPr>
        <p:txBody>
          <a:bodyPr/>
          <a:lstStyle/>
          <a:p>
            <a:pPr eaLnBrk="1" hangingPunct="1"/>
            <a:r>
              <a:rPr lang="tr-TR" sz="2800" smtClean="0"/>
              <a:t>7 servikal vertebra ve 8 servikal spinal sinir vardır.</a:t>
            </a:r>
          </a:p>
          <a:p>
            <a:pPr eaLnBrk="1" hangingPunct="1"/>
            <a:r>
              <a:rPr lang="tr-TR" sz="2800" smtClean="0"/>
              <a:t>1. servikal sinir, oksiput ile atlas arasından çıkar. </a:t>
            </a:r>
          </a:p>
          <a:p>
            <a:pPr eaLnBrk="1" hangingPunct="1"/>
            <a:r>
              <a:rPr lang="tr-TR" sz="2800" smtClean="0"/>
              <a:t>Diğer 7 servikal sinir ilgili vertebranın üstünden çıkar.</a:t>
            </a:r>
          </a:p>
          <a:p>
            <a:pPr eaLnBrk="1" hangingPunct="1"/>
            <a:r>
              <a:rPr lang="tr-TR" sz="2800" smtClean="0"/>
              <a:t>8. sinir C7-T1 arasından çıkar. </a:t>
            </a:r>
          </a:p>
        </p:txBody>
      </p:sp>
      <p:pic>
        <p:nvPicPr>
          <p:cNvPr id="5124" name="Picture 4" descr="seminer 009"/>
          <p:cNvPicPr>
            <a:picLocks noGrp="1" noChangeAspect="1" noChangeArrowheads="1"/>
          </p:cNvPicPr>
          <p:nvPr>
            <p:ph sz="half" idx="2"/>
          </p:nvPr>
        </p:nvPicPr>
        <p:blipFill>
          <a:blip r:embed="rId2"/>
          <a:srcRect/>
          <a:stretch>
            <a:fillRect/>
          </a:stretch>
        </p:blipFill>
        <p:spPr>
          <a:xfrm>
            <a:off x="5183188" y="1773238"/>
            <a:ext cx="3960812" cy="4321175"/>
          </a:xfr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tr-TR" smtClean="0"/>
              <a:t>Servikal Spinal Stenoz</a:t>
            </a:r>
          </a:p>
        </p:txBody>
      </p:sp>
      <p:sp>
        <p:nvSpPr>
          <p:cNvPr id="34819" name="Rectangle 3"/>
          <p:cNvSpPr>
            <a:spLocks noGrp="1" noChangeArrowheads="1"/>
          </p:cNvSpPr>
          <p:nvPr>
            <p:ph type="body" idx="1"/>
          </p:nvPr>
        </p:nvSpPr>
        <p:spPr>
          <a:xfrm>
            <a:off x="457200" y="1828800"/>
            <a:ext cx="8229600" cy="4624388"/>
          </a:xfrm>
        </p:spPr>
        <p:txBody>
          <a:bodyPr/>
          <a:lstStyle/>
          <a:p>
            <a:pPr eaLnBrk="1" hangingPunct="1">
              <a:lnSpc>
                <a:spcPct val="80000"/>
              </a:lnSpc>
            </a:pPr>
            <a:r>
              <a:rPr lang="tr-TR" sz="2400" dirty="0" err="1" smtClean="0"/>
              <a:t>Spinal</a:t>
            </a:r>
            <a:r>
              <a:rPr lang="tr-TR" sz="2400" dirty="0" smtClean="0"/>
              <a:t> </a:t>
            </a:r>
            <a:r>
              <a:rPr lang="tr-TR" sz="2400" dirty="0" err="1" smtClean="0"/>
              <a:t>stenoz</a:t>
            </a:r>
            <a:r>
              <a:rPr lang="tr-TR" sz="2400" dirty="0" smtClean="0"/>
              <a:t>; sinir kökü kanalının, </a:t>
            </a:r>
            <a:r>
              <a:rPr lang="tr-TR" sz="2400" dirty="0" err="1" smtClean="0"/>
              <a:t>spinal</a:t>
            </a:r>
            <a:r>
              <a:rPr lang="tr-TR" sz="2400" dirty="0" smtClean="0"/>
              <a:t> kanalın ve </a:t>
            </a:r>
            <a:r>
              <a:rPr lang="tr-TR" sz="2400" dirty="0" err="1" smtClean="0"/>
              <a:t>intervertebral</a:t>
            </a:r>
            <a:r>
              <a:rPr lang="tr-TR" sz="2400" dirty="0" smtClean="0"/>
              <a:t> </a:t>
            </a:r>
            <a:r>
              <a:rPr lang="tr-TR" sz="2400" dirty="0" err="1" smtClean="0"/>
              <a:t>foramenlerin</a:t>
            </a:r>
            <a:r>
              <a:rPr lang="tr-TR" sz="2400" dirty="0" smtClean="0"/>
              <a:t> kritik bir değerin altında daralmasıdır. </a:t>
            </a:r>
          </a:p>
          <a:p>
            <a:pPr eaLnBrk="1" hangingPunct="1">
              <a:lnSpc>
                <a:spcPct val="80000"/>
              </a:lnSpc>
            </a:pPr>
            <a:r>
              <a:rPr lang="tr-TR" sz="2400" dirty="0" smtClean="0"/>
              <a:t>Bacakta güçsüzlük veya </a:t>
            </a:r>
            <a:r>
              <a:rPr lang="tr-TR" sz="2400" dirty="0" err="1" smtClean="0"/>
              <a:t>spastisite</a:t>
            </a:r>
            <a:r>
              <a:rPr lang="tr-TR" sz="2400" dirty="0" smtClean="0"/>
              <a:t> olabilir.</a:t>
            </a:r>
          </a:p>
          <a:p>
            <a:pPr eaLnBrk="1" hangingPunct="1">
              <a:lnSpc>
                <a:spcPct val="80000"/>
              </a:lnSpc>
              <a:buFont typeface="Wingdings" pitchFamily="2" charset="2"/>
              <a:buNone/>
            </a:pPr>
            <a:endParaRPr lang="tr-TR" sz="24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5"/>
          <p:cNvSpPr>
            <a:spLocks noGrp="1" noChangeArrowheads="1"/>
          </p:cNvSpPr>
          <p:nvPr>
            <p:ph type="title"/>
          </p:nvPr>
        </p:nvSpPr>
        <p:spPr/>
        <p:txBody>
          <a:bodyPr/>
          <a:lstStyle/>
          <a:p>
            <a:pPr eaLnBrk="1" hangingPunct="1"/>
            <a:endParaRPr lang="en-GB" smtClean="0"/>
          </a:p>
        </p:txBody>
      </p:sp>
      <p:sp>
        <p:nvSpPr>
          <p:cNvPr id="35843" name="Rectangle 3"/>
          <p:cNvSpPr>
            <a:spLocks noGrp="1" noChangeArrowheads="1"/>
          </p:cNvSpPr>
          <p:nvPr>
            <p:ph type="body" sz="half" idx="1"/>
          </p:nvPr>
        </p:nvSpPr>
        <p:spPr>
          <a:xfrm>
            <a:off x="457200" y="1828800"/>
            <a:ext cx="4691063" cy="4302125"/>
          </a:xfrm>
        </p:spPr>
        <p:txBody>
          <a:bodyPr/>
          <a:lstStyle/>
          <a:p>
            <a:pPr eaLnBrk="1" hangingPunct="1">
              <a:lnSpc>
                <a:spcPct val="90000"/>
              </a:lnSpc>
            </a:pPr>
            <a:r>
              <a:rPr lang="tr-TR" sz="2800" smtClean="0"/>
              <a:t>Genellikle servikal spinal stenoz sinsi ilerler, fakat konjenital veya gelişimsel stenoz varlığında, akut büyük santral disk herniasyonu gibi yer kaplayan oluşumlar için çok az yer olduğu için akut olarak da ortaya çıkabilir.</a:t>
            </a:r>
          </a:p>
        </p:txBody>
      </p:sp>
      <p:pic>
        <p:nvPicPr>
          <p:cNvPr id="35844" name="Picture 4" descr="servikal spinal stenoz1"/>
          <p:cNvPicPr>
            <a:picLocks noGrp="1" noChangeAspect="1" noChangeArrowheads="1"/>
          </p:cNvPicPr>
          <p:nvPr>
            <p:ph sz="half" idx="2"/>
          </p:nvPr>
        </p:nvPicPr>
        <p:blipFill>
          <a:blip r:embed="rId2"/>
          <a:srcRect/>
          <a:stretch>
            <a:fillRect/>
          </a:stretch>
        </p:blipFill>
        <p:spPr>
          <a:xfrm>
            <a:off x="4859338" y="1773238"/>
            <a:ext cx="4033837" cy="3673475"/>
          </a:xfr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tr-TR" smtClean="0"/>
              <a:t>Tedavi</a:t>
            </a:r>
          </a:p>
        </p:txBody>
      </p:sp>
      <p:sp>
        <p:nvSpPr>
          <p:cNvPr id="39939" name="Rectangle 3"/>
          <p:cNvSpPr>
            <a:spLocks noGrp="1" noChangeArrowheads="1"/>
          </p:cNvSpPr>
          <p:nvPr>
            <p:ph type="body" idx="1"/>
          </p:nvPr>
        </p:nvSpPr>
        <p:spPr>
          <a:xfrm>
            <a:off x="457200" y="2133600"/>
            <a:ext cx="8229600" cy="3997325"/>
          </a:xfrm>
        </p:spPr>
        <p:txBody>
          <a:bodyPr/>
          <a:lstStyle/>
          <a:p>
            <a:pPr eaLnBrk="1" hangingPunct="1"/>
            <a:r>
              <a:rPr lang="tr-TR" smtClean="0"/>
              <a:t>Medikal Tedavi:</a:t>
            </a:r>
          </a:p>
          <a:p>
            <a:pPr eaLnBrk="1" hangingPunct="1"/>
            <a:r>
              <a:rPr lang="tr-TR" smtClean="0"/>
              <a:t>Fizik tedavi ve rehabilitasyon</a:t>
            </a:r>
          </a:p>
          <a:p>
            <a:pPr eaLnBrk="1" hangingPunct="1"/>
            <a:r>
              <a:rPr lang="tr-TR" smtClean="0"/>
              <a:t>Servikal ortezler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tr-TR" smtClean="0"/>
              <a:t>Servikal Disk Bozuklukları</a:t>
            </a:r>
          </a:p>
        </p:txBody>
      </p:sp>
      <p:sp>
        <p:nvSpPr>
          <p:cNvPr id="40963" name="Rectangle 3"/>
          <p:cNvSpPr>
            <a:spLocks noGrp="1" noChangeArrowheads="1"/>
          </p:cNvSpPr>
          <p:nvPr>
            <p:ph type="body" sz="half" idx="1"/>
          </p:nvPr>
        </p:nvSpPr>
        <p:spPr>
          <a:xfrm>
            <a:off x="457200" y="2349500"/>
            <a:ext cx="4835525" cy="3781425"/>
          </a:xfrm>
        </p:spPr>
        <p:txBody>
          <a:bodyPr/>
          <a:lstStyle/>
          <a:p>
            <a:pPr eaLnBrk="1" hangingPunct="1">
              <a:lnSpc>
                <a:spcPct val="90000"/>
              </a:lnSpc>
            </a:pPr>
            <a:r>
              <a:rPr lang="tr-TR" smtClean="0"/>
              <a:t>İnternal disk bozukluğu, disk herniasyonu ve dejeneratif disk hastalığı, boyun fıtığı klinikte en sık karşılaşılan servikal disk bozukluklarıdır.</a:t>
            </a:r>
          </a:p>
          <a:p>
            <a:pPr eaLnBrk="1" hangingPunct="1">
              <a:lnSpc>
                <a:spcPct val="90000"/>
              </a:lnSpc>
              <a:buFont typeface="Wingdings" pitchFamily="2" charset="2"/>
              <a:buNone/>
            </a:pPr>
            <a:endParaRPr lang="tr-TR" smtClean="0"/>
          </a:p>
          <a:p>
            <a:pPr eaLnBrk="1" hangingPunct="1">
              <a:lnSpc>
                <a:spcPct val="90000"/>
              </a:lnSpc>
            </a:pPr>
            <a:endParaRPr lang="tr-TR" smtClean="0"/>
          </a:p>
        </p:txBody>
      </p:sp>
      <p:pic>
        <p:nvPicPr>
          <p:cNvPr id="40964" name="Picture 4" descr="servikal disk bozuk1"/>
          <p:cNvPicPr>
            <a:picLocks noGrp="1" noChangeAspect="1" noChangeArrowheads="1"/>
          </p:cNvPicPr>
          <p:nvPr>
            <p:ph sz="half" idx="2"/>
          </p:nvPr>
        </p:nvPicPr>
        <p:blipFill>
          <a:blip r:embed="rId2"/>
          <a:srcRect/>
          <a:stretch>
            <a:fillRect/>
          </a:stretch>
        </p:blipFill>
        <p:spPr>
          <a:xfrm>
            <a:off x="5580063" y="1557338"/>
            <a:ext cx="2689225" cy="4302125"/>
          </a:xfr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endParaRPr lang="en-GB" smtClean="0"/>
          </a:p>
        </p:txBody>
      </p:sp>
      <p:sp>
        <p:nvSpPr>
          <p:cNvPr id="41987" name="Rectangle 3"/>
          <p:cNvSpPr>
            <a:spLocks noGrp="1" noChangeArrowheads="1"/>
          </p:cNvSpPr>
          <p:nvPr>
            <p:ph type="body" idx="1"/>
          </p:nvPr>
        </p:nvSpPr>
        <p:spPr>
          <a:xfrm>
            <a:off x="457200" y="908050"/>
            <a:ext cx="8229600" cy="5222875"/>
          </a:xfrm>
        </p:spPr>
        <p:txBody>
          <a:bodyPr/>
          <a:lstStyle/>
          <a:p>
            <a:pPr eaLnBrk="1" hangingPunct="1">
              <a:lnSpc>
                <a:spcPct val="90000"/>
              </a:lnSpc>
            </a:pPr>
            <a:r>
              <a:rPr lang="tr-TR" sz="2800" smtClean="0"/>
              <a:t>İntervertebral diskler omurlar arasında yastık görevi görür. Diskin su içeriği gençlerde %88 iken, yaşlılarda %70’den azdır. </a:t>
            </a:r>
          </a:p>
          <a:p>
            <a:pPr eaLnBrk="1" hangingPunct="1">
              <a:lnSpc>
                <a:spcPct val="90000"/>
              </a:lnSpc>
            </a:pPr>
            <a:r>
              <a:rPr lang="tr-TR" sz="2800" smtClean="0"/>
              <a:t>İntervertebral disk, ortada nukleus pulposus ve nukleus pulposus etrafında konsantrik şekilde yerleşmiş anulus fibrosus lamellerinden oluşmaktadır. Servikal diskin en dış anulus katmanı innerve olur ve ağrı kaynağıdır.</a:t>
            </a:r>
          </a:p>
          <a:p>
            <a:pPr eaLnBrk="1" hangingPunct="1">
              <a:lnSpc>
                <a:spcPct val="90000"/>
              </a:lnSpc>
            </a:pPr>
            <a:r>
              <a:rPr lang="tr-TR" sz="2800" smtClean="0"/>
              <a:t>Nukleus pulposus içi su dolu balon gibi, gelen yüklenmelere göre şekil alarak, bu yükleri dağıtır. Öne eğilmede arkaya, arkaya eğilmede öne, lateral eğilmelerde karşı yöne doğru yer değiştirir.</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endParaRPr lang="en-GB" smtClean="0"/>
          </a:p>
        </p:txBody>
      </p:sp>
      <p:sp>
        <p:nvSpPr>
          <p:cNvPr id="43011" name="Rectangle 3"/>
          <p:cNvSpPr>
            <a:spLocks noGrp="1" noChangeArrowheads="1"/>
          </p:cNvSpPr>
          <p:nvPr>
            <p:ph type="body" idx="1"/>
          </p:nvPr>
        </p:nvSpPr>
        <p:spPr/>
        <p:txBody>
          <a:bodyPr/>
          <a:lstStyle/>
          <a:p>
            <a:pPr eaLnBrk="1" hangingPunct="1">
              <a:lnSpc>
                <a:spcPct val="90000"/>
              </a:lnSpc>
            </a:pPr>
            <a:r>
              <a:rPr lang="tr-TR" smtClean="0"/>
              <a:t>İntervertebral diskler, elastik özellikleri ile şok absorbe edici olarak görev alırlar.</a:t>
            </a:r>
          </a:p>
          <a:p>
            <a:pPr eaLnBrk="1" hangingPunct="1">
              <a:lnSpc>
                <a:spcPct val="90000"/>
              </a:lnSpc>
            </a:pPr>
            <a:r>
              <a:rPr lang="tr-TR" smtClean="0"/>
              <a:t>İntradiskal basınç nedeniyle vertebraları birbirinden uzak tutarlar ve bir çeşit süspansiyon görevi görerek, buraya gelecek yükleri eşit olarak dağıtmaktadırlar</a:t>
            </a:r>
            <a:r>
              <a:rPr lang="tr-TR" sz="2800" smtClean="0"/>
              <a:t>.   </a:t>
            </a:r>
            <a:endParaRPr lang="en-GB" sz="280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5"/>
          <p:cNvSpPr>
            <a:spLocks noGrp="1" noChangeArrowheads="1"/>
          </p:cNvSpPr>
          <p:nvPr>
            <p:ph type="title"/>
          </p:nvPr>
        </p:nvSpPr>
        <p:spPr/>
        <p:txBody>
          <a:bodyPr/>
          <a:lstStyle/>
          <a:p>
            <a:pPr eaLnBrk="1" hangingPunct="1"/>
            <a:r>
              <a:rPr lang="tr-TR" smtClean="0"/>
              <a:t>Servikal disk herniasyonu</a:t>
            </a:r>
          </a:p>
        </p:txBody>
      </p:sp>
      <p:sp>
        <p:nvSpPr>
          <p:cNvPr id="44035" name="Rectangle 3"/>
          <p:cNvSpPr>
            <a:spLocks noGrp="1" noChangeArrowheads="1"/>
          </p:cNvSpPr>
          <p:nvPr>
            <p:ph type="body" sz="half" idx="1"/>
          </p:nvPr>
        </p:nvSpPr>
        <p:spPr>
          <a:xfrm>
            <a:off x="179388" y="2133600"/>
            <a:ext cx="4402137" cy="3868738"/>
          </a:xfrm>
        </p:spPr>
        <p:txBody>
          <a:bodyPr/>
          <a:lstStyle/>
          <a:p>
            <a:pPr eaLnBrk="1" hangingPunct="1">
              <a:lnSpc>
                <a:spcPct val="80000"/>
              </a:lnSpc>
            </a:pPr>
            <a:r>
              <a:rPr lang="tr-TR" sz="2800" smtClean="0"/>
              <a:t>Bulging (Taşma)</a:t>
            </a:r>
          </a:p>
          <a:p>
            <a:pPr eaLnBrk="1" hangingPunct="1">
              <a:lnSpc>
                <a:spcPct val="80000"/>
              </a:lnSpc>
            </a:pPr>
            <a:r>
              <a:rPr lang="tr-TR" sz="2800" smtClean="0"/>
              <a:t>Protrüzyon:</a:t>
            </a:r>
          </a:p>
          <a:p>
            <a:pPr eaLnBrk="1" hangingPunct="1">
              <a:lnSpc>
                <a:spcPct val="80000"/>
              </a:lnSpc>
            </a:pPr>
            <a:r>
              <a:rPr lang="tr-TR" sz="2800" smtClean="0"/>
              <a:t>Ekstrüde disk:</a:t>
            </a:r>
          </a:p>
          <a:p>
            <a:pPr eaLnBrk="1" hangingPunct="1">
              <a:lnSpc>
                <a:spcPct val="80000"/>
              </a:lnSpc>
            </a:pPr>
            <a:r>
              <a:rPr lang="tr-TR" sz="2800" smtClean="0"/>
              <a:t>Sekestre disk:</a:t>
            </a:r>
          </a:p>
        </p:txBody>
      </p:sp>
      <p:pic>
        <p:nvPicPr>
          <p:cNvPr id="44036" name="Picture 4" descr="disk dejenerasyonu"/>
          <p:cNvPicPr>
            <a:picLocks noGrp="1" noChangeAspect="1" noChangeArrowheads="1"/>
          </p:cNvPicPr>
          <p:nvPr>
            <p:ph sz="half" idx="2"/>
          </p:nvPr>
        </p:nvPicPr>
        <p:blipFill>
          <a:blip r:embed="rId2"/>
          <a:srcRect/>
          <a:stretch>
            <a:fillRect/>
          </a:stretch>
        </p:blipFill>
        <p:spPr>
          <a:xfrm>
            <a:off x="4427538" y="1628775"/>
            <a:ext cx="4519612" cy="4465638"/>
          </a:xfrm>
          <a:noFill/>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tr-TR" smtClean="0"/>
              <a:t>Servikal Disk Dejenerasyonu</a:t>
            </a:r>
          </a:p>
        </p:txBody>
      </p:sp>
      <p:sp>
        <p:nvSpPr>
          <p:cNvPr id="45059" name="Rectangle 3"/>
          <p:cNvSpPr>
            <a:spLocks noGrp="1" noChangeArrowheads="1"/>
          </p:cNvSpPr>
          <p:nvPr>
            <p:ph type="body" idx="1"/>
          </p:nvPr>
        </p:nvSpPr>
        <p:spPr/>
        <p:txBody>
          <a:bodyPr/>
          <a:lstStyle/>
          <a:p>
            <a:pPr eaLnBrk="1" hangingPunct="1"/>
            <a:r>
              <a:rPr lang="tr-TR" smtClean="0"/>
              <a:t>Disk dejenerasyonu, yaşlanma sürecinin normal bir sonucudur.</a:t>
            </a:r>
          </a:p>
          <a:p>
            <a:pPr eaLnBrk="1" hangingPunct="1"/>
            <a:r>
              <a:rPr lang="tr-TR" smtClean="0"/>
              <a:t>Yaşa bağlı disk değişiklikleri semptomatik dejeneratif disklerden ayırt edilemez.</a:t>
            </a:r>
          </a:p>
          <a:p>
            <a:pPr eaLnBrk="1" hangingPunct="1"/>
            <a:r>
              <a:rPr lang="tr-TR" smtClean="0"/>
              <a:t>Radyolojik olarak tespit edilen dejeneratif disk değişiklikleri doğal yaşlanma sürecinin bir parçasıdır ve semptomlara neden olmayabilir.</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tr-TR" smtClean="0"/>
              <a:t>Radiküler ağrı;</a:t>
            </a:r>
          </a:p>
        </p:txBody>
      </p:sp>
      <p:sp>
        <p:nvSpPr>
          <p:cNvPr id="46083" name="Rectangle 3"/>
          <p:cNvSpPr>
            <a:spLocks noGrp="1" noChangeArrowheads="1"/>
          </p:cNvSpPr>
          <p:nvPr>
            <p:ph type="body" sz="half" idx="1"/>
          </p:nvPr>
        </p:nvSpPr>
        <p:spPr>
          <a:xfrm>
            <a:off x="457200" y="2492375"/>
            <a:ext cx="4691063" cy="3638550"/>
          </a:xfrm>
        </p:spPr>
        <p:txBody>
          <a:bodyPr/>
          <a:lstStyle/>
          <a:p>
            <a:pPr marL="342900" indent="-342900" eaLnBrk="1" hangingPunct="1"/>
            <a:r>
              <a:rPr lang="tr-TR" sz="2800" smtClean="0"/>
              <a:t>Derin, künt, keskin, yanıcı, elektrik çarpar tarzda olabilir.</a:t>
            </a:r>
          </a:p>
        </p:txBody>
      </p:sp>
      <p:pic>
        <p:nvPicPr>
          <p:cNvPr id="46084" name="Picture 4" descr="herniated_disc-BB"/>
          <p:cNvPicPr>
            <a:picLocks noGrp="1" noChangeAspect="1" noChangeArrowheads="1"/>
          </p:cNvPicPr>
          <p:nvPr>
            <p:ph sz="half" idx="2"/>
          </p:nvPr>
        </p:nvPicPr>
        <p:blipFill>
          <a:blip r:embed="rId2"/>
          <a:srcRect/>
          <a:stretch>
            <a:fillRect/>
          </a:stretch>
        </p:blipFill>
        <p:spPr>
          <a:xfrm>
            <a:off x="5219700" y="1484313"/>
            <a:ext cx="3529013" cy="4321175"/>
          </a:xfrm>
          <a:noFill/>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5"/>
          <p:cNvSpPr>
            <a:spLocks noGrp="1" noChangeArrowheads="1"/>
          </p:cNvSpPr>
          <p:nvPr>
            <p:ph type="title"/>
          </p:nvPr>
        </p:nvSpPr>
        <p:spPr/>
        <p:txBody>
          <a:bodyPr/>
          <a:lstStyle/>
          <a:p>
            <a:pPr eaLnBrk="1" hangingPunct="1"/>
            <a:r>
              <a:rPr lang="tr-TR" smtClean="0"/>
              <a:t>Radikülopati Klinik</a:t>
            </a:r>
          </a:p>
        </p:txBody>
      </p:sp>
      <p:sp>
        <p:nvSpPr>
          <p:cNvPr id="47107" name="Rectangle 3"/>
          <p:cNvSpPr>
            <a:spLocks noGrp="1" noChangeArrowheads="1"/>
          </p:cNvSpPr>
          <p:nvPr>
            <p:ph type="body" sz="half" idx="1"/>
          </p:nvPr>
        </p:nvSpPr>
        <p:spPr>
          <a:xfrm>
            <a:off x="457200" y="1844675"/>
            <a:ext cx="5338763" cy="3889375"/>
          </a:xfrm>
        </p:spPr>
        <p:txBody>
          <a:bodyPr>
            <a:normAutofit fontScale="92500" lnSpcReduction="10000"/>
          </a:bodyPr>
          <a:lstStyle/>
          <a:p>
            <a:pPr eaLnBrk="1" hangingPunct="1">
              <a:lnSpc>
                <a:spcPct val="90000"/>
              </a:lnSpc>
            </a:pPr>
            <a:r>
              <a:rPr lang="tr-TR" sz="2800" smtClean="0"/>
              <a:t>Radikülopati ağrısı genellikle omuz, kol ve ele yayılabilir.</a:t>
            </a:r>
          </a:p>
          <a:p>
            <a:pPr eaLnBrk="1" hangingPunct="1">
              <a:lnSpc>
                <a:spcPct val="90000"/>
              </a:lnSpc>
            </a:pPr>
            <a:r>
              <a:rPr lang="tr-TR" sz="2800" smtClean="0"/>
              <a:t>Servikal radiküler ağrıda en sık tutulan bölge interskapular alandır. Ağrı oksiputa, omuza veya kola  da yayılabilir.</a:t>
            </a:r>
          </a:p>
          <a:p>
            <a:pPr eaLnBrk="1" hangingPunct="1">
              <a:lnSpc>
                <a:spcPct val="90000"/>
              </a:lnSpc>
            </a:pPr>
            <a:r>
              <a:rPr lang="tr-TR" sz="2800" smtClean="0"/>
              <a:t>Boyun ağrısı radikülopatide olmak zorunda değildir ve sıklıkla yoktur.</a:t>
            </a:r>
          </a:p>
          <a:p>
            <a:pPr eaLnBrk="1" hangingPunct="1">
              <a:lnSpc>
                <a:spcPct val="90000"/>
              </a:lnSpc>
            </a:pPr>
            <a:r>
              <a:rPr lang="tr-TR" sz="2800" smtClean="0"/>
              <a:t>Radikülopatide üst ekstremitede hissizlik veya ağrı ile birlikte güçsüzlük olabilir.</a:t>
            </a:r>
          </a:p>
        </p:txBody>
      </p:sp>
      <p:pic>
        <p:nvPicPr>
          <p:cNvPr id="47108" name="Picture 4" descr="boyunağrısı1"/>
          <p:cNvPicPr>
            <a:picLocks noGrp="1" noChangeAspect="1" noChangeArrowheads="1"/>
          </p:cNvPicPr>
          <p:nvPr>
            <p:ph sz="half" idx="2"/>
          </p:nvPr>
        </p:nvPicPr>
        <p:blipFill>
          <a:blip r:embed="rId2"/>
          <a:srcRect/>
          <a:stretch>
            <a:fillRect/>
          </a:stretch>
        </p:blipFill>
        <p:spPr>
          <a:xfrm>
            <a:off x="6038850" y="2205038"/>
            <a:ext cx="3105150" cy="2460625"/>
          </a:xfr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tr-TR" smtClean="0"/>
              <a:t>Anatomi</a:t>
            </a:r>
          </a:p>
        </p:txBody>
      </p:sp>
      <p:sp>
        <p:nvSpPr>
          <p:cNvPr id="6147" name="Rectangle 3"/>
          <p:cNvSpPr>
            <a:spLocks noGrp="1" noChangeArrowheads="1"/>
          </p:cNvSpPr>
          <p:nvPr>
            <p:ph type="body" sz="half" idx="1"/>
          </p:nvPr>
        </p:nvSpPr>
        <p:spPr>
          <a:xfrm>
            <a:off x="457200" y="1828800"/>
            <a:ext cx="4114800" cy="4302125"/>
          </a:xfrm>
        </p:spPr>
        <p:txBody>
          <a:bodyPr/>
          <a:lstStyle/>
          <a:p>
            <a:pPr marL="342900" indent="-342900" eaLnBrk="1" hangingPunct="1">
              <a:buFont typeface="Wingdings" pitchFamily="2" charset="2"/>
              <a:buNone/>
            </a:pPr>
            <a:endParaRPr lang="tr-TR" sz="2800" smtClean="0"/>
          </a:p>
          <a:p>
            <a:pPr marL="342900" indent="-342900" eaLnBrk="1" hangingPunct="1"/>
            <a:r>
              <a:rPr lang="tr-TR" sz="2800" smtClean="0"/>
              <a:t>Atlasın gövdesi yoktur.</a:t>
            </a:r>
          </a:p>
          <a:p>
            <a:pPr marL="342900" indent="-342900" eaLnBrk="1" hangingPunct="1"/>
            <a:r>
              <a:rPr lang="tr-TR" sz="2800" smtClean="0"/>
              <a:t>Atlanto-occipital eklem : fleksiyon (10</a:t>
            </a:r>
            <a:r>
              <a:rPr lang="en-US" sz="2800" baseline="30000" smtClean="0">
                <a:cs typeface="Times New Roman" pitchFamily="18" charset="0"/>
              </a:rPr>
              <a:t>o</a:t>
            </a:r>
            <a:r>
              <a:rPr lang="tr-TR" sz="2800" smtClean="0"/>
              <a:t>)-ekstansiyon (25</a:t>
            </a:r>
            <a:r>
              <a:rPr lang="en-US" sz="2800" baseline="30000" smtClean="0">
                <a:cs typeface="Times New Roman" pitchFamily="18" charset="0"/>
              </a:rPr>
              <a:t>o</a:t>
            </a:r>
            <a:r>
              <a:rPr lang="tr-TR" sz="2800" smtClean="0"/>
              <a:t>)</a:t>
            </a:r>
          </a:p>
          <a:p>
            <a:pPr marL="342900" indent="-342900" eaLnBrk="1" hangingPunct="1">
              <a:buFont typeface="Wingdings" pitchFamily="2" charset="2"/>
              <a:buNone/>
            </a:pPr>
            <a:endParaRPr lang="tr-TR" sz="2800" smtClean="0"/>
          </a:p>
          <a:p>
            <a:pPr marL="342900" indent="-342900" eaLnBrk="1" hangingPunct="1">
              <a:buFont typeface="Wingdings" pitchFamily="2" charset="2"/>
              <a:buNone/>
            </a:pPr>
            <a:endParaRPr lang="tr-TR" sz="2800" smtClean="0"/>
          </a:p>
        </p:txBody>
      </p:sp>
      <p:pic>
        <p:nvPicPr>
          <p:cNvPr id="6148" name="Picture 4" descr="~AUT0004"/>
          <p:cNvPicPr>
            <a:picLocks noGrp="1" noChangeAspect="1" noChangeArrowheads="1"/>
          </p:cNvPicPr>
          <p:nvPr>
            <p:ph sz="half" idx="2"/>
          </p:nvPr>
        </p:nvPicPr>
        <p:blipFill>
          <a:blip r:embed="rId2"/>
          <a:srcRect/>
          <a:stretch>
            <a:fillRect/>
          </a:stretch>
        </p:blipFill>
        <p:spPr>
          <a:xfrm>
            <a:off x="4716463" y="1412875"/>
            <a:ext cx="4427537" cy="4387850"/>
          </a:xfr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5"/>
          <p:cNvSpPr>
            <a:spLocks noGrp="1" noChangeArrowheads="1"/>
          </p:cNvSpPr>
          <p:nvPr>
            <p:ph type="title"/>
          </p:nvPr>
        </p:nvSpPr>
        <p:spPr/>
        <p:txBody>
          <a:bodyPr/>
          <a:lstStyle/>
          <a:p>
            <a:pPr eaLnBrk="1" hangingPunct="1"/>
            <a:r>
              <a:rPr lang="tr-TR" smtClean="0"/>
              <a:t>Anatomi</a:t>
            </a:r>
          </a:p>
        </p:txBody>
      </p:sp>
      <p:sp>
        <p:nvSpPr>
          <p:cNvPr id="10243" name="Rectangle 3"/>
          <p:cNvSpPr>
            <a:spLocks noGrp="1" noChangeArrowheads="1"/>
          </p:cNvSpPr>
          <p:nvPr>
            <p:ph type="body" sz="half" idx="1"/>
          </p:nvPr>
        </p:nvSpPr>
        <p:spPr/>
        <p:txBody>
          <a:bodyPr/>
          <a:lstStyle/>
          <a:p>
            <a:pPr eaLnBrk="1" hangingPunct="1"/>
            <a:r>
              <a:rPr lang="tr-TR" sz="2800" smtClean="0"/>
              <a:t>Axisin odontoid çıkıntısı ile atlas arasında atlantoaksiyal eklem vardır.</a:t>
            </a:r>
          </a:p>
          <a:p>
            <a:pPr eaLnBrk="1" hangingPunct="1"/>
            <a:r>
              <a:rPr lang="tr-TR" sz="2800" smtClean="0"/>
              <a:t>Atlanto-aksiyal eklem : rotasyon (90</a:t>
            </a:r>
            <a:r>
              <a:rPr lang="en-US" sz="2800" baseline="30000" smtClean="0">
                <a:cs typeface="Times New Roman" pitchFamily="18" charset="0"/>
              </a:rPr>
              <a:t>o</a:t>
            </a:r>
            <a:r>
              <a:rPr lang="tr-TR" sz="2800" smtClean="0"/>
              <a:t>)</a:t>
            </a:r>
          </a:p>
          <a:p>
            <a:pPr eaLnBrk="1" hangingPunct="1"/>
            <a:r>
              <a:rPr lang="tr-TR" sz="2800" smtClean="0"/>
              <a:t>En hareketli omurlar C4-C6 arasıdır. </a:t>
            </a:r>
          </a:p>
        </p:txBody>
      </p:sp>
      <p:pic>
        <p:nvPicPr>
          <p:cNvPr id="10244" name="Picture 4" descr="seminer"/>
          <p:cNvPicPr>
            <a:picLocks noGrp="1" noChangeAspect="1" noChangeArrowheads="1"/>
          </p:cNvPicPr>
          <p:nvPr>
            <p:ph sz="half" idx="2"/>
          </p:nvPr>
        </p:nvPicPr>
        <p:blipFill>
          <a:blip r:embed="rId2"/>
          <a:srcRect/>
          <a:stretch>
            <a:fillRect/>
          </a:stretch>
        </p:blipFill>
        <p:spPr>
          <a:xfrm>
            <a:off x="4427538" y="1773238"/>
            <a:ext cx="4321175" cy="4248150"/>
          </a:xfr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endParaRPr lang="en-GB" smtClean="0"/>
          </a:p>
        </p:txBody>
      </p:sp>
      <p:pic>
        <p:nvPicPr>
          <p:cNvPr id="12291" name="Picture 3" descr="seminer 006"/>
          <p:cNvPicPr>
            <a:picLocks noGrp="1" noChangeAspect="1" noChangeArrowheads="1"/>
          </p:cNvPicPr>
          <p:nvPr>
            <p:ph idx="1"/>
          </p:nvPr>
        </p:nvPicPr>
        <p:blipFill>
          <a:blip r:embed="rId2"/>
          <a:srcRect/>
          <a:stretch>
            <a:fillRect/>
          </a:stretch>
        </p:blipFill>
        <p:spPr>
          <a:xfrm>
            <a:off x="1619250" y="1700213"/>
            <a:ext cx="5905500" cy="4465637"/>
          </a:xfr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
          <p:cNvSpPr>
            <a:spLocks noGrp="1" noChangeArrowheads="1"/>
          </p:cNvSpPr>
          <p:nvPr>
            <p:ph type="title"/>
          </p:nvPr>
        </p:nvSpPr>
        <p:spPr/>
        <p:txBody>
          <a:bodyPr/>
          <a:lstStyle/>
          <a:p>
            <a:pPr eaLnBrk="1" hangingPunct="1"/>
            <a:r>
              <a:rPr lang="tr-TR" smtClean="0"/>
              <a:t>Anatomi</a:t>
            </a:r>
          </a:p>
        </p:txBody>
      </p:sp>
      <p:sp>
        <p:nvSpPr>
          <p:cNvPr id="13315" name="Rectangle 3"/>
          <p:cNvSpPr>
            <a:spLocks noGrp="1" noChangeArrowheads="1"/>
          </p:cNvSpPr>
          <p:nvPr>
            <p:ph type="body" sz="half" idx="1"/>
          </p:nvPr>
        </p:nvSpPr>
        <p:spPr>
          <a:xfrm>
            <a:off x="457200" y="2924175"/>
            <a:ext cx="4546600" cy="3457575"/>
          </a:xfrm>
        </p:spPr>
        <p:txBody>
          <a:bodyPr/>
          <a:lstStyle/>
          <a:p>
            <a:pPr marL="342900" indent="-342900" eaLnBrk="1" hangingPunct="1">
              <a:lnSpc>
                <a:spcPct val="90000"/>
              </a:lnSpc>
            </a:pPr>
            <a:r>
              <a:rPr lang="tr-TR" sz="2800" smtClean="0"/>
              <a:t>Medulla spinalisten çıkan ventral motor ve dorsal duyusal kökler birleşerek spinal sinirleri oluşturur.</a:t>
            </a:r>
          </a:p>
        </p:txBody>
      </p:sp>
      <p:pic>
        <p:nvPicPr>
          <p:cNvPr id="13316" name="Picture 4" descr="seminer 018"/>
          <p:cNvPicPr>
            <a:picLocks noGrp="1" noChangeAspect="1" noChangeArrowheads="1"/>
          </p:cNvPicPr>
          <p:nvPr>
            <p:ph sz="half" idx="2"/>
          </p:nvPr>
        </p:nvPicPr>
        <p:blipFill>
          <a:blip r:embed="rId2"/>
          <a:srcRect/>
          <a:stretch>
            <a:fillRect/>
          </a:stretch>
        </p:blipFill>
        <p:spPr>
          <a:xfrm>
            <a:off x="4859338" y="1844675"/>
            <a:ext cx="4043362" cy="3600450"/>
          </a:xfr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endParaRPr lang="en-GB" smtClean="0"/>
          </a:p>
        </p:txBody>
      </p:sp>
      <p:sp>
        <p:nvSpPr>
          <p:cNvPr id="15363" name="Rectangle 3"/>
          <p:cNvSpPr>
            <a:spLocks noGrp="1" noChangeArrowheads="1"/>
          </p:cNvSpPr>
          <p:nvPr>
            <p:ph type="body" idx="1"/>
          </p:nvPr>
        </p:nvSpPr>
        <p:spPr/>
        <p:txBody>
          <a:bodyPr/>
          <a:lstStyle/>
          <a:p>
            <a:pPr eaLnBrk="1" hangingPunct="1">
              <a:buFont typeface="Wingdings" pitchFamily="2" charset="2"/>
              <a:buNone/>
            </a:pPr>
            <a:r>
              <a:rPr lang="tr-TR" sz="2800" b="1" smtClean="0"/>
              <a:t>Boyunda ağrıya duyarlı yapılar</a:t>
            </a:r>
          </a:p>
          <a:p>
            <a:pPr eaLnBrk="1" hangingPunct="1"/>
            <a:r>
              <a:rPr lang="tr-TR" sz="2800" smtClean="0"/>
              <a:t>Ligamanlar</a:t>
            </a:r>
          </a:p>
          <a:p>
            <a:pPr eaLnBrk="1" hangingPunct="1"/>
            <a:r>
              <a:rPr lang="tr-TR" sz="2800" smtClean="0"/>
              <a:t>Sinir kökleri</a:t>
            </a:r>
          </a:p>
          <a:p>
            <a:pPr eaLnBrk="1" hangingPunct="1"/>
            <a:r>
              <a:rPr lang="tr-TR" sz="2800" smtClean="0"/>
              <a:t>İntervertebral disk (anulus fibrosusun dış katları)</a:t>
            </a:r>
          </a:p>
          <a:p>
            <a:pPr eaLnBrk="1" hangingPunct="1"/>
            <a:r>
              <a:rPr lang="tr-TR" sz="2800" smtClean="0"/>
              <a:t>Faset eklemleri</a:t>
            </a:r>
          </a:p>
          <a:p>
            <a:pPr eaLnBrk="1" hangingPunct="1"/>
            <a:r>
              <a:rPr lang="tr-TR" sz="2800" smtClean="0"/>
              <a:t>Eklem kapsülleri</a:t>
            </a:r>
          </a:p>
          <a:p>
            <a:pPr eaLnBrk="1" hangingPunct="1"/>
            <a:r>
              <a:rPr lang="tr-TR" sz="2800" smtClean="0"/>
              <a:t>Kaslar</a:t>
            </a:r>
          </a:p>
          <a:p>
            <a:pPr eaLnBrk="1" hangingPunct="1"/>
            <a:r>
              <a:rPr lang="tr-TR" sz="2800" smtClean="0"/>
              <a:t>Dura</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tr-TR" smtClean="0"/>
              <a:t>Boyun Ağrısı Nedenleri</a:t>
            </a:r>
          </a:p>
        </p:txBody>
      </p:sp>
      <p:sp>
        <p:nvSpPr>
          <p:cNvPr id="16387" name="Rectangle 3"/>
          <p:cNvSpPr>
            <a:spLocks noGrp="1" noChangeArrowheads="1"/>
          </p:cNvSpPr>
          <p:nvPr>
            <p:ph type="body" idx="1"/>
          </p:nvPr>
        </p:nvSpPr>
        <p:spPr/>
        <p:txBody>
          <a:bodyPr/>
          <a:lstStyle/>
          <a:p>
            <a:pPr eaLnBrk="1" hangingPunct="1">
              <a:lnSpc>
                <a:spcPct val="90000"/>
              </a:lnSpc>
              <a:buFont typeface="Wingdings" pitchFamily="2" charset="2"/>
              <a:buNone/>
            </a:pPr>
            <a:r>
              <a:rPr lang="tr-TR" smtClean="0"/>
              <a:t> </a:t>
            </a:r>
            <a:r>
              <a:rPr lang="tr-TR" b="1" smtClean="0"/>
              <a:t>I. Mekanik:</a:t>
            </a:r>
          </a:p>
          <a:p>
            <a:pPr eaLnBrk="1" hangingPunct="1">
              <a:lnSpc>
                <a:spcPct val="90000"/>
              </a:lnSpc>
              <a:buFont typeface="Wingdings" pitchFamily="2" charset="2"/>
              <a:buChar char="q"/>
            </a:pPr>
            <a:r>
              <a:rPr lang="tr-TR" smtClean="0"/>
              <a:t>Servikal Sprain</a:t>
            </a:r>
          </a:p>
          <a:p>
            <a:pPr eaLnBrk="1" hangingPunct="1">
              <a:lnSpc>
                <a:spcPct val="90000"/>
              </a:lnSpc>
              <a:buFont typeface="Wingdings" pitchFamily="2" charset="2"/>
              <a:buChar char="q"/>
            </a:pPr>
            <a:r>
              <a:rPr lang="tr-TR" smtClean="0"/>
              <a:t>Servikal Strain</a:t>
            </a:r>
          </a:p>
          <a:p>
            <a:pPr eaLnBrk="1" hangingPunct="1">
              <a:lnSpc>
                <a:spcPct val="90000"/>
              </a:lnSpc>
              <a:buFont typeface="Wingdings" pitchFamily="2" charset="2"/>
              <a:buChar char="q"/>
            </a:pPr>
            <a:r>
              <a:rPr lang="tr-TR" smtClean="0"/>
              <a:t>Servikal Disk Herniasyonu</a:t>
            </a:r>
          </a:p>
          <a:p>
            <a:pPr eaLnBrk="1" hangingPunct="1">
              <a:lnSpc>
                <a:spcPct val="90000"/>
              </a:lnSpc>
              <a:buFont typeface="Wingdings" pitchFamily="2" charset="2"/>
              <a:buChar char="q"/>
            </a:pPr>
            <a:r>
              <a:rPr lang="tr-TR" smtClean="0"/>
              <a:t>Servikal Spondiloz</a:t>
            </a:r>
          </a:p>
          <a:p>
            <a:pPr eaLnBrk="1" hangingPunct="1">
              <a:lnSpc>
                <a:spcPct val="90000"/>
              </a:lnSpc>
              <a:buFont typeface="Wingdings" pitchFamily="2" charset="2"/>
              <a:buChar char="q"/>
            </a:pPr>
            <a:r>
              <a:rPr lang="tr-TR" smtClean="0"/>
              <a:t>Servikal Spinal Stenoz</a:t>
            </a:r>
          </a:p>
          <a:p>
            <a:pPr eaLnBrk="1" hangingPunct="1">
              <a:lnSpc>
                <a:spcPct val="90000"/>
              </a:lnSpc>
              <a:buFont typeface="Wingdings" pitchFamily="2" charset="2"/>
              <a:buChar char="q"/>
            </a:pPr>
            <a:endParaRPr lang="tr-TR" smtClean="0"/>
          </a:p>
          <a:p>
            <a:pPr eaLnBrk="1" hangingPunct="1">
              <a:lnSpc>
                <a:spcPct val="90000"/>
              </a:lnSpc>
              <a:buFont typeface="Wingdings" pitchFamily="2" charset="2"/>
              <a:buNone/>
            </a:pPr>
            <a:r>
              <a:rPr lang="tr-TR" smtClean="0"/>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endParaRPr lang="en-GB" smtClean="0"/>
          </a:p>
        </p:txBody>
      </p:sp>
      <p:sp>
        <p:nvSpPr>
          <p:cNvPr id="17411" name="Rectangle 3"/>
          <p:cNvSpPr>
            <a:spLocks noGrp="1" noChangeArrowheads="1"/>
          </p:cNvSpPr>
          <p:nvPr>
            <p:ph type="body" idx="1"/>
          </p:nvPr>
        </p:nvSpPr>
        <p:spPr/>
        <p:txBody>
          <a:bodyPr/>
          <a:lstStyle/>
          <a:p>
            <a:pPr eaLnBrk="1" hangingPunct="1">
              <a:lnSpc>
                <a:spcPct val="90000"/>
              </a:lnSpc>
              <a:buFont typeface="Wingdings" pitchFamily="2" charset="2"/>
              <a:buNone/>
            </a:pPr>
            <a:r>
              <a:rPr lang="tr-TR" sz="2800" b="1" dirty="0" smtClean="0"/>
              <a:t>II. </a:t>
            </a:r>
            <a:r>
              <a:rPr lang="tr-TR" sz="2800" b="1" dirty="0" err="1" smtClean="0"/>
              <a:t>Romatolojik</a:t>
            </a:r>
            <a:r>
              <a:rPr lang="tr-TR" sz="2800" b="1" dirty="0" smtClean="0"/>
              <a:t>:</a:t>
            </a:r>
          </a:p>
          <a:p>
            <a:pPr eaLnBrk="1" hangingPunct="1">
              <a:lnSpc>
                <a:spcPct val="90000"/>
              </a:lnSpc>
              <a:buFont typeface="Wingdings" pitchFamily="2" charset="2"/>
              <a:buNone/>
            </a:pPr>
            <a:endParaRPr lang="tr-TR" sz="2800" b="1" dirty="0" smtClean="0"/>
          </a:p>
          <a:p>
            <a:pPr eaLnBrk="1" hangingPunct="1">
              <a:lnSpc>
                <a:spcPct val="90000"/>
              </a:lnSpc>
            </a:pPr>
            <a:r>
              <a:rPr lang="tr-TR" sz="2800" dirty="0" err="1" smtClean="0"/>
              <a:t>Ankilozan</a:t>
            </a:r>
            <a:r>
              <a:rPr lang="tr-TR" sz="2800" dirty="0" smtClean="0"/>
              <a:t> </a:t>
            </a:r>
            <a:r>
              <a:rPr lang="tr-TR" sz="2800" dirty="0" err="1" smtClean="0"/>
              <a:t>Spondilit</a:t>
            </a:r>
            <a:endParaRPr lang="tr-TR" sz="2800" dirty="0" smtClean="0"/>
          </a:p>
          <a:p>
            <a:pPr eaLnBrk="1" hangingPunct="1">
              <a:lnSpc>
                <a:spcPct val="90000"/>
              </a:lnSpc>
            </a:pPr>
            <a:r>
              <a:rPr lang="tr-TR" sz="2800" dirty="0" err="1" smtClean="0"/>
              <a:t>Romatoid</a:t>
            </a:r>
            <a:r>
              <a:rPr lang="tr-TR" sz="2800" dirty="0" smtClean="0"/>
              <a:t> </a:t>
            </a:r>
            <a:r>
              <a:rPr lang="tr-TR" sz="2800" dirty="0" err="1" smtClean="0"/>
              <a:t>Artrit</a:t>
            </a:r>
            <a:endParaRPr lang="tr-TR" sz="2800" dirty="0" smtClean="0"/>
          </a:p>
          <a:p>
            <a:pPr eaLnBrk="1" hangingPunct="1">
              <a:lnSpc>
                <a:spcPct val="90000"/>
              </a:lnSpc>
            </a:pPr>
            <a:r>
              <a:rPr lang="tr-TR" sz="2800" dirty="0" err="1" smtClean="0"/>
              <a:t>Fibromyalji</a:t>
            </a:r>
            <a:endParaRPr lang="tr-TR" sz="2800" dirty="0" smtClean="0"/>
          </a:p>
          <a:p>
            <a:pPr eaLnBrk="1" hangingPunct="1">
              <a:lnSpc>
                <a:spcPct val="90000"/>
              </a:lnSpc>
            </a:pPr>
            <a:endParaRPr lang="tr-TR" sz="2800" dirty="0" smtClean="0"/>
          </a:p>
          <a:p>
            <a:pPr eaLnBrk="1" hangingPunct="1">
              <a:lnSpc>
                <a:spcPct val="90000"/>
              </a:lnSpc>
            </a:pPr>
            <a:endParaRPr lang="tr-TR" sz="28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728</Words>
  <Application>Microsoft Office PowerPoint</Application>
  <PresentationFormat>Ekran Gösterisi (4:3)</PresentationFormat>
  <Paragraphs>109</Paragraphs>
  <Slides>29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29</vt:i4>
      </vt:variant>
    </vt:vector>
  </HeadingPairs>
  <TitlesOfParts>
    <vt:vector size="34" baseType="lpstr">
      <vt:lpstr>Arial</vt:lpstr>
      <vt:lpstr>Calibri</vt:lpstr>
      <vt:lpstr>Times New Roman</vt:lpstr>
      <vt:lpstr>Wingdings</vt:lpstr>
      <vt:lpstr>Ofis Teması</vt:lpstr>
      <vt:lpstr>Boyun Ağrılı Hastaya Yaklaşım ve Fizyoterapi Uygulamaları</vt:lpstr>
      <vt:lpstr>Anatomi</vt:lpstr>
      <vt:lpstr>Anatomi</vt:lpstr>
      <vt:lpstr>Anatomi</vt:lpstr>
      <vt:lpstr>PowerPoint Sunusu</vt:lpstr>
      <vt:lpstr>Anatomi</vt:lpstr>
      <vt:lpstr>PowerPoint Sunusu</vt:lpstr>
      <vt:lpstr>Boyun Ağrısı Nedenleri</vt:lpstr>
      <vt:lpstr>PowerPoint Sunusu</vt:lpstr>
      <vt:lpstr>PowerPoint Sunusu</vt:lpstr>
      <vt:lpstr>PowerPoint Sunusu</vt:lpstr>
      <vt:lpstr>PowerPoint Sunusu</vt:lpstr>
      <vt:lpstr>Servikal Sprain ve Strain</vt:lpstr>
      <vt:lpstr>Klinik</vt:lpstr>
      <vt:lpstr>Radyoloji</vt:lpstr>
      <vt:lpstr>Servikal Spondiloz</vt:lpstr>
      <vt:lpstr>Servikal Spondiloz Patofizyoloji</vt:lpstr>
      <vt:lpstr>PowerPoint Sunusu</vt:lpstr>
      <vt:lpstr>PowerPoint Sunusu</vt:lpstr>
      <vt:lpstr>Servikal Spinal Stenoz</vt:lpstr>
      <vt:lpstr>PowerPoint Sunusu</vt:lpstr>
      <vt:lpstr>Tedavi</vt:lpstr>
      <vt:lpstr>Servikal Disk Bozuklukları</vt:lpstr>
      <vt:lpstr>PowerPoint Sunusu</vt:lpstr>
      <vt:lpstr>PowerPoint Sunusu</vt:lpstr>
      <vt:lpstr>Servikal disk herniasyonu</vt:lpstr>
      <vt:lpstr>Servikal Disk Dejenerasyonu</vt:lpstr>
      <vt:lpstr>Radiküler ağrı;</vt:lpstr>
      <vt:lpstr>Radikülopati Klinik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fztmerve</dc:creator>
  <cp:lastModifiedBy>sinan sert</cp:lastModifiedBy>
  <cp:revision>12</cp:revision>
  <dcterms:created xsi:type="dcterms:W3CDTF">2018-10-10T19:39:51Z</dcterms:created>
  <dcterms:modified xsi:type="dcterms:W3CDTF">2019-06-26T10:48:03Z</dcterms:modified>
</cp:coreProperties>
</file>