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diagrams/data1.xml" ContentType="application/vnd.openxmlformats-officedocument.drawingml.diagramData+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diagrams/layout2.xml" ContentType="application/vnd.openxmlformats-officedocument.drawingml.diagramLayout+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7" r:id="rId1"/>
  </p:sldMasterIdLst>
  <p:notesMasterIdLst>
    <p:notesMasterId r:id="rId43"/>
  </p:notesMasterIdLst>
  <p:sldIdLst>
    <p:sldId id="257" r:id="rId2"/>
    <p:sldId id="400" r:id="rId3"/>
    <p:sldId id="342" r:id="rId4"/>
    <p:sldId id="274" r:id="rId5"/>
    <p:sldId id="353" r:id="rId6"/>
    <p:sldId id="354" r:id="rId7"/>
    <p:sldId id="355" r:id="rId8"/>
    <p:sldId id="356" r:id="rId9"/>
    <p:sldId id="345" r:id="rId10"/>
    <p:sldId id="366" r:id="rId11"/>
    <p:sldId id="352" r:id="rId12"/>
    <p:sldId id="401" r:id="rId13"/>
    <p:sldId id="402" r:id="rId14"/>
    <p:sldId id="403" r:id="rId15"/>
    <p:sldId id="383" r:id="rId16"/>
    <p:sldId id="384" r:id="rId17"/>
    <p:sldId id="385" r:id="rId18"/>
    <p:sldId id="386" r:id="rId19"/>
    <p:sldId id="358" r:id="rId20"/>
    <p:sldId id="389" r:id="rId21"/>
    <p:sldId id="390" r:id="rId22"/>
    <p:sldId id="387" r:id="rId23"/>
    <p:sldId id="391" r:id="rId24"/>
    <p:sldId id="388" r:id="rId25"/>
    <p:sldId id="392" r:id="rId26"/>
    <p:sldId id="394" r:id="rId27"/>
    <p:sldId id="395" r:id="rId28"/>
    <p:sldId id="396" r:id="rId29"/>
    <p:sldId id="397" r:id="rId30"/>
    <p:sldId id="374" r:id="rId31"/>
    <p:sldId id="375" r:id="rId32"/>
    <p:sldId id="376" r:id="rId33"/>
    <p:sldId id="377" r:id="rId34"/>
    <p:sldId id="378" r:id="rId35"/>
    <p:sldId id="344" r:id="rId36"/>
    <p:sldId id="365" r:id="rId37"/>
    <p:sldId id="276" r:id="rId38"/>
    <p:sldId id="277" r:id="rId39"/>
    <p:sldId id="341" r:id="rId40"/>
    <p:sldId id="359" r:id="rId41"/>
    <p:sldId id="360" r:id="rId4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75238"/>
  </p:normalViewPr>
  <p:slideViewPr>
    <p:cSldViewPr snapToGrid="0" snapToObjects="1">
      <p:cViewPr varScale="1">
        <p:scale>
          <a:sx n="55" d="100"/>
          <a:sy n="55" d="100"/>
        </p:scale>
        <p:origin x="-1278" y="-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s>
</file>

<file path=ppt/diagrams/_rels/drawing1.xml.rels><?xml version="1.0" encoding="UTF-8" standalone="yes"?>
<Relationships xmlns="http://schemas.openxmlformats.org/package/2006/relationships"><Relationship Id="rId1" Type="http://schemas.openxmlformats.org/officeDocument/2006/relationships/image" Target="../media/image1.jpeg"/></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631C738-AA6F-4C93-A44F-91B2AFE75D3C}" type="doc">
      <dgm:prSet loTypeId="urn:microsoft.com/office/officeart/2005/8/layout/process4" loCatId="process" qsTypeId="urn:microsoft.com/office/officeart/2005/8/quickstyle/simple4" qsCatId="simple" csTypeId="urn:microsoft.com/office/officeart/2005/8/colors/colorful5" csCatId="colorful" phldr="1"/>
      <dgm:spPr/>
      <dgm:t>
        <a:bodyPr/>
        <a:lstStyle/>
        <a:p>
          <a:endParaRPr lang="en-US"/>
        </a:p>
      </dgm:t>
    </dgm:pt>
    <dgm:pt modelId="{E9E2BB25-0ED7-4B3E-9401-89CCD8158DCF}">
      <dgm:prSet/>
      <dgm:spPr/>
      <dgm:t>
        <a:bodyPr/>
        <a:lstStyle/>
        <a:p>
          <a:r>
            <a:rPr lang="en-US" b="1" dirty="0">
              <a:latin typeface="Garamond" charset="0"/>
            </a:rPr>
            <a:t> </a:t>
          </a:r>
          <a:r>
            <a:rPr lang="en-US" dirty="0">
              <a:latin typeface="Garamond" charset="0"/>
            </a:rPr>
            <a:t>The mixture of sperm and egg resulted in progeny that were a “blend” of two parent’s characteristics.</a:t>
          </a:r>
          <a:endParaRPr lang="en-US" dirty="0"/>
        </a:p>
      </dgm:t>
    </dgm:pt>
    <dgm:pt modelId="{3C50836A-EB3A-4EDF-860B-B9E750849D17}" type="parTrans" cxnId="{23AE6B2E-3567-4ECA-B5B7-4A27E695D5A6}">
      <dgm:prSet/>
      <dgm:spPr/>
      <dgm:t>
        <a:bodyPr/>
        <a:lstStyle/>
        <a:p>
          <a:endParaRPr lang="en-US"/>
        </a:p>
      </dgm:t>
    </dgm:pt>
    <dgm:pt modelId="{ACBAFCE9-623C-4777-8B61-A09D9C0936A9}" type="sibTrans" cxnId="{23AE6B2E-3567-4ECA-B5B7-4A27E695D5A6}">
      <dgm:prSet/>
      <dgm:spPr/>
      <dgm:t>
        <a:bodyPr/>
        <a:lstStyle/>
        <a:p>
          <a:endParaRPr lang="en-US"/>
        </a:p>
      </dgm:t>
    </dgm:pt>
    <dgm:pt modelId="{9405397E-71F4-4BA2-BED8-8FF19EAECB8C}">
      <dgm:prSet/>
      <dgm:spPr/>
      <dgm:t>
        <a:bodyPr/>
        <a:lstStyle/>
        <a:p>
          <a:r>
            <a:rPr lang="en-US" dirty="0"/>
            <a:t>Red flower white flower </a:t>
          </a:r>
        </a:p>
        <a:p>
          <a:r>
            <a:rPr lang="en-US" dirty="0"/>
            <a:t>Pink flower</a:t>
          </a:r>
        </a:p>
      </dgm:t>
    </dgm:pt>
    <dgm:pt modelId="{5125B89A-44E2-45B5-88E4-C47B0189A047}" type="parTrans" cxnId="{4B28968E-42A8-4D21-ACC1-3AB3283C890F}">
      <dgm:prSet/>
      <dgm:spPr/>
      <dgm:t>
        <a:bodyPr/>
        <a:lstStyle/>
        <a:p>
          <a:endParaRPr lang="en-US"/>
        </a:p>
      </dgm:t>
    </dgm:pt>
    <dgm:pt modelId="{BEE5684F-DA10-44A6-BC1F-0A68F7130E67}" type="sibTrans" cxnId="{4B28968E-42A8-4D21-ACC1-3AB3283C890F}">
      <dgm:prSet/>
      <dgm:spPr/>
      <dgm:t>
        <a:bodyPr/>
        <a:lstStyle/>
        <a:p>
          <a:endParaRPr lang="en-US"/>
        </a:p>
      </dgm:t>
    </dgm:pt>
    <dgm:pt modelId="{0267B03A-6E67-5648-8E64-B8CA694FA7EA}" type="pres">
      <dgm:prSet presAssocID="{F631C738-AA6F-4C93-A44F-91B2AFE75D3C}" presName="Name0" presStyleCnt="0">
        <dgm:presLayoutVars>
          <dgm:dir/>
          <dgm:animLvl val="lvl"/>
          <dgm:resizeHandles val="exact"/>
        </dgm:presLayoutVars>
      </dgm:prSet>
      <dgm:spPr/>
      <dgm:t>
        <a:bodyPr/>
        <a:lstStyle/>
        <a:p>
          <a:endParaRPr lang="tr-TR"/>
        </a:p>
      </dgm:t>
    </dgm:pt>
    <dgm:pt modelId="{6C1F4E99-2D1E-5344-A974-9487194F5DE4}" type="pres">
      <dgm:prSet presAssocID="{9405397E-71F4-4BA2-BED8-8FF19EAECB8C}" presName="boxAndChildren" presStyleCnt="0"/>
      <dgm:spPr/>
    </dgm:pt>
    <dgm:pt modelId="{91B64BA8-78AE-BB46-9678-FB2883D2D310}" type="pres">
      <dgm:prSet presAssocID="{9405397E-71F4-4BA2-BED8-8FF19EAECB8C}" presName="parentTextBox" presStyleLbl="node1" presStyleIdx="0" presStyleCnt="2"/>
      <dgm:spPr/>
      <dgm:t>
        <a:bodyPr/>
        <a:lstStyle/>
        <a:p>
          <a:endParaRPr lang="tr-TR"/>
        </a:p>
      </dgm:t>
    </dgm:pt>
    <dgm:pt modelId="{F04004CC-39A2-CF4D-BE7B-58B1C01BF220}" type="pres">
      <dgm:prSet presAssocID="{ACBAFCE9-623C-4777-8B61-A09D9C0936A9}" presName="sp" presStyleCnt="0"/>
      <dgm:spPr/>
    </dgm:pt>
    <dgm:pt modelId="{1ADA4562-2B94-A64A-9530-9207FB91C860}" type="pres">
      <dgm:prSet presAssocID="{E9E2BB25-0ED7-4B3E-9401-89CCD8158DCF}" presName="arrowAndChildren" presStyleCnt="0"/>
      <dgm:spPr/>
    </dgm:pt>
    <dgm:pt modelId="{83CB48EC-61C2-CF42-871B-9B383BFB62F0}" type="pres">
      <dgm:prSet presAssocID="{E9E2BB25-0ED7-4B3E-9401-89CCD8158DCF}" presName="parentTextArrow" presStyleLbl="node1" presStyleIdx="1" presStyleCnt="2" custLinFactNeighborX="-4491" custLinFactNeighborY="613"/>
      <dgm:spPr/>
      <dgm:t>
        <a:bodyPr/>
        <a:lstStyle/>
        <a:p>
          <a:endParaRPr lang="tr-TR"/>
        </a:p>
      </dgm:t>
    </dgm:pt>
  </dgm:ptLst>
  <dgm:cxnLst>
    <dgm:cxn modelId="{C50068A6-E88D-A246-B7E9-F8D442C6FE4D}" type="presOf" srcId="{9405397E-71F4-4BA2-BED8-8FF19EAECB8C}" destId="{91B64BA8-78AE-BB46-9678-FB2883D2D310}" srcOrd="0" destOrd="0" presId="urn:microsoft.com/office/officeart/2005/8/layout/process4"/>
    <dgm:cxn modelId="{23AE6B2E-3567-4ECA-B5B7-4A27E695D5A6}" srcId="{F631C738-AA6F-4C93-A44F-91B2AFE75D3C}" destId="{E9E2BB25-0ED7-4B3E-9401-89CCD8158DCF}" srcOrd="0" destOrd="0" parTransId="{3C50836A-EB3A-4EDF-860B-B9E750849D17}" sibTransId="{ACBAFCE9-623C-4777-8B61-A09D9C0936A9}"/>
    <dgm:cxn modelId="{4B28968E-42A8-4D21-ACC1-3AB3283C890F}" srcId="{F631C738-AA6F-4C93-A44F-91B2AFE75D3C}" destId="{9405397E-71F4-4BA2-BED8-8FF19EAECB8C}" srcOrd="1" destOrd="0" parTransId="{5125B89A-44E2-45B5-88E4-C47B0189A047}" sibTransId="{BEE5684F-DA10-44A6-BC1F-0A68F7130E67}"/>
    <dgm:cxn modelId="{E9ECBD61-64E7-0143-81AF-98447790F75D}" type="presOf" srcId="{E9E2BB25-0ED7-4B3E-9401-89CCD8158DCF}" destId="{83CB48EC-61C2-CF42-871B-9B383BFB62F0}" srcOrd="0" destOrd="0" presId="urn:microsoft.com/office/officeart/2005/8/layout/process4"/>
    <dgm:cxn modelId="{AD935676-480E-964E-B48C-2F41C51878CA}" type="presOf" srcId="{F631C738-AA6F-4C93-A44F-91B2AFE75D3C}" destId="{0267B03A-6E67-5648-8E64-B8CA694FA7EA}" srcOrd="0" destOrd="0" presId="urn:microsoft.com/office/officeart/2005/8/layout/process4"/>
    <dgm:cxn modelId="{E613C850-FF4F-5344-82AE-980A0636E5C5}" type="presParOf" srcId="{0267B03A-6E67-5648-8E64-B8CA694FA7EA}" destId="{6C1F4E99-2D1E-5344-A974-9487194F5DE4}" srcOrd="0" destOrd="0" presId="urn:microsoft.com/office/officeart/2005/8/layout/process4"/>
    <dgm:cxn modelId="{DE6DF590-316C-A944-9164-C936A6EA4231}" type="presParOf" srcId="{6C1F4E99-2D1E-5344-A974-9487194F5DE4}" destId="{91B64BA8-78AE-BB46-9678-FB2883D2D310}" srcOrd="0" destOrd="0" presId="urn:microsoft.com/office/officeart/2005/8/layout/process4"/>
    <dgm:cxn modelId="{BD0D9598-6D88-4543-A791-EFF9174B498E}" type="presParOf" srcId="{0267B03A-6E67-5648-8E64-B8CA694FA7EA}" destId="{F04004CC-39A2-CF4D-BE7B-58B1C01BF220}" srcOrd="1" destOrd="0" presId="urn:microsoft.com/office/officeart/2005/8/layout/process4"/>
    <dgm:cxn modelId="{6B49EFB8-7D2B-B64D-8957-F72CEE67B524}" type="presParOf" srcId="{0267B03A-6E67-5648-8E64-B8CA694FA7EA}" destId="{1ADA4562-2B94-A64A-9530-9207FB91C860}" srcOrd="2" destOrd="0" presId="urn:microsoft.com/office/officeart/2005/8/layout/process4"/>
    <dgm:cxn modelId="{66986827-586F-DD4A-9F41-50233670C76B}" type="presParOf" srcId="{1ADA4562-2B94-A64A-9530-9207FB91C860}" destId="{83CB48EC-61C2-CF42-871B-9B383BFB62F0}" srcOrd="0" destOrd="0" presId="urn:microsoft.com/office/officeart/2005/8/layout/process4"/>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358BDCE-DDD7-4D00-9670-CF7997230016}" type="doc">
      <dgm:prSet loTypeId="urn:microsoft.com/office/officeart/2016/7/layout/BasicTimeline" loCatId="process" qsTypeId="urn:microsoft.com/office/officeart/2005/8/quickstyle/simple1" qsCatId="simple" csTypeId="urn:microsoft.com/office/officeart/2005/8/colors/accent1_2" csCatId="accent1" phldr="1"/>
      <dgm:spPr/>
      <dgm:t>
        <a:bodyPr/>
        <a:lstStyle/>
        <a:p>
          <a:endParaRPr lang="en-US"/>
        </a:p>
      </dgm:t>
    </dgm:pt>
    <dgm:pt modelId="{937DB99B-D927-4C11-B57D-FC977B948600}">
      <dgm:prSet/>
      <dgm:spPr/>
      <dgm:t>
        <a:bodyPr/>
        <a:lstStyle/>
        <a:p>
          <a:pPr>
            <a:defRPr b="1"/>
          </a:pPr>
          <a:r>
            <a:rPr lang="en-US"/>
            <a:t>1865</a:t>
          </a:r>
        </a:p>
      </dgm:t>
    </dgm:pt>
    <dgm:pt modelId="{C5A157C8-74BC-424D-A3CD-649FBE57576A}" type="parTrans" cxnId="{0717E930-AFB6-4203-8918-B0A6444F64EC}">
      <dgm:prSet/>
      <dgm:spPr/>
      <dgm:t>
        <a:bodyPr/>
        <a:lstStyle/>
        <a:p>
          <a:endParaRPr lang="en-US"/>
        </a:p>
      </dgm:t>
    </dgm:pt>
    <dgm:pt modelId="{79877771-E902-4040-B0B4-DAD7011DCE2D}" type="sibTrans" cxnId="{0717E930-AFB6-4203-8918-B0A6444F64EC}">
      <dgm:prSet/>
      <dgm:spPr/>
      <dgm:t>
        <a:bodyPr/>
        <a:lstStyle/>
        <a:p>
          <a:endParaRPr lang="en-US"/>
        </a:p>
      </dgm:t>
    </dgm:pt>
    <dgm:pt modelId="{ECA52A2B-0BC1-487F-8B55-443BF95F4818}">
      <dgm:prSet/>
      <dgm:spPr/>
      <dgm:t>
        <a:bodyPr/>
        <a:lstStyle/>
        <a:p>
          <a:r>
            <a:rPr lang="en-US"/>
            <a:t>Mendel, pea 7 characters plant hybrids</a:t>
          </a:r>
        </a:p>
      </dgm:t>
    </dgm:pt>
    <dgm:pt modelId="{B42012B0-F2FC-4BFC-9A86-3E9025AAABBB}" type="parTrans" cxnId="{DDF32454-F169-43E3-96E0-BF8CB51C21CC}">
      <dgm:prSet/>
      <dgm:spPr/>
      <dgm:t>
        <a:bodyPr/>
        <a:lstStyle/>
        <a:p>
          <a:endParaRPr lang="en-US"/>
        </a:p>
      </dgm:t>
    </dgm:pt>
    <dgm:pt modelId="{3F45D72C-D92A-4F84-9902-A1026F61C709}" type="sibTrans" cxnId="{DDF32454-F169-43E3-96E0-BF8CB51C21CC}">
      <dgm:prSet/>
      <dgm:spPr/>
      <dgm:t>
        <a:bodyPr/>
        <a:lstStyle/>
        <a:p>
          <a:endParaRPr lang="en-US"/>
        </a:p>
      </dgm:t>
    </dgm:pt>
    <dgm:pt modelId="{9E19C2E0-5D66-418B-B611-3CFBDEB6AB14}">
      <dgm:prSet/>
      <dgm:spPr/>
      <dgm:t>
        <a:bodyPr/>
        <a:lstStyle/>
        <a:p>
          <a:r>
            <a:rPr lang="en-US"/>
            <a:t>Science community didn’t </a:t>
          </a:r>
          <a:br>
            <a:rPr lang="en-US"/>
          </a:br>
          <a:r>
            <a:rPr lang="en-US"/>
            <a:t>take  into account, </a:t>
          </a:r>
          <a:br>
            <a:rPr lang="en-US"/>
          </a:br>
          <a:r>
            <a:rPr lang="en-US"/>
            <a:t>HARD TO UNDERSTAND!</a:t>
          </a:r>
        </a:p>
      </dgm:t>
    </dgm:pt>
    <dgm:pt modelId="{73F7255F-1533-4A11-A07A-710FC91937F0}" type="parTrans" cxnId="{EA4A76D3-E0C7-41A5-8E7E-CA70D31E905E}">
      <dgm:prSet/>
      <dgm:spPr/>
      <dgm:t>
        <a:bodyPr/>
        <a:lstStyle/>
        <a:p>
          <a:endParaRPr lang="en-US"/>
        </a:p>
      </dgm:t>
    </dgm:pt>
    <dgm:pt modelId="{A8760C89-EFCF-4E05-A24E-52AEB08F7999}" type="sibTrans" cxnId="{EA4A76D3-E0C7-41A5-8E7E-CA70D31E905E}">
      <dgm:prSet/>
      <dgm:spPr/>
      <dgm:t>
        <a:bodyPr/>
        <a:lstStyle/>
        <a:p>
          <a:endParaRPr lang="en-US"/>
        </a:p>
      </dgm:t>
    </dgm:pt>
    <dgm:pt modelId="{7E82431C-C497-46D4-9207-E16A8421D9D3}">
      <dgm:prSet/>
      <dgm:spPr/>
      <dgm:t>
        <a:bodyPr/>
        <a:lstStyle/>
        <a:p>
          <a:pPr>
            <a:defRPr b="1"/>
          </a:pPr>
          <a:r>
            <a:rPr lang="en-US"/>
            <a:t>1875–1880</a:t>
          </a:r>
        </a:p>
      </dgm:t>
    </dgm:pt>
    <dgm:pt modelId="{6AD17863-10B4-4713-B277-3A0764015538}" type="parTrans" cxnId="{70C402AF-7DA2-4AD4-9B89-BEA8F15B988B}">
      <dgm:prSet/>
      <dgm:spPr/>
      <dgm:t>
        <a:bodyPr/>
        <a:lstStyle/>
        <a:p>
          <a:endParaRPr lang="en-US"/>
        </a:p>
      </dgm:t>
    </dgm:pt>
    <dgm:pt modelId="{F914A4F2-FE44-4A1E-8FC6-66A468B5A5CC}" type="sibTrans" cxnId="{70C402AF-7DA2-4AD4-9B89-BEA8F15B988B}">
      <dgm:prSet/>
      <dgm:spPr/>
      <dgm:t>
        <a:bodyPr/>
        <a:lstStyle/>
        <a:p>
          <a:endParaRPr lang="en-US"/>
        </a:p>
      </dgm:t>
    </dgm:pt>
    <dgm:pt modelId="{056A7202-4E5D-445C-993B-36421B57D6E6}">
      <dgm:prSet/>
      <dgm:spPr/>
      <dgm:t>
        <a:bodyPr/>
        <a:lstStyle/>
        <a:p>
          <a:r>
            <a:rPr lang="en-US" dirty="0"/>
            <a:t>Cell and nucleus role put forth</a:t>
          </a:r>
        </a:p>
      </dgm:t>
    </dgm:pt>
    <dgm:pt modelId="{7C542565-6B35-4F7A-A5E7-91EE93EBDE39}" type="parTrans" cxnId="{DDF75473-B209-43D1-B3DB-0B11811B371C}">
      <dgm:prSet/>
      <dgm:spPr/>
      <dgm:t>
        <a:bodyPr/>
        <a:lstStyle/>
        <a:p>
          <a:endParaRPr lang="en-US"/>
        </a:p>
      </dgm:t>
    </dgm:pt>
    <dgm:pt modelId="{FE25D7A5-822A-47BD-B915-13C0FCF79F0D}" type="sibTrans" cxnId="{DDF75473-B209-43D1-B3DB-0B11811B371C}">
      <dgm:prSet/>
      <dgm:spPr/>
      <dgm:t>
        <a:bodyPr/>
        <a:lstStyle/>
        <a:p>
          <a:endParaRPr lang="en-US"/>
        </a:p>
      </dgm:t>
    </dgm:pt>
    <dgm:pt modelId="{539392E5-0B70-4E11-825F-A50FAA46921F}">
      <dgm:prSet/>
      <dgm:spPr/>
      <dgm:t>
        <a:bodyPr/>
        <a:lstStyle/>
        <a:p>
          <a:pPr>
            <a:defRPr b="1"/>
          </a:pPr>
          <a:r>
            <a:rPr lang="en-US"/>
            <a:t>1883</a:t>
          </a:r>
        </a:p>
      </dgm:t>
    </dgm:pt>
    <dgm:pt modelId="{DE321DE2-F3AB-4E90-B701-66755459C167}" type="parTrans" cxnId="{334D525F-A15B-4E4F-B5D2-9F30AA74EAAD}">
      <dgm:prSet/>
      <dgm:spPr/>
      <dgm:t>
        <a:bodyPr/>
        <a:lstStyle/>
        <a:p>
          <a:endParaRPr lang="en-US"/>
        </a:p>
      </dgm:t>
    </dgm:pt>
    <dgm:pt modelId="{73EC75D7-41B3-47EA-84DD-A51AE2AF550E}" type="sibTrans" cxnId="{334D525F-A15B-4E4F-B5D2-9F30AA74EAAD}">
      <dgm:prSet/>
      <dgm:spPr/>
      <dgm:t>
        <a:bodyPr/>
        <a:lstStyle/>
        <a:p>
          <a:endParaRPr lang="en-US"/>
        </a:p>
      </dgm:t>
    </dgm:pt>
    <dgm:pt modelId="{21D503DA-3400-4FAF-A9E8-34CAAC272713}">
      <dgm:prSet/>
      <dgm:spPr/>
      <dgm:t>
        <a:bodyPr/>
        <a:lstStyle/>
        <a:p>
          <a:r>
            <a:rPr lang="en-US"/>
            <a:t>Roux-Weisman importance of chromosome in inheritance</a:t>
          </a:r>
        </a:p>
      </dgm:t>
    </dgm:pt>
    <dgm:pt modelId="{9029F61B-0262-4304-9FD8-84150B9EA92C}" type="parTrans" cxnId="{A66766AB-34BF-4DC1-B1AF-B00DA5ABA2A7}">
      <dgm:prSet/>
      <dgm:spPr/>
      <dgm:t>
        <a:bodyPr/>
        <a:lstStyle/>
        <a:p>
          <a:endParaRPr lang="en-US"/>
        </a:p>
      </dgm:t>
    </dgm:pt>
    <dgm:pt modelId="{2C023039-A405-4345-85E7-B77BBDAD6792}" type="sibTrans" cxnId="{A66766AB-34BF-4DC1-B1AF-B00DA5ABA2A7}">
      <dgm:prSet/>
      <dgm:spPr/>
      <dgm:t>
        <a:bodyPr/>
        <a:lstStyle/>
        <a:p>
          <a:endParaRPr lang="en-US"/>
        </a:p>
      </dgm:t>
    </dgm:pt>
    <dgm:pt modelId="{05F1B549-CA54-D24A-8755-ED6E01C281AD}" type="pres">
      <dgm:prSet presAssocID="{8358BDCE-DDD7-4D00-9670-CF7997230016}" presName="root" presStyleCnt="0">
        <dgm:presLayoutVars>
          <dgm:chMax/>
          <dgm:chPref/>
          <dgm:animLvl val="lvl"/>
        </dgm:presLayoutVars>
      </dgm:prSet>
      <dgm:spPr/>
      <dgm:t>
        <a:bodyPr/>
        <a:lstStyle/>
        <a:p>
          <a:endParaRPr lang="tr-TR"/>
        </a:p>
      </dgm:t>
    </dgm:pt>
    <dgm:pt modelId="{A56427AB-D90B-FC45-97AF-BDD5020DAF60}" type="pres">
      <dgm:prSet presAssocID="{8358BDCE-DDD7-4D00-9670-CF7997230016}" presName="divider" presStyleLbl="fgAccFollowNode1" presStyleIdx="0" presStyleCnt="1"/>
      <dgm:spPr>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tailEnd type="triangle" w="lg" len="lg"/>
        </a:ln>
        <a:effectLst/>
      </dgm:spPr>
    </dgm:pt>
    <dgm:pt modelId="{19D3EC69-88EC-9E4C-9C52-1A2C67595559}" type="pres">
      <dgm:prSet presAssocID="{8358BDCE-DDD7-4D00-9670-CF7997230016}" presName="nodes" presStyleCnt="0">
        <dgm:presLayoutVars>
          <dgm:chMax/>
          <dgm:chPref/>
          <dgm:animLvl val="lvl"/>
        </dgm:presLayoutVars>
      </dgm:prSet>
      <dgm:spPr/>
    </dgm:pt>
    <dgm:pt modelId="{D9A24B2D-7738-C545-BC57-D9B897C63AC8}" type="pres">
      <dgm:prSet presAssocID="{937DB99B-D927-4C11-B57D-FC977B948600}" presName="composite" presStyleCnt="0"/>
      <dgm:spPr/>
    </dgm:pt>
    <dgm:pt modelId="{C9D5DA6B-0632-C840-8BDA-5A36A267D8D5}" type="pres">
      <dgm:prSet presAssocID="{937DB99B-D927-4C11-B57D-FC977B948600}" presName="L1TextContainer" presStyleLbl="revTx" presStyleIdx="0" presStyleCnt="3">
        <dgm:presLayoutVars>
          <dgm:chMax val="1"/>
          <dgm:chPref val="1"/>
          <dgm:bulletEnabled val="1"/>
        </dgm:presLayoutVars>
      </dgm:prSet>
      <dgm:spPr/>
      <dgm:t>
        <a:bodyPr/>
        <a:lstStyle/>
        <a:p>
          <a:endParaRPr lang="tr-TR"/>
        </a:p>
      </dgm:t>
    </dgm:pt>
    <dgm:pt modelId="{48FEB661-CD17-C04C-8D37-5773F3BA7182}" type="pres">
      <dgm:prSet presAssocID="{937DB99B-D927-4C11-B57D-FC977B948600}" presName="L2TextContainerWrapper" presStyleCnt="0">
        <dgm:presLayoutVars>
          <dgm:chMax val="0"/>
          <dgm:chPref val="0"/>
          <dgm:bulletEnabled val="1"/>
        </dgm:presLayoutVars>
      </dgm:prSet>
      <dgm:spPr/>
    </dgm:pt>
    <dgm:pt modelId="{DCE8EA0E-AA7F-C948-8D46-12A202622591}" type="pres">
      <dgm:prSet presAssocID="{937DB99B-D927-4C11-B57D-FC977B948600}" presName="L2TextContainer" presStyleLbl="bgAcc1" presStyleIdx="0" presStyleCnt="3"/>
      <dgm:spPr/>
      <dgm:t>
        <a:bodyPr/>
        <a:lstStyle/>
        <a:p>
          <a:endParaRPr lang="tr-TR"/>
        </a:p>
      </dgm:t>
    </dgm:pt>
    <dgm:pt modelId="{F1137897-7757-6C4B-87BB-502A3DD5B9F5}" type="pres">
      <dgm:prSet presAssocID="{937DB99B-D927-4C11-B57D-FC977B948600}" presName="FlexibleEmptyPlaceHolder" presStyleCnt="0"/>
      <dgm:spPr/>
    </dgm:pt>
    <dgm:pt modelId="{971033F1-B018-4A46-A147-015BA8282789}" type="pres">
      <dgm:prSet presAssocID="{937DB99B-D927-4C11-B57D-FC977B948600}" presName="ConnectLine" presStyleLbl="sibTrans1D1" presStyleIdx="0" presStyleCnt="3"/>
      <dgm:spPr>
        <a:noFill/>
        <a:ln w="9525" cap="rnd" cmpd="sng" algn="ctr">
          <a:solidFill>
            <a:schemeClr val="accent1">
              <a:hueOff val="0"/>
              <a:satOff val="0"/>
              <a:lumOff val="0"/>
              <a:alphaOff val="0"/>
            </a:schemeClr>
          </a:solidFill>
          <a:prstDash val="dash"/>
        </a:ln>
        <a:effectLst/>
      </dgm:spPr>
    </dgm:pt>
    <dgm:pt modelId="{D47453CF-85C6-014E-AA01-FF4DB8813F26}" type="pres">
      <dgm:prSet presAssocID="{937DB99B-D927-4C11-B57D-FC977B948600}" presName="ConnectorPoint" presStyleLbl="alignNode1" presStyleIdx="0" presStyleCnt="3"/>
      <dgm:spPr/>
    </dgm:pt>
    <dgm:pt modelId="{97454D25-2B33-C344-8F8D-69BD7EC7CD8D}" type="pres">
      <dgm:prSet presAssocID="{937DB99B-D927-4C11-B57D-FC977B948600}" presName="EmptyPlaceHolder" presStyleCnt="0"/>
      <dgm:spPr/>
    </dgm:pt>
    <dgm:pt modelId="{9416ACA8-87DB-0B40-944E-88AEA5D5811A}" type="pres">
      <dgm:prSet presAssocID="{79877771-E902-4040-B0B4-DAD7011DCE2D}" presName="spaceBetweenRectangles" presStyleCnt="0"/>
      <dgm:spPr/>
    </dgm:pt>
    <dgm:pt modelId="{0E884993-5CA0-2F48-A9D7-36795C079E4C}" type="pres">
      <dgm:prSet presAssocID="{7E82431C-C497-46D4-9207-E16A8421D9D3}" presName="composite" presStyleCnt="0"/>
      <dgm:spPr/>
    </dgm:pt>
    <dgm:pt modelId="{DF0210EB-326A-2249-8BD6-9235A4C89607}" type="pres">
      <dgm:prSet presAssocID="{7E82431C-C497-46D4-9207-E16A8421D9D3}" presName="L1TextContainer" presStyleLbl="revTx" presStyleIdx="1" presStyleCnt="3">
        <dgm:presLayoutVars>
          <dgm:chMax val="1"/>
          <dgm:chPref val="1"/>
          <dgm:bulletEnabled val="1"/>
        </dgm:presLayoutVars>
      </dgm:prSet>
      <dgm:spPr/>
      <dgm:t>
        <a:bodyPr/>
        <a:lstStyle/>
        <a:p>
          <a:endParaRPr lang="tr-TR"/>
        </a:p>
      </dgm:t>
    </dgm:pt>
    <dgm:pt modelId="{1C5BEFB7-28DF-3B4E-9AAA-1584DE5BE571}" type="pres">
      <dgm:prSet presAssocID="{7E82431C-C497-46D4-9207-E16A8421D9D3}" presName="L2TextContainerWrapper" presStyleCnt="0">
        <dgm:presLayoutVars>
          <dgm:chMax val="0"/>
          <dgm:chPref val="0"/>
          <dgm:bulletEnabled val="1"/>
        </dgm:presLayoutVars>
      </dgm:prSet>
      <dgm:spPr/>
    </dgm:pt>
    <dgm:pt modelId="{ECF7D8DB-AB59-DE44-B26C-5468288B7E69}" type="pres">
      <dgm:prSet presAssocID="{7E82431C-C497-46D4-9207-E16A8421D9D3}" presName="L2TextContainer" presStyleLbl="bgAcc1" presStyleIdx="1" presStyleCnt="3" custScaleX="65706"/>
      <dgm:spPr/>
      <dgm:t>
        <a:bodyPr/>
        <a:lstStyle/>
        <a:p>
          <a:endParaRPr lang="tr-TR"/>
        </a:p>
      </dgm:t>
    </dgm:pt>
    <dgm:pt modelId="{B964DACB-0E6E-9E4E-9846-96697C75C84A}" type="pres">
      <dgm:prSet presAssocID="{7E82431C-C497-46D4-9207-E16A8421D9D3}" presName="FlexibleEmptyPlaceHolder" presStyleCnt="0"/>
      <dgm:spPr/>
    </dgm:pt>
    <dgm:pt modelId="{BDCC8AD4-D8B7-0843-B90E-3AF0784F58FB}" type="pres">
      <dgm:prSet presAssocID="{7E82431C-C497-46D4-9207-E16A8421D9D3}" presName="ConnectLine" presStyleLbl="sibTrans1D1" presStyleIdx="1" presStyleCnt="3"/>
      <dgm:spPr>
        <a:noFill/>
        <a:ln w="9525" cap="rnd" cmpd="sng" algn="ctr">
          <a:solidFill>
            <a:schemeClr val="accent1">
              <a:hueOff val="0"/>
              <a:satOff val="0"/>
              <a:lumOff val="0"/>
              <a:alphaOff val="0"/>
            </a:schemeClr>
          </a:solidFill>
          <a:prstDash val="dash"/>
        </a:ln>
        <a:effectLst/>
      </dgm:spPr>
    </dgm:pt>
    <dgm:pt modelId="{3D3AEC8F-BFA3-AD4E-8E67-6B9085379BFD}" type="pres">
      <dgm:prSet presAssocID="{7E82431C-C497-46D4-9207-E16A8421D9D3}" presName="ConnectorPoint" presStyleLbl="alignNode1" presStyleIdx="1" presStyleCnt="3"/>
      <dgm:spPr/>
    </dgm:pt>
    <dgm:pt modelId="{933E6313-97F1-3F4C-A3CF-3B4F4167C9C8}" type="pres">
      <dgm:prSet presAssocID="{7E82431C-C497-46D4-9207-E16A8421D9D3}" presName="EmptyPlaceHolder" presStyleCnt="0"/>
      <dgm:spPr/>
    </dgm:pt>
    <dgm:pt modelId="{79BB5709-8553-244E-97F1-35C2793096F8}" type="pres">
      <dgm:prSet presAssocID="{F914A4F2-FE44-4A1E-8FC6-66A468B5A5CC}" presName="spaceBetweenRectangles" presStyleCnt="0"/>
      <dgm:spPr/>
    </dgm:pt>
    <dgm:pt modelId="{E51C8FD5-B70C-D44D-8DD7-5C0B133D0EE3}" type="pres">
      <dgm:prSet presAssocID="{539392E5-0B70-4E11-825F-A50FAA46921F}" presName="composite" presStyleCnt="0"/>
      <dgm:spPr/>
    </dgm:pt>
    <dgm:pt modelId="{AA06D5F0-F0B6-404E-BB77-4E7211C5879C}" type="pres">
      <dgm:prSet presAssocID="{539392E5-0B70-4E11-825F-A50FAA46921F}" presName="L1TextContainer" presStyleLbl="revTx" presStyleIdx="2" presStyleCnt="3">
        <dgm:presLayoutVars>
          <dgm:chMax val="1"/>
          <dgm:chPref val="1"/>
          <dgm:bulletEnabled val="1"/>
        </dgm:presLayoutVars>
      </dgm:prSet>
      <dgm:spPr/>
      <dgm:t>
        <a:bodyPr/>
        <a:lstStyle/>
        <a:p>
          <a:endParaRPr lang="tr-TR"/>
        </a:p>
      </dgm:t>
    </dgm:pt>
    <dgm:pt modelId="{168097A7-8268-8848-A15B-DB50814EB1F3}" type="pres">
      <dgm:prSet presAssocID="{539392E5-0B70-4E11-825F-A50FAA46921F}" presName="L2TextContainerWrapper" presStyleCnt="0">
        <dgm:presLayoutVars>
          <dgm:chMax val="0"/>
          <dgm:chPref val="0"/>
          <dgm:bulletEnabled val="1"/>
        </dgm:presLayoutVars>
      </dgm:prSet>
      <dgm:spPr/>
    </dgm:pt>
    <dgm:pt modelId="{F4FA48A1-304C-D14B-8D41-E7569A0410EA}" type="pres">
      <dgm:prSet presAssocID="{539392E5-0B70-4E11-825F-A50FAA46921F}" presName="L2TextContainer" presStyleLbl="bgAcc1" presStyleIdx="2" presStyleCnt="3" custLinFactNeighborY="0"/>
      <dgm:spPr/>
      <dgm:t>
        <a:bodyPr/>
        <a:lstStyle/>
        <a:p>
          <a:endParaRPr lang="tr-TR"/>
        </a:p>
      </dgm:t>
    </dgm:pt>
    <dgm:pt modelId="{787ABBDA-9C5B-3042-9134-2853F65C7820}" type="pres">
      <dgm:prSet presAssocID="{539392E5-0B70-4E11-825F-A50FAA46921F}" presName="FlexibleEmptyPlaceHolder" presStyleCnt="0"/>
      <dgm:spPr/>
    </dgm:pt>
    <dgm:pt modelId="{987AD7C6-FCDA-4043-8543-A0F89A455019}" type="pres">
      <dgm:prSet presAssocID="{539392E5-0B70-4E11-825F-A50FAA46921F}" presName="ConnectLine" presStyleLbl="sibTrans1D1" presStyleIdx="2" presStyleCnt="3"/>
      <dgm:spPr>
        <a:noFill/>
        <a:ln w="9525" cap="rnd" cmpd="sng" algn="ctr">
          <a:solidFill>
            <a:schemeClr val="accent1">
              <a:hueOff val="0"/>
              <a:satOff val="0"/>
              <a:lumOff val="0"/>
              <a:alphaOff val="0"/>
            </a:schemeClr>
          </a:solidFill>
          <a:prstDash val="dash"/>
        </a:ln>
        <a:effectLst/>
      </dgm:spPr>
    </dgm:pt>
    <dgm:pt modelId="{721C872A-6BAC-A04E-BFC6-031EA36D0879}" type="pres">
      <dgm:prSet presAssocID="{539392E5-0B70-4E11-825F-A50FAA46921F}" presName="ConnectorPoint" presStyleLbl="alignNode1" presStyleIdx="2" presStyleCnt="3"/>
      <dgm:spPr/>
    </dgm:pt>
    <dgm:pt modelId="{02FE676C-3465-7747-91B1-E52F44B45AE1}" type="pres">
      <dgm:prSet presAssocID="{539392E5-0B70-4E11-825F-A50FAA46921F}" presName="EmptyPlaceHolder" presStyleCnt="0"/>
      <dgm:spPr/>
    </dgm:pt>
  </dgm:ptLst>
  <dgm:cxnLst>
    <dgm:cxn modelId="{334D525F-A15B-4E4F-B5D2-9F30AA74EAAD}" srcId="{8358BDCE-DDD7-4D00-9670-CF7997230016}" destId="{539392E5-0B70-4E11-825F-A50FAA46921F}" srcOrd="2" destOrd="0" parTransId="{DE321DE2-F3AB-4E90-B701-66755459C167}" sibTransId="{73EC75D7-41B3-47EA-84DD-A51AE2AF550E}"/>
    <dgm:cxn modelId="{A66766AB-34BF-4DC1-B1AF-B00DA5ABA2A7}" srcId="{539392E5-0B70-4E11-825F-A50FAA46921F}" destId="{21D503DA-3400-4FAF-A9E8-34CAAC272713}" srcOrd="0" destOrd="0" parTransId="{9029F61B-0262-4304-9FD8-84150B9EA92C}" sibTransId="{2C023039-A405-4345-85E7-B77BBDAD6792}"/>
    <dgm:cxn modelId="{06FE7765-B0DB-7549-BF1E-2B49AD7487AF}" type="presOf" srcId="{7E82431C-C497-46D4-9207-E16A8421D9D3}" destId="{DF0210EB-326A-2249-8BD6-9235A4C89607}" srcOrd="0" destOrd="0" presId="urn:microsoft.com/office/officeart/2016/7/layout/BasicTimeline"/>
    <dgm:cxn modelId="{55C183E6-1964-B247-8BEC-ED5F721C511D}" type="presOf" srcId="{539392E5-0B70-4E11-825F-A50FAA46921F}" destId="{AA06D5F0-F0B6-404E-BB77-4E7211C5879C}" srcOrd="0" destOrd="0" presId="urn:microsoft.com/office/officeart/2016/7/layout/BasicTimeline"/>
    <dgm:cxn modelId="{5EE8BFDC-8D7D-1B4C-8BCA-2397757840D9}" type="presOf" srcId="{937DB99B-D927-4C11-B57D-FC977B948600}" destId="{C9D5DA6B-0632-C840-8BDA-5A36A267D8D5}" srcOrd="0" destOrd="0" presId="urn:microsoft.com/office/officeart/2016/7/layout/BasicTimeline"/>
    <dgm:cxn modelId="{70C402AF-7DA2-4AD4-9B89-BEA8F15B988B}" srcId="{8358BDCE-DDD7-4D00-9670-CF7997230016}" destId="{7E82431C-C497-46D4-9207-E16A8421D9D3}" srcOrd="1" destOrd="0" parTransId="{6AD17863-10B4-4713-B277-3A0764015538}" sibTransId="{F914A4F2-FE44-4A1E-8FC6-66A468B5A5CC}"/>
    <dgm:cxn modelId="{CF408587-C054-1C4B-B909-207FAAAA1647}" type="presOf" srcId="{056A7202-4E5D-445C-993B-36421B57D6E6}" destId="{ECF7D8DB-AB59-DE44-B26C-5468288B7E69}" srcOrd="0" destOrd="0" presId="urn:microsoft.com/office/officeart/2016/7/layout/BasicTimeline"/>
    <dgm:cxn modelId="{EA4A76D3-E0C7-41A5-8E7E-CA70D31E905E}" srcId="{ECA52A2B-0BC1-487F-8B55-443BF95F4818}" destId="{9E19C2E0-5D66-418B-B611-3CFBDEB6AB14}" srcOrd="0" destOrd="0" parTransId="{73F7255F-1533-4A11-A07A-710FC91937F0}" sibTransId="{A8760C89-EFCF-4E05-A24E-52AEB08F7999}"/>
    <dgm:cxn modelId="{BE814F6E-579C-1B4E-9A86-D581C272E299}" type="presOf" srcId="{21D503DA-3400-4FAF-A9E8-34CAAC272713}" destId="{F4FA48A1-304C-D14B-8D41-E7569A0410EA}" srcOrd="0" destOrd="0" presId="urn:microsoft.com/office/officeart/2016/7/layout/BasicTimeline"/>
    <dgm:cxn modelId="{CF4E2B33-1634-5444-9891-27E82A278F52}" type="presOf" srcId="{9E19C2E0-5D66-418B-B611-3CFBDEB6AB14}" destId="{DCE8EA0E-AA7F-C948-8D46-12A202622591}" srcOrd="0" destOrd="1" presId="urn:microsoft.com/office/officeart/2016/7/layout/BasicTimeline"/>
    <dgm:cxn modelId="{DDF32454-F169-43E3-96E0-BF8CB51C21CC}" srcId="{937DB99B-D927-4C11-B57D-FC977B948600}" destId="{ECA52A2B-0BC1-487F-8B55-443BF95F4818}" srcOrd="0" destOrd="0" parTransId="{B42012B0-F2FC-4BFC-9A86-3E9025AAABBB}" sibTransId="{3F45D72C-D92A-4F84-9902-A1026F61C709}"/>
    <dgm:cxn modelId="{75E76E76-ECE7-6D4A-9FEA-CB46BF0DFB1E}" type="presOf" srcId="{8358BDCE-DDD7-4D00-9670-CF7997230016}" destId="{05F1B549-CA54-D24A-8755-ED6E01C281AD}" srcOrd="0" destOrd="0" presId="urn:microsoft.com/office/officeart/2016/7/layout/BasicTimeline"/>
    <dgm:cxn modelId="{6F56E293-C466-D645-A131-72CC06434638}" type="presOf" srcId="{ECA52A2B-0BC1-487F-8B55-443BF95F4818}" destId="{DCE8EA0E-AA7F-C948-8D46-12A202622591}" srcOrd="0" destOrd="0" presId="urn:microsoft.com/office/officeart/2016/7/layout/BasicTimeline"/>
    <dgm:cxn modelId="{0717E930-AFB6-4203-8918-B0A6444F64EC}" srcId="{8358BDCE-DDD7-4D00-9670-CF7997230016}" destId="{937DB99B-D927-4C11-B57D-FC977B948600}" srcOrd="0" destOrd="0" parTransId="{C5A157C8-74BC-424D-A3CD-649FBE57576A}" sibTransId="{79877771-E902-4040-B0B4-DAD7011DCE2D}"/>
    <dgm:cxn modelId="{DDF75473-B209-43D1-B3DB-0B11811B371C}" srcId="{7E82431C-C497-46D4-9207-E16A8421D9D3}" destId="{056A7202-4E5D-445C-993B-36421B57D6E6}" srcOrd="0" destOrd="0" parTransId="{7C542565-6B35-4F7A-A5E7-91EE93EBDE39}" sibTransId="{FE25D7A5-822A-47BD-B915-13C0FCF79F0D}"/>
    <dgm:cxn modelId="{53DEE145-D939-3840-9018-D55F194E1D3A}" type="presParOf" srcId="{05F1B549-CA54-D24A-8755-ED6E01C281AD}" destId="{A56427AB-D90B-FC45-97AF-BDD5020DAF60}" srcOrd="0" destOrd="0" presId="urn:microsoft.com/office/officeart/2016/7/layout/BasicTimeline"/>
    <dgm:cxn modelId="{140FF3B7-B7F3-B342-A1AE-C1DDC3A787FE}" type="presParOf" srcId="{05F1B549-CA54-D24A-8755-ED6E01C281AD}" destId="{19D3EC69-88EC-9E4C-9C52-1A2C67595559}" srcOrd="1" destOrd="0" presId="urn:microsoft.com/office/officeart/2016/7/layout/BasicTimeline"/>
    <dgm:cxn modelId="{27E7CD6D-06D6-C84C-A02D-72403E87F96D}" type="presParOf" srcId="{19D3EC69-88EC-9E4C-9C52-1A2C67595559}" destId="{D9A24B2D-7738-C545-BC57-D9B897C63AC8}" srcOrd="0" destOrd="0" presId="urn:microsoft.com/office/officeart/2016/7/layout/BasicTimeline"/>
    <dgm:cxn modelId="{BECA1FCB-9FCD-1B4F-B584-FE7C8E17D9E4}" type="presParOf" srcId="{D9A24B2D-7738-C545-BC57-D9B897C63AC8}" destId="{C9D5DA6B-0632-C840-8BDA-5A36A267D8D5}" srcOrd="0" destOrd="0" presId="urn:microsoft.com/office/officeart/2016/7/layout/BasicTimeline"/>
    <dgm:cxn modelId="{78D2F7E9-A20C-8A43-8854-E5438A372633}" type="presParOf" srcId="{D9A24B2D-7738-C545-BC57-D9B897C63AC8}" destId="{48FEB661-CD17-C04C-8D37-5773F3BA7182}" srcOrd="1" destOrd="0" presId="urn:microsoft.com/office/officeart/2016/7/layout/BasicTimeline"/>
    <dgm:cxn modelId="{F9D42D0E-E939-5C44-8117-EB4174DCCDB4}" type="presParOf" srcId="{48FEB661-CD17-C04C-8D37-5773F3BA7182}" destId="{DCE8EA0E-AA7F-C948-8D46-12A202622591}" srcOrd="0" destOrd="0" presId="urn:microsoft.com/office/officeart/2016/7/layout/BasicTimeline"/>
    <dgm:cxn modelId="{252F71AD-C93C-DF42-93BE-84CF73A87F16}" type="presParOf" srcId="{48FEB661-CD17-C04C-8D37-5773F3BA7182}" destId="{F1137897-7757-6C4B-87BB-502A3DD5B9F5}" srcOrd="1" destOrd="0" presId="urn:microsoft.com/office/officeart/2016/7/layout/BasicTimeline"/>
    <dgm:cxn modelId="{23CC6192-F273-B648-AAE6-FABDB9691E09}" type="presParOf" srcId="{D9A24B2D-7738-C545-BC57-D9B897C63AC8}" destId="{971033F1-B018-4A46-A147-015BA8282789}" srcOrd="2" destOrd="0" presId="urn:microsoft.com/office/officeart/2016/7/layout/BasicTimeline"/>
    <dgm:cxn modelId="{3A27767E-8ABD-4D4E-9F32-8344BE30763A}" type="presParOf" srcId="{D9A24B2D-7738-C545-BC57-D9B897C63AC8}" destId="{D47453CF-85C6-014E-AA01-FF4DB8813F26}" srcOrd="3" destOrd="0" presId="urn:microsoft.com/office/officeart/2016/7/layout/BasicTimeline"/>
    <dgm:cxn modelId="{7968F86F-2010-FB47-AE5C-11B03772DEF4}" type="presParOf" srcId="{D9A24B2D-7738-C545-BC57-D9B897C63AC8}" destId="{97454D25-2B33-C344-8F8D-69BD7EC7CD8D}" srcOrd="4" destOrd="0" presId="urn:microsoft.com/office/officeart/2016/7/layout/BasicTimeline"/>
    <dgm:cxn modelId="{9A39F5B2-2496-AC40-B2A4-85A1D95FEB17}" type="presParOf" srcId="{19D3EC69-88EC-9E4C-9C52-1A2C67595559}" destId="{9416ACA8-87DB-0B40-944E-88AEA5D5811A}" srcOrd="1" destOrd="0" presId="urn:microsoft.com/office/officeart/2016/7/layout/BasicTimeline"/>
    <dgm:cxn modelId="{E7C71265-E36B-2641-B42B-8A14E262677F}" type="presParOf" srcId="{19D3EC69-88EC-9E4C-9C52-1A2C67595559}" destId="{0E884993-5CA0-2F48-A9D7-36795C079E4C}" srcOrd="2" destOrd="0" presId="urn:microsoft.com/office/officeart/2016/7/layout/BasicTimeline"/>
    <dgm:cxn modelId="{11968E13-2AE8-F642-96FD-B539140521B7}" type="presParOf" srcId="{0E884993-5CA0-2F48-A9D7-36795C079E4C}" destId="{DF0210EB-326A-2249-8BD6-9235A4C89607}" srcOrd="0" destOrd="0" presId="urn:microsoft.com/office/officeart/2016/7/layout/BasicTimeline"/>
    <dgm:cxn modelId="{6DF6F479-35B1-2A46-9AAB-7F81E96AB53D}" type="presParOf" srcId="{0E884993-5CA0-2F48-A9D7-36795C079E4C}" destId="{1C5BEFB7-28DF-3B4E-9AAA-1584DE5BE571}" srcOrd="1" destOrd="0" presId="urn:microsoft.com/office/officeart/2016/7/layout/BasicTimeline"/>
    <dgm:cxn modelId="{47502661-0793-F948-9E46-A349F87D4EF9}" type="presParOf" srcId="{1C5BEFB7-28DF-3B4E-9AAA-1584DE5BE571}" destId="{ECF7D8DB-AB59-DE44-B26C-5468288B7E69}" srcOrd="0" destOrd="0" presId="urn:microsoft.com/office/officeart/2016/7/layout/BasicTimeline"/>
    <dgm:cxn modelId="{6C6EA5B7-0E02-224D-B57C-C55EC96DE756}" type="presParOf" srcId="{1C5BEFB7-28DF-3B4E-9AAA-1584DE5BE571}" destId="{B964DACB-0E6E-9E4E-9846-96697C75C84A}" srcOrd="1" destOrd="0" presId="urn:microsoft.com/office/officeart/2016/7/layout/BasicTimeline"/>
    <dgm:cxn modelId="{4CE154EE-F677-2B4C-B0D4-173E77BF7455}" type="presParOf" srcId="{0E884993-5CA0-2F48-A9D7-36795C079E4C}" destId="{BDCC8AD4-D8B7-0843-B90E-3AF0784F58FB}" srcOrd="2" destOrd="0" presId="urn:microsoft.com/office/officeart/2016/7/layout/BasicTimeline"/>
    <dgm:cxn modelId="{2C04F5E0-0D27-BB46-A11F-D8A576EC605C}" type="presParOf" srcId="{0E884993-5CA0-2F48-A9D7-36795C079E4C}" destId="{3D3AEC8F-BFA3-AD4E-8E67-6B9085379BFD}" srcOrd="3" destOrd="0" presId="urn:microsoft.com/office/officeart/2016/7/layout/BasicTimeline"/>
    <dgm:cxn modelId="{DB5FEE11-1030-9840-9E84-4870D6CF8ABD}" type="presParOf" srcId="{0E884993-5CA0-2F48-A9D7-36795C079E4C}" destId="{933E6313-97F1-3F4C-A3CF-3B4F4167C9C8}" srcOrd="4" destOrd="0" presId="urn:microsoft.com/office/officeart/2016/7/layout/BasicTimeline"/>
    <dgm:cxn modelId="{AC56F491-5910-1C40-BF8A-F91CEE2BB0BF}" type="presParOf" srcId="{19D3EC69-88EC-9E4C-9C52-1A2C67595559}" destId="{79BB5709-8553-244E-97F1-35C2793096F8}" srcOrd="3" destOrd="0" presId="urn:microsoft.com/office/officeart/2016/7/layout/BasicTimeline"/>
    <dgm:cxn modelId="{59C5F8D2-0CAA-E84F-9A9E-A42AA717ACC1}" type="presParOf" srcId="{19D3EC69-88EC-9E4C-9C52-1A2C67595559}" destId="{E51C8FD5-B70C-D44D-8DD7-5C0B133D0EE3}" srcOrd="4" destOrd="0" presId="urn:microsoft.com/office/officeart/2016/7/layout/BasicTimeline"/>
    <dgm:cxn modelId="{069FE04B-833E-964A-915E-1E56CB5908D9}" type="presParOf" srcId="{E51C8FD5-B70C-D44D-8DD7-5C0B133D0EE3}" destId="{AA06D5F0-F0B6-404E-BB77-4E7211C5879C}" srcOrd="0" destOrd="0" presId="urn:microsoft.com/office/officeart/2016/7/layout/BasicTimeline"/>
    <dgm:cxn modelId="{D59BED09-7425-AD47-A016-3A42A4BFC530}" type="presParOf" srcId="{E51C8FD5-B70C-D44D-8DD7-5C0B133D0EE3}" destId="{168097A7-8268-8848-A15B-DB50814EB1F3}" srcOrd="1" destOrd="0" presId="urn:microsoft.com/office/officeart/2016/7/layout/BasicTimeline"/>
    <dgm:cxn modelId="{F1E6FD28-112C-DD40-B2E2-E5FA79717FCC}" type="presParOf" srcId="{168097A7-8268-8848-A15B-DB50814EB1F3}" destId="{F4FA48A1-304C-D14B-8D41-E7569A0410EA}" srcOrd="0" destOrd="0" presId="urn:microsoft.com/office/officeart/2016/7/layout/BasicTimeline"/>
    <dgm:cxn modelId="{75B3A411-63E4-184E-AE0E-930D296978AD}" type="presParOf" srcId="{168097A7-8268-8848-A15B-DB50814EB1F3}" destId="{787ABBDA-9C5B-3042-9134-2853F65C7820}" srcOrd="1" destOrd="0" presId="urn:microsoft.com/office/officeart/2016/7/layout/BasicTimeline"/>
    <dgm:cxn modelId="{81BEE663-9294-8B4F-BBBE-F7BF59CC4DF0}" type="presParOf" srcId="{E51C8FD5-B70C-D44D-8DD7-5C0B133D0EE3}" destId="{987AD7C6-FCDA-4043-8543-A0F89A455019}" srcOrd="2" destOrd="0" presId="urn:microsoft.com/office/officeart/2016/7/layout/BasicTimeline"/>
    <dgm:cxn modelId="{8034B7DB-F6C0-134B-9F3F-9ABE58AD69A5}" type="presParOf" srcId="{E51C8FD5-B70C-D44D-8DD7-5C0B133D0EE3}" destId="{721C872A-6BAC-A04E-BFC6-031EA36D0879}" srcOrd="3" destOrd="0" presId="urn:microsoft.com/office/officeart/2016/7/layout/BasicTimeline"/>
    <dgm:cxn modelId="{8F70AFE9-8457-2B48-958F-00487FF2A279}" type="presParOf" srcId="{E51C8FD5-B70C-D44D-8DD7-5C0B133D0EE3}" destId="{02FE676C-3465-7747-91B1-E52F44B45AE1}" srcOrd="4" destOrd="0" presId="urn:microsoft.com/office/officeart/2016/7/layout/BasicTimeline"/>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1B64BA8-78AE-BB46-9678-FB2883D2D310}">
      <dsp:nvSpPr>
        <dsp:cNvPr id="0" name=""/>
        <dsp:cNvSpPr/>
      </dsp:nvSpPr>
      <dsp:spPr>
        <a:xfrm>
          <a:off x="0" y="2959214"/>
          <a:ext cx="4296258" cy="1941564"/>
        </a:xfrm>
        <a:prstGeom prst="rect">
          <a:avLst/>
        </a:prstGeom>
        <a:blipFill rotWithShape="0">
          <a:blip xmlns:r="http://schemas.openxmlformats.org/officeDocument/2006/relationships" r:embed="rId1">
            <a:duotone>
              <a:schemeClr val="accent5">
                <a:hueOff val="0"/>
                <a:satOff val="0"/>
                <a:lumOff val="0"/>
                <a:alphaOff val="0"/>
                <a:tint val="98000"/>
                <a:lumMod val="102000"/>
              </a:schemeClr>
              <a:schemeClr val="accent5">
                <a:hueOff val="0"/>
                <a:satOff val="0"/>
                <a:lumOff val="0"/>
                <a:alphaOff val="0"/>
                <a:shade val="98000"/>
                <a:lumMod val="98000"/>
              </a:schemeClr>
            </a:duotone>
          </a:blip>
          <a:tile tx="0" ty="0" sx="100000" sy="100000" flip="none" algn="tl"/>
        </a:blip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n-US" sz="2800" kern="1200" dirty="0"/>
            <a:t>Red flower white flower </a:t>
          </a:r>
        </a:p>
        <a:p>
          <a:pPr lvl="0" algn="ctr" defTabSz="1244600">
            <a:lnSpc>
              <a:spcPct val="90000"/>
            </a:lnSpc>
            <a:spcBef>
              <a:spcPct val="0"/>
            </a:spcBef>
            <a:spcAft>
              <a:spcPct val="35000"/>
            </a:spcAft>
          </a:pPr>
          <a:r>
            <a:rPr lang="en-US" sz="2800" kern="1200" dirty="0"/>
            <a:t>Pink flower</a:t>
          </a:r>
        </a:p>
      </dsp:txBody>
      <dsp:txXfrm>
        <a:off x="0" y="2959214"/>
        <a:ext cx="4296258" cy="1941564"/>
      </dsp:txXfrm>
    </dsp:sp>
    <dsp:sp modelId="{83CB48EC-61C2-CF42-871B-9B383BFB62F0}">
      <dsp:nvSpPr>
        <dsp:cNvPr id="0" name=""/>
        <dsp:cNvSpPr/>
      </dsp:nvSpPr>
      <dsp:spPr>
        <a:xfrm rot="10800000">
          <a:off x="0" y="20515"/>
          <a:ext cx="4296258" cy="2986126"/>
        </a:xfrm>
        <a:prstGeom prst="upArrowCallout">
          <a:avLst/>
        </a:prstGeom>
        <a:blipFill rotWithShape="0">
          <a:blip xmlns:r="http://schemas.openxmlformats.org/officeDocument/2006/relationships" r:embed="rId1">
            <a:duotone>
              <a:schemeClr val="accent5">
                <a:hueOff val="-2207080"/>
                <a:satOff val="-16717"/>
                <a:lumOff val="-11176"/>
                <a:alphaOff val="0"/>
                <a:tint val="98000"/>
                <a:lumMod val="102000"/>
              </a:schemeClr>
              <a:schemeClr val="accent5">
                <a:hueOff val="-2207080"/>
                <a:satOff val="-16717"/>
                <a:lumOff val="-11176"/>
                <a:alphaOff val="0"/>
                <a:shade val="98000"/>
                <a:lumMod val="98000"/>
              </a:schemeClr>
            </a:duotone>
          </a:blip>
          <a:tile tx="0" ty="0" sx="100000" sy="100000" flip="none" algn="tl"/>
        </a:blip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99136" tIns="199136" rIns="199136" bIns="199136" numCol="1" spcCol="1270" anchor="ctr" anchorCtr="0">
          <a:noAutofit/>
        </a:bodyPr>
        <a:lstStyle/>
        <a:p>
          <a:pPr lvl="0" algn="ctr" defTabSz="1244600">
            <a:lnSpc>
              <a:spcPct val="90000"/>
            </a:lnSpc>
            <a:spcBef>
              <a:spcPct val="0"/>
            </a:spcBef>
            <a:spcAft>
              <a:spcPct val="35000"/>
            </a:spcAft>
          </a:pPr>
          <a:r>
            <a:rPr lang="en-US" sz="2800" b="1" kern="1200" dirty="0">
              <a:latin typeface="Garamond" charset="0"/>
            </a:rPr>
            <a:t> </a:t>
          </a:r>
          <a:r>
            <a:rPr lang="en-US" sz="2800" kern="1200" dirty="0">
              <a:latin typeface="Garamond" charset="0"/>
            </a:rPr>
            <a:t>The mixture of sperm and egg resulted in progeny that were a “blend” of two parent’s characteristics.</a:t>
          </a:r>
          <a:endParaRPr lang="en-US" sz="2800" kern="1200" dirty="0"/>
        </a:p>
      </dsp:txBody>
      <dsp:txXfrm rot="10800000">
        <a:off x="0" y="20515"/>
        <a:ext cx="4296258" cy="2986126"/>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A56427AB-D90B-FC45-97AF-BDD5020DAF60}">
      <dsp:nvSpPr>
        <dsp:cNvPr id="0" name=""/>
        <dsp:cNvSpPr/>
      </dsp:nvSpPr>
      <dsp:spPr>
        <a:xfrm>
          <a:off x="0" y="2071687"/>
          <a:ext cx="4876800" cy="0"/>
        </a:xfrm>
        <a:prstGeom prst="line">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tailEnd type="triangle" w="lg" len="lg"/>
        </a:ln>
        <a:effectLst/>
      </dsp:spPr>
      <dsp:style>
        <a:lnRef idx="2">
          <a:scrgbClr r="0" g="0" b="0"/>
        </a:lnRef>
        <a:fillRef idx="1">
          <a:scrgbClr r="0" g="0" b="0"/>
        </a:fillRef>
        <a:effectRef idx="0">
          <a:scrgbClr r="0" g="0" b="0"/>
        </a:effectRef>
        <a:fontRef idx="minor"/>
      </dsp:style>
    </dsp:sp>
    <dsp:sp modelId="{C9D5DA6B-0632-C840-8BDA-5A36A267D8D5}">
      <dsp:nvSpPr>
        <dsp:cNvPr id="0" name=""/>
        <dsp:cNvSpPr/>
      </dsp:nvSpPr>
      <dsp:spPr>
        <a:xfrm>
          <a:off x="135826" y="2224992"/>
          <a:ext cx="1986533" cy="4682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lvl="0" algn="ctr" defTabSz="622300">
            <a:lnSpc>
              <a:spcPct val="90000"/>
            </a:lnSpc>
            <a:spcBef>
              <a:spcPct val="0"/>
            </a:spcBef>
            <a:spcAft>
              <a:spcPct val="35000"/>
            </a:spcAft>
            <a:defRPr b="1"/>
          </a:pPr>
          <a:r>
            <a:rPr lang="en-US" sz="1400" kern="1200"/>
            <a:t>1865</a:t>
          </a:r>
        </a:p>
      </dsp:txBody>
      <dsp:txXfrm>
        <a:off x="135826" y="2224992"/>
        <a:ext cx="1986533" cy="468201"/>
      </dsp:txXfrm>
    </dsp:sp>
    <dsp:sp modelId="{DCE8EA0E-AA7F-C948-8D46-12A202622591}">
      <dsp:nvSpPr>
        <dsp:cNvPr id="0" name=""/>
        <dsp:cNvSpPr/>
      </dsp:nvSpPr>
      <dsp:spPr>
        <a:xfrm>
          <a:off x="381" y="136472"/>
          <a:ext cx="2257424" cy="1147973"/>
        </a:xfrm>
        <a:prstGeom prst="round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l" defTabSz="533400">
            <a:lnSpc>
              <a:spcPct val="90000"/>
            </a:lnSpc>
            <a:spcBef>
              <a:spcPct val="0"/>
            </a:spcBef>
            <a:spcAft>
              <a:spcPct val="35000"/>
            </a:spcAft>
          </a:pPr>
          <a:r>
            <a:rPr lang="en-US" sz="1200" kern="1200"/>
            <a:t>Mendel, pea 7 characters plant hybrids</a:t>
          </a:r>
        </a:p>
        <a:p>
          <a:pPr marL="57150" lvl="1" indent="-57150" algn="l" defTabSz="444500">
            <a:lnSpc>
              <a:spcPct val="90000"/>
            </a:lnSpc>
            <a:spcBef>
              <a:spcPct val="0"/>
            </a:spcBef>
            <a:spcAft>
              <a:spcPct val="15000"/>
            </a:spcAft>
            <a:buChar char="••"/>
          </a:pPr>
          <a:r>
            <a:rPr lang="en-US" sz="1000" kern="1200"/>
            <a:t>Science community didn’t </a:t>
          </a:r>
          <a:br>
            <a:rPr lang="en-US" sz="1000" kern="1200"/>
          </a:br>
          <a:r>
            <a:rPr lang="en-US" sz="1000" kern="1200"/>
            <a:t>take  into account, </a:t>
          </a:r>
          <a:br>
            <a:rPr lang="en-US" sz="1000" kern="1200"/>
          </a:br>
          <a:r>
            <a:rPr lang="en-US" sz="1000" kern="1200"/>
            <a:t>HARD TO UNDERSTAND!</a:t>
          </a:r>
        </a:p>
      </dsp:txBody>
      <dsp:txXfrm>
        <a:off x="381" y="136472"/>
        <a:ext cx="2257424" cy="1147973"/>
      </dsp:txXfrm>
    </dsp:sp>
    <dsp:sp modelId="{971033F1-B018-4A46-A147-015BA8282789}">
      <dsp:nvSpPr>
        <dsp:cNvPr id="0" name=""/>
        <dsp:cNvSpPr/>
      </dsp:nvSpPr>
      <dsp:spPr>
        <a:xfrm>
          <a:off x="1129093" y="1284446"/>
          <a:ext cx="0" cy="787241"/>
        </a:xfrm>
        <a:prstGeom prst="line">
          <a:avLst/>
        </a:prstGeom>
        <a:noFill/>
        <a:ln w="9525" cap="rnd" cmpd="sng" algn="ctr">
          <a:solidFill>
            <a:schemeClr val="accent1">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D47453CF-85C6-014E-AA01-FF4DB8813F26}">
      <dsp:nvSpPr>
        <dsp:cNvPr id="0" name=""/>
        <dsp:cNvSpPr/>
      </dsp:nvSpPr>
      <dsp:spPr>
        <a:xfrm>
          <a:off x="1098018" y="2040612"/>
          <a:ext cx="62150" cy="62150"/>
        </a:xfrm>
        <a:prstGeom prst="ellips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F0210EB-326A-2249-8BD6-9235A4C89607}">
      <dsp:nvSpPr>
        <dsp:cNvPr id="0" name=""/>
        <dsp:cNvSpPr/>
      </dsp:nvSpPr>
      <dsp:spPr>
        <a:xfrm>
          <a:off x="1445133" y="1450181"/>
          <a:ext cx="1986533" cy="4682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b" anchorCtr="1">
          <a:noAutofit/>
        </a:bodyPr>
        <a:lstStyle/>
        <a:p>
          <a:pPr lvl="0" algn="ctr" defTabSz="622300">
            <a:lnSpc>
              <a:spcPct val="90000"/>
            </a:lnSpc>
            <a:spcBef>
              <a:spcPct val="0"/>
            </a:spcBef>
            <a:spcAft>
              <a:spcPct val="35000"/>
            </a:spcAft>
            <a:defRPr b="1"/>
          </a:pPr>
          <a:r>
            <a:rPr lang="en-US" sz="1400" kern="1200"/>
            <a:t>1875–1880</a:t>
          </a:r>
        </a:p>
      </dsp:txBody>
      <dsp:txXfrm>
        <a:off x="1445133" y="1450181"/>
        <a:ext cx="1986533" cy="468201"/>
      </dsp:txXfrm>
    </dsp:sp>
    <dsp:sp modelId="{ECF7D8DB-AB59-DE44-B26C-5468288B7E69}">
      <dsp:nvSpPr>
        <dsp:cNvPr id="0" name=""/>
        <dsp:cNvSpPr/>
      </dsp:nvSpPr>
      <dsp:spPr>
        <a:xfrm>
          <a:off x="1309687" y="2858928"/>
          <a:ext cx="1483263" cy="816827"/>
        </a:xfrm>
        <a:prstGeom prst="round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l" defTabSz="533400">
            <a:lnSpc>
              <a:spcPct val="90000"/>
            </a:lnSpc>
            <a:spcBef>
              <a:spcPct val="0"/>
            </a:spcBef>
            <a:spcAft>
              <a:spcPct val="35000"/>
            </a:spcAft>
          </a:pPr>
          <a:r>
            <a:rPr lang="en-US" sz="1200" kern="1200" dirty="0"/>
            <a:t>Cell and nucleus role put forth</a:t>
          </a:r>
        </a:p>
      </dsp:txBody>
      <dsp:txXfrm>
        <a:off x="1309687" y="2858928"/>
        <a:ext cx="1483263" cy="816827"/>
      </dsp:txXfrm>
    </dsp:sp>
    <dsp:sp modelId="{BDCC8AD4-D8B7-0843-B90E-3AF0784F58FB}">
      <dsp:nvSpPr>
        <dsp:cNvPr id="0" name=""/>
        <dsp:cNvSpPr/>
      </dsp:nvSpPr>
      <dsp:spPr>
        <a:xfrm>
          <a:off x="2438400" y="2071687"/>
          <a:ext cx="0" cy="787241"/>
        </a:xfrm>
        <a:prstGeom prst="line">
          <a:avLst/>
        </a:prstGeom>
        <a:noFill/>
        <a:ln w="9525" cap="rnd" cmpd="sng" algn="ctr">
          <a:solidFill>
            <a:schemeClr val="accent1">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3D3AEC8F-BFA3-AD4E-8E67-6B9085379BFD}">
      <dsp:nvSpPr>
        <dsp:cNvPr id="0" name=""/>
        <dsp:cNvSpPr/>
      </dsp:nvSpPr>
      <dsp:spPr>
        <a:xfrm>
          <a:off x="2407324" y="2040612"/>
          <a:ext cx="62150" cy="62150"/>
        </a:xfrm>
        <a:prstGeom prst="ellips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06D5F0-F0B6-404E-BB77-4E7211C5879C}">
      <dsp:nvSpPr>
        <dsp:cNvPr id="0" name=""/>
        <dsp:cNvSpPr/>
      </dsp:nvSpPr>
      <dsp:spPr>
        <a:xfrm>
          <a:off x="2754439" y="2224992"/>
          <a:ext cx="1986533" cy="46820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1">
          <a:noAutofit/>
        </a:bodyPr>
        <a:lstStyle/>
        <a:p>
          <a:pPr lvl="0" algn="ctr" defTabSz="622300">
            <a:lnSpc>
              <a:spcPct val="90000"/>
            </a:lnSpc>
            <a:spcBef>
              <a:spcPct val="0"/>
            </a:spcBef>
            <a:spcAft>
              <a:spcPct val="35000"/>
            </a:spcAft>
            <a:defRPr b="1"/>
          </a:pPr>
          <a:r>
            <a:rPr lang="en-US" sz="1400" kern="1200"/>
            <a:t>1883</a:t>
          </a:r>
        </a:p>
      </dsp:txBody>
      <dsp:txXfrm>
        <a:off x="2754439" y="2224992"/>
        <a:ext cx="1986533" cy="468201"/>
      </dsp:txXfrm>
    </dsp:sp>
    <dsp:sp modelId="{F4FA48A1-304C-D14B-8D41-E7569A0410EA}">
      <dsp:nvSpPr>
        <dsp:cNvPr id="0" name=""/>
        <dsp:cNvSpPr/>
      </dsp:nvSpPr>
      <dsp:spPr>
        <a:xfrm>
          <a:off x="2618993" y="291007"/>
          <a:ext cx="2257424" cy="993438"/>
        </a:xfrm>
        <a:prstGeom prst="round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l" defTabSz="533400">
            <a:lnSpc>
              <a:spcPct val="90000"/>
            </a:lnSpc>
            <a:spcBef>
              <a:spcPct val="0"/>
            </a:spcBef>
            <a:spcAft>
              <a:spcPct val="35000"/>
            </a:spcAft>
          </a:pPr>
          <a:r>
            <a:rPr lang="en-US" sz="1200" kern="1200"/>
            <a:t>Roux-Weisman importance of chromosome in inheritance</a:t>
          </a:r>
        </a:p>
      </dsp:txBody>
      <dsp:txXfrm>
        <a:off x="2618993" y="291007"/>
        <a:ext cx="2257424" cy="993438"/>
      </dsp:txXfrm>
    </dsp:sp>
    <dsp:sp modelId="{987AD7C6-FCDA-4043-8543-A0F89A455019}">
      <dsp:nvSpPr>
        <dsp:cNvPr id="0" name=""/>
        <dsp:cNvSpPr/>
      </dsp:nvSpPr>
      <dsp:spPr>
        <a:xfrm>
          <a:off x="3747706" y="1284446"/>
          <a:ext cx="0" cy="787241"/>
        </a:xfrm>
        <a:prstGeom prst="line">
          <a:avLst/>
        </a:prstGeom>
        <a:noFill/>
        <a:ln w="9525" cap="rnd" cmpd="sng" algn="ctr">
          <a:solidFill>
            <a:schemeClr val="accent1">
              <a:hueOff val="0"/>
              <a:satOff val="0"/>
              <a:lumOff val="0"/>
              <a:alphaOff val="0"/>
            </a:schemeClr>
          </a:solidFill>
          <a:prstDash val="dash"/>
        </a:ln>
        <a:effectLst/>
      </dsp:spPr>
      <dsp:style>
        <a:lnRef idx="1">
          <a:scrgbClr r="0" g="0" b="0"/>
        </a:lnRef>
        <a:fillRef idx="0">
          <a:scrgbClr r="0" g="0" b="0"/>
        </a:fillRef>
        <a:effectRef idx="0">
          <a:scrgbClr r="0" g="0" b="0"/>
        </a:effectRef>
        <a:fontRef idx="minor"/>
      </dsp:style>
    </dsp:sp>
    <dsp:sp modelId="{721C872A-6BAC-A04E-BFC6-031EA36D0879}">
      <dsp:nvSpPr>
        <dsp:cNvPr id="0" name=""/>
        <dsp:cNvSpPr/>
      </dsp:nvSpPr>
      <dsp:spPr>
        <a:xfrm>
          <a:off x="3716631" y="2040612"/>
          <a:ext cx="62150" cy="62150"/>
        </a:xfrm>
        <a:prstGeom prst="ellipse">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6/7/layout/BasicTimeline">
  <dgm:title val="Basic Timeline"/>
  <dgm:desc val="Use to show a list of events in chronological order. The rounded rectangular shape contains the description while the date is shown below on the time line. It's the perfect SmartArt for displaying large amount of text with a medium date format."/>
  <dgm:catLst>
    <dgm:cat type="timeline" pri="500"/>
    <dgm:cat type="process" pri="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
    <dgm:varLst>
      <dgm:chMax/>
      <dgm:chPref/>
      <dgm:animLvl val="lvl"/>
    </dgm:varLst>
    <dgm:alg type="composite"/>
    <dgm:shape xmlns:r="http://schemas.openxmlformats.org/officeDocument/2006/relationships" r:blip="">
      <dgm:adjLst/>
    </dgm:shape>
    <dgm:constrLst>
      <dgm:constr type="w" for="ch" forName="divider" refType="w"/>
      <dgm:constr type="h" for="ch" forName="divider"/>
      <dgm:constr type="ctrY" for="ch" forName="divider" refType="h" fact="0.5"/>
      <dgm:constr type="l" for="ch" forName="divider"/>
      <dgm:constr type="w" for="ch" forName="nodes" refType="w"/>
      <dgm:constr type="h" for="ch" forName="nodes" refType="h"/>
    </dgm:constrLst>
    <dgm:layoutNode name="divider" styleLbl="fgAccFollowNode1">
      <dgm:alg type="sp"/>
      <dgm:choose name="ArrowShape">
        <dgm:if name="ArrowShapeLTR" func="var" arg="dir" op="equ" val="norm">
          <dgm:shape xmlns:r="http://schemas.openxmlformats.org/officeDocument/2006/relationships" type="line" r:blip="" zOrderOff="-1">
            <dgm:adjLst/>
            <dgm:extLst>
              <a:ext uri="{B698B0E9-8C71-41B9-8309-B3DCBF30829C}">
                <dgm1612:spPr xmlns:dgm1612="http://schemas.microsoft.com/office/drawing/2016/12/diagram" xmlns="">
                  <a:ln>
                    <a:tailEnd type="triangle" w="lg" len="lg"/>
                  </a:ln>
                </dgm1612:spPr>
              </a:ext>
            </dgm:extLst>
          </dgm:shape>
        </dgm:if>
        <dgm:else name="ArrowShapeRTL">
          <dgm:shape xmlns:r="http://schemas.openxmlformats.org/officeDocument/2006/relationships" type="line" r:blip="" zOrderOff="-1">
            <dgm:adjLst/>
            <dgm:extLst>
              <a:ext uri="{B698B0E9-8C71-41B9-8309-B3DCBF30829C}">
                <dgm1612:spPr xmlns:dgm1612="http://schemas.microsoft.com/office/drawing/2016/12/diagram" xmlns="">
                  <a:ln>
                    <a:headEnd type="triangle" w="lg" len="lg"/>
                  </a:ln>
                </dgm1612:spPr>
              </a:ext>
            </dgm:extLst>
          </dgm:shape>
        </dgm:else>
      </dgm:choose>
      <dgm:presOf/>
      <dgm:constrLst/>
      <dgm:ruleLst/>
    </dgm:layoutNode>
    <dgm:layoutNode name="nodes">
      <dgm:varLst>
        <dgm:chMax/>
        <dgm:chPref/>
        <dgm:animLvl val="lvl"/>
      </dgm:varLst>
      <dgm:choose name="Name1">
        <dgm:if name="Name2" func="var" arg="dir" op="equ" val="norm">
          <dgm:alg type="lin"/>
        </dgm:if>
        <dgm:else name="Name3">
          <dgm:alg type="lin">
            <dgm:param type="linDir" val="fromR"/>
          </dgm:alg>
        </dgm:else>
      </dgm:choose>
      <dgm:presOf/>
      <dgm:shape xmlns:r="http://schemas.openxmlformats.org/officeDocument/2006/relationships" r:blip="">
        <dgm:adjLst/>
      </dgm:shape>
      <dgm:choose name="constrBasedOnChildrenCount">
        <dgm:if name="constrForTwoChildren" axis="ch" ptType="node" func="cnt" op="lte" val="2">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16"/>
            <dgm:constr type="w" for="ch" ptType="sibTrans" op="equ"/>
            <dgm:constr type="primFontSz" for="des" forName="L1TextContainer" op="equ"/>
            <dgm:constr type="primFontSz" for="des" forName="L2TextContainer" op="equ"/>
          </dgm:constrLst>
        </dgm:if>
        <dgm:else name="constrForRest">
          <dgm:constrLst>
            <dgm:constr type="primFontSz" for="des" forName="L1TextContainer" val="20"/>
            <dgm:constr type="primFontSz" for="des" forName="L2TextContainer" refType="primFontSz" refFor="des" refForName="L1TextContainer" op="equ" fact="0.85"/>
            <dgm:constr type="w" for="ch" forName="composite" refType="w"/>
            <dgm:constr type="h" for="ch" forName="composite" refType="h"/>
            <dgm:constr type="w" for="ch" forName="spaceBetweenRectangles" refType="w" refFor="ch" refForName="composite" fact="-0.42"/>
            <dgm:constr type="w" for="ch" ptType="sibTrans" op="equ"/>
            <dgm:constr type="primFontSz" for="des" forName="L1TextContainer" op="equ"/>
            <dgm:constr type="primFontSz" for="des" forName="L2TextContainer" op="equ"/>
          </dgm:constrLst>
        </dgm:else>
      </dgm:choose>
      <dgm:forEach name="nodesForEach" axis="ch" ptType="node">
        <dgm:layoutNode name="composite">
          <dgm:alg type="composite"/>
          <dgm:shape xmlns:r="http://schemas.openxmlformats.org/officeDocument/2006/relationships" r:blip="">
            <dgm:adjLst/>
          </dgm:shape>
          <dgm:choose name="CaseForPlacingNodesAboveAndBelowDivider">
            <dgm:if name="CaseForPlacingNodeAboveDivider" axis="self" ptType="node" func="posOdd" op="equ" val="1">
              <dgm:constrLst>
                <dgm:constr type="w" for="ch" forName="L1TextContainer" refType="w" fact="0.88"/>
                <dgm:constr type="l" for="ch" forName="L1TextContainer" refType="w" fact="0.06"/>
                <dgm:constr type="t" for="ch" forName="L1TextContainer" refType="h" fact="0.537"/>
                <dgm:constr type="h" for="ch" forName="L1TextContainer" refType="h" fact="0.113"/>
                <dgm:constr type="w" for="ch" forName="L2TextContainerWrapper" refType="w"/>
                <dgm:constr type="h" for="ch" forName="L2TextContainerWrapper" refType="h" fact="0.31"/>
                <dgm:constr type="b" for="ch" forName="L2TextContainerWrapper" refType="h" fact="0.31"/>
                <dgm:constr type="w" for="ch" forName="ConnectLine"/>
                <dgm:constr type="l" for="ch" forName="ConnectLine" refType="w" fact="0.5"/>
                <dgm:constr type="h" for="ch" forName="ConnectLine" refType="h" fact="0.19"/>
                <dgm:constr type="t" for="ch" forName="ConnectLine" refType="h" fact="0.31"/>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t" for="ch" forName="EmptyPlaceHolder" refType="h" fact="0.65"/>
                <dgm:constr type="h" for="ch" forName="EmptyPlaceHolder" refType="h" fact="0.35"/>
              </dgm:constrLst>
            </dgm:if>
            <dgm:else name="CaseForPlacingNodeBelowDivider">
              <dgm:constrLst>
                <dgm:constr type="w" for="ch" forName="L1TextContainer" refType="w" fact="0.88"/>
                <dgm:constr type="l" for="ch" forName="L1TextContainer" refType="w" fact="0.06"/>
                <dgm:constr type="t" for="ch" forName="L1TextContainer" refType="h" fact="0.35"/>
                <dgm:constr type="h" for="ch" forName="L1TextContainer" refType="h" fact="0.113"/>
                <dgm:constr type="w" for="ch" forName="L2TextContainerWrapper" refType="w"/>
                <dgm:constr type="h" for="ch" forName="L2TextContainerWrapper" refType="h" fact="0.31"/>
                <dgm:constr type="t" for="ch" forName="L2TextContainerWrapper" refType="h" fact="0.69"/>
                <dgm:constr type="w" for="ch" forName="ConnectLine"/>
                <dgm:constr type="l" for="ch" forName="ConnectLine" refType="w" fact="0.5"/>
                <dgm:constr type="h" for="ch" forName="ConnectLine" refType="h" fact="0.19"/>
                <dgm:constr type="t" for="ch" forName="ConnectLine" refType="h" fact="0.5"/>
                <dgm:constr type="w" for="ch" forName="ConnectorPoint" refType="h" fact="0.015"/>
                <dgm:constr type="h" for="ch" forName="ConnectorPoint" refType="h" fact="0.015"/>
                <dgm:constr type="ctrX" for="ch" forName="ConnectorPoint" refType="w" fact="0.5"/>
                <dgm:constr type="ctrY" for="ch" forName="ConnectorPoint" refType="h" fact="0.5"/>
                <dgm:constr type="w" for="ch" forName="EmptyPlaceHolder" refType="w"/>
                <dgm:constr type="h" for="ch" forName="EmptyPlaceHolder" refType="h" fact="0.35"/>
                <dgm:constr type="t" for="ch" forName="EmptyPlaceHolder" refType="h" fact="0"/>
              </dgm:constrLst>
            </dgm:else>
          </dgm:choose>
          <dgm:layoutNode name="L1TextContainer" styleLbl="revTx">
            <dgm:varLst>
              <dgm:chMax val="1"/>
              <dgm:chPref val="1"/>
              <dgm:bulletEnabled val="1"/>
            </dgm:varLst>
            <dgm:choose name="casesForTxtDirLogic">
              <dgm:if name="Name78" axis="self" ptType="node" func="posOdd" op="equ" val="1">
                <dgm:alg type="tx">
                  <dgm:param type="txAnchorHorz" val="ctr"/>
                  <dgm:param type="txAnchorVert" val="t"/>
                  <dgm:param type="parTxLTRAlign" val="ctr"/>
                  <dgm:param type="parTxRTLAlign" val="ctr"/>
                </dgm:alg>
              </dgm:if>
              <dgm:else name="Name89">
                <dgm:alg type="tx">
                  <dgm:param type="txAnchorHorz" val="ctr"/>
                  <dgm:param type="txAnchorVert" val="b"/>
                  <dgm:param type="parTxLTRAlign" val="ctr"/>
                  <dgm:param type="parTxRTLAlign" val="ctr"/>
                </dgm:alg>
              </dgm:else>
            </dgm:choose>
            <dgm:shape xmlns:r="http://schemas.openxmlformats.org/officeDocument/2006/relationships" type="rect" r:blip="">
              <dgm:adjLst/>
            </dgm:shape>
            <dgm:presOf axis="self"/>
            <dgm:constrLst>
              <dgm:constr type="lMarg"/>
              <dgm:constr type="rMarg"/>
              <dgm:constr type="tMarg"/>
              <dgm:constr type="bMarg"/>
            </dgm:constrLst>
            <dgm:ruleLst>
              <dgm:rule type="primFontSz" val="14" fact="NaN" max="NaN"/>
            </dgm:ruleLst>
          </dgm:layoutNode>
          <dgm:layoutNode name="L2TextContainerWrapper">
            <dgm:varLst>
              <dgm:chMax val="0"/>
              <dgm:chPref val="0"/>
              <dgm:bulletEnabled val="1"/>
            </dgm:varLst>
            <dgm:alg type="composite"/>
            <dgm:choose name="L2TextContainerConstr">
              <dgm:if name="CaseForPlacingL2TextContaineAboveDivider" axis="self" ptType="node" func="posOdd" op="equ" val="1">
                <dgm:constrLst>
                  <dgm:constr type="h" for="ch" forName="L2TextContainer" refType="h" fact="0.55"/>
                  <dgm:constr type="b" for="ch" forName="L2TextContainer" refType="h"/>
                  <dgm:constr type="h" for="ch" forName="FlexibleEmptyPlaceHolder" refType="h" fact="0.45"/>
                </dgm:constrLst>
              </dgm:if>
              <dgm:else name="CaseForPlacingL2TextContaineBelowDivider">
                <dgm:constrLst>
                  <dgm:constr type="h" for="ch" forName="L2TextContainer" refType="h" fact="0.55"/>
                  <dgm:constr type="h" for="ch" forName="FlexibleEmptyPlaceHolder" refType="h" fact="0.45"/>
                  <dgm:constr type="b" for="ch" forName="FlexibleEmptyPlaceHolder" refType="h"/>
                </dgm:constrLst>
              </dgm:else>
            </dgm:choose>
            <dgm:layoutNode name="L2TextContainer" styleLbl="bgAcc1">
              <dgm:choose name="L2TextContainerAlgo">
                <dgm:if name="L2TextContainerAlgoLTR" func="var" arg="dir" op="equ" val="norm">
                  <dgm:alg type="tx">
                    <dgm:param type="txAnchorVert" val="mid"/>
                    <dgm:param type="parTxRTLAlign" val="l"/>
                    <dgm:param type="parTxLTRAlign" val="l"/>
                    <dgm:param type="txAnchorVertCh" val="mid"/>
                    <dgm:param type="shpTxRTLAlignCh" val="l"/>
                    <dgm:param type="shpTxLTRAlignCh" val="l"/>
                  </dgm:alg>
                </dgm:if>
                <dgm:else name="L2TextContainerAlgoRTL">
                  <dgm:alg type="tx">
                    <dgm:param type="txAnchorVert" val="mid"/>
                    <dgm:param type="parTxRTLAlign" val="r"/>
                    <dgm:param type="parTxLTRAlign" val="r"/>
                    <dgm:param type="txAnchorVertCh" val="mid"/>
                    <dgm:param type="shpTxRTLAlignCh" val="r"/>
                    <dgm:param type="shpTxLTRAlignCh" val="r"/>
                  </dgm:alg>
                </dgm:else>
              </dgm:choose>
              <dgm:shape xmlns:r="http://schemas.openxmlformats.org/officeDocument/2006/relationships" type="roundRect" r:blip="">
                <dgm:adjLst/>
              </dgm:shape>
              <dgm:presOf axis="des" ptType="node"/>
              <dgm:constrLst>
                <dgm:constr type="primFontSz" val="17"/>
                <dgm:constr type="lMarg" refType="primFontSz" fact="0.7"/>
                <dgm:constr type="rMarg" refType="primFontSz" fact="0.7"/>
                <dgm:constr type="tMarg" refType="primFontSz" fact="0.7"/>
                <dgm:constr type="bMarg" refType="primFontSz" fact="0.7"/>
              </dgm:constrLst>
              <dgm:ruleLst>
                <dgm:rule type="primFontSz" val="12" fact="NaN" max="NaN"/>
                <dgm:rule type="secFontSz" val="10" fact="NaN" max="NaN"/>
                <dgm:rule type="h" val="INF" fact="NaN" max="NaN"/>
              </dgm:ruleLst>
            </dgm:layoutNode>
            <dgm:layoutNode name="FlexibleEmptyPlaceHolder">
              <dgm:alg type="sp"/>
              <dgm:shape xmlns:r="http://schemas.openxmlformats.org/officeDocument/2006/relationships" r:blip="">
                <dgm:adjLst/>
              </dgm:shape>
              <dgm:presOf/>
              <dgm:constrLst/>
            </dgm:layoutNode>
          </dgm:layoutNode>
          <dgm:layoutNode name="ConnectLine" styleLbl="sibTrans1D1" moveWith="L2TextContainer">
            <dgm:alg type="sp"/>
            <dgm:shape xmlns:r="http://schemas.openxmlformats.org/officeDocument/2006/relationships" type="line" r:blip="">
              <dgm:adjLst/>
              <dgm:extLst>
                <a:ext uri="{B698B0E9-8C71-41B9-8309-B3DCBF30829C}">
                  <dgm1612:spPr xmlns:dgm1612="http://schemas.microsoft.com/office/drawing/2016/12/diagram" xmlns="">
                    <a:ln>
                      <a:prstDash val="dash"/>
                    </a:ln>
                  </dgm1612:spPr>
                </a:ext>
              </dgm:extLst>
            </dgm:shape>
            <dgm:presOf/>
            <dgm:constrLst/>
          </dgm:layoutNode>
          <dgm:layoutNode name="ConnectorPoint" styleLbl="alignNode1" moveWith="L2TextContainer">
            <dgm:alg type="sp"/>
            <dgm:shape xmlns:r="http://schemas.openxmlformats.org/officeDocument/2006/relationships" type="ellipse" r:blip="" zOrderOff="1">
              <dgm:adjLst/>
            </dgm:shape>
            <dgm:presOf/>
            <dgm:constrLst/>
          </dgm:layoutNode>
          <dgm:layoutNode name="EmptyPlaceHolder">
            <dgm:alg type="sp"/>
            <dgm:shape xmlns:r="http://schemas.openxmlformats.org/officeDocument/2006/relationships" r:blip="">
              <dgm:adjLst/>
            </dgm:shape>
            <dgm:presOf/>
            <dgm:constrLst/>
          </dgm:layoutNode>
        </dgm:layoutNode>
        <dgm:forEach name="Name28"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Node>
  <dgm:extLst>
    <a:ext uri="{68A01E43-0DF5-4B5B-8FA6-DAF915123BFB}">
      <dgm1612:lstStyle xmlns:dgm1612="http://schemas.microsoft.com/office/drawing/2016/12/diagram" xmlns="">
        <a:lvl1pPr>
          <a:defRPr b="1"/>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A424B6-851F-7A4E-BE2B-3DF54237A09A}" type="datetimeFigureOut">
              <a:rPr lang="tr-TR" smtClean="0"/>
              <a:pPr/>
              <a:t>08.11.2021</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2E937A1-F353-D042-887E-DBF45C2CD429}" type="slidenum">
              <a:rPr lang="tr-TR" smtClean="0"/>
              <a:pPr/>
              <a:t>‹#›</a:t>
            </a:fld>
            <a:endParaRPr lang="tr-TR"/>
          </a:p>
        </p:txBody>
      </p:sp>
    </p:spTree>
    <p:extLst>
      <p:ext uri="{BB962C8B-B14F-4D97-AF65-F5344CB8AC3E}">
        <p14:creationId xmlns:p14="http://schemas.microsoft.com/office/powerpoint/2010/main" xmlns="" val="32509339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200" dirty="0"/>
              <a:t>Is it enough too call certain someone </a:t>
            </a:r>
            <a:r>
              <a:rPr lang="en-US" sz="1200" b="1" dirty="0">
                <a:solidFill>
                  <a:srgbClr val="800000"/>
                </a:solidFill>
              </a:rPr>
              <a:t>Geneticist</a:t>
            </a:r>
            <a:r>
              <a:rPr lang="en-US" sz="1200" dirty="0"/>
              <a:t> asking the questions or crossing individuals according to their phenotype? </a:t>
            </a:r>
          </a:p>
          <a:p>
            <a:endParaRPr lang="tr-TR" dirty="0"/>
          </a:p>
        </p:txBody>
      </p:sp>
      <p:sp>
        <p:nvSpPr>
          <p:cNvPr id="4" name="Slide Number Placeholder 3"/>
          <p:cNvSpPr>
            <a:spLocks noGrp="1"/>
          </p:cNvSpPr>
          <p:nvPr>
            <p:ph type="sldNum" sz="quarter" idx="5"/>
          </p:nvPr>
        </p:nvSpPr>
        <p:spPr/>
        <p:txBody>
          <a:bodyPr/>
          <a:lstStyle/>
          <a:p>
            <a:fld id="{1F9CFA02-5955-7B4D-81B9-EC9BAFB5EBE8}" type="slidenum">
              <a:rPr lang="en-US" smtClean="0"/>
              <a:pPr/>
              <a:t>4</a:t>
            </a:fld>
            <a:endParaRPr lang="en-US"/>
          </a:p>
        </p:txBody>
      </p:sp>
    </p:spTree>
    <p:extLst>
      <p:ext uri="{BB962C8B-B14F-4D97-AF65-F5344CB8AC3E}">
        <p14:creationId xmlns:p14="http://schemas.microsoft.com/office/powerpoint/2010/main" xmlns="" val="8420855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tr-TR" dirty="0"/>
          </a:p>
        </p:txBody>
      </p:sp>
      <p:sp>
        <p:nvSpPr>
          <p:cNvPr id="4" name="Slide Number Placeholder 3"/>
          <p:cNvSpPr>
            <a:spLocks noGrp="1"/>
          </p:cNvSpPr>
          <p:nvPr>
            <p:ph type="sldNum" sz="quarter" idx="5"/>
          </p:nvPr>
        </p:nvSpPr>
        <p:spPr/>
        <p:txBody>
          <a:bodyPr/>
          <a:lstStyle/>
          <a:p>
            <a:fld id="{1F9CFA02-5955-7B4D-81B9-EC9BAFB5EBE8}" type="slidenum">
              <a:rPr lang="en-US" smtClean="0"/>
              <a:pPr/>
              <a:t>35</a:t>
            </a:fld>
            <a:endParaRPr lang="en-US"/>
          </a:p>
        </p:txBody>
      </p:sp>
    </p:spTree>
    <p:extLst>
      <p:ext uri="{BB962C8B-B14F-4D97-AF65-F5344CB8AC3E}">
        <p14:creationId xmlns:p14="http://schemas.microsoft.com/office/powerpoint/2010/main" xmlns="" val="31771581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human life begins with a blend of male and female fluids, or </a:t>
            </a:r>
            <a:r>
              <a:rPr lang="en-US" sz="1200" b="0" i="0" kern="1200" dirty="0" err="1">
                <a:solidFill>
                  <a:schemeClr val="tx1"/>
                </a:solidFill>
                <a:effectLst/>
                <a:latin typeface="+mn-lt"/>
                <a:ea typeface="+mn-ea"/>
                <a:cs typeface="+mn-cs"/>
              </a:rPr>
              <a:t>semens</a:t>
            </a:r>
            <a:r>
              <a:rPr lang="en-US" sz="1200" b="0" i="0" kern="1200" dirty="0">
                <a:solidFill>
                  <a:schemeClr val="tx1"/>
                </a:solidFill>
                <a:effectLst/>
                <a:latin typeface="+mn-lt"/>
                <a:ea typeface="+mn-ea"/>
                <a:cs typeface="+mn-cs"/>
              </a:rPr>
              <a:t>, originating in body parts </a:t>
            </a:r>
            <a:endParaRPr lang="tr-TR" dirty="0"/>
          </a:p>
        </p:txBody>
      </p:sp>
      <p:sp>
        <p:nvSpPr>
          <p:cNvPr id="4" name="Slide Number Placeholder 3"/>
          <p:cNvSpPr>
            <a:spLocks noGrp="1"/>
          </p:cNvSpPr>
          <p:nvPr>
            <p:ph type="sldNum" sz="quarter" idx="5"/>
          </p:nvPr>
        </p:nvSpPr>
        <p:spPr/>
        <p:txBody>
          <a:bodyPr/>
          <a:lstStyle/>
          <a:p>
            <a:fld id="{82E937A1-F353-D042-887E-DBF45C2CD429}" type="slidenum">
              <a:rPr lang="tr-TR" smtClean="0"/>
              <a:pPr/>
              <a:t>11</a:t>
            </a:fld>
            <a:endParaRPr lang="tr-TR"/>
          </a:p>
        </p:txBody>
      </p:sp>
    </p:spTree>
    <p:extLst>
      <p:ext uri="{BB962C8B-B14F-4D97-AF65-F5344CB8AC3E}">
        <p14:creationId xmlns:p14="http://schemas.microsoft.com/office/powerpoint/2010/main" xmlns="" val="5605172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a:t>He </a:t>
            </a:r>
            <a:r>
              <a:rPr lang="tr-TR" dirty="0" err="1"/>
              <a:t>added</a:t>
            </a:r>
            <a:r>
              <a:rPr lang="tr-TR" dirty="0"/>
              <a:t> </a:t>
            </a:r>
            <a:r>
              <a:rPr lang="tr-TR" dirty="0" err="1"/>
              <a:t>women</a:t>
            </a:r>
            <a:r>
              <a:rPr lang="tr-TR" dirty="0"/>
              <a:t>’ </a:t>
            </a:r>
            <a:r>
              <a:rPr lang="tr-TR" dirty="0" err="1"/>
              <a:t>also</a:t>
            </a:r>
            <a:r>
              <a:rPr lang="tr-TR" dirty="0"/>
              <a:t> </a:t>
            </a:r>
            <a:r>
              <a:rPr lang="tr-TR" dirty="0" err="1"/>
              <a:t>must</a:t>
            </a:r>
            <a:r>
              <a:rPr lang="tr-TR" dirty="0"/>
              <a:t> </a:t>
            </a:r>
            <a:r>
              <a:rPr lang="tr-TR" dirty="0" err="1"/>
              <a:t>transmit</a:t>
            </a:r>
            <a:r>
              <a:rPr lang="tr-TR" dirty="0"/>
              <a:t> body </a:t>
            </a:r>
            <a:r>
              <a:rPr lang="tr-TR" dirty="0" err="1"/>
              <a:t>parts</a:t>
            </a:r>
            <a:r>
              <a:rPr lang="tr-TR" dirty="0"/>
              <a:t> </a:t>
            </a:r>
            <a:r>
              <a:rPr lang="tr-TR" dirty="0" err="1"/>
              <a:t>to</a:t>
            </a:r>
            <a:r>
              <a:rPr lang="tr-TR" dirty="0"/>
              <a:t> </a:t>
            </a:r>
            <a:r>
              <a:rPr lang="tr-TR" dirty="0" err="1"/>
              <a:t>offspring</a:t>
            </a:r>
            <a:r>
              <a:rPr lang="tr-TR" dirty="0"/>
              <a:t>. </a:t>
            </a:r>
            <a:r>
              <a:rPr lang="tr-TR" dirty="0" err="1"/>
              <a:t>If</a:t>
            </a:r>
            <a:r>
              <a:rPr lang="tr-TR" dirty="0"/>
              <a:t> a </a:t>
            </a:r>
            <a:r>
              <a:rPr lang="tr-TR" dirty="0" err="1"/>
              <a:t>woman</a:t>
            </a:r>
            <a:r>
              <a:rPr lang="tr-TR" dirty="0"/>
              <a:t> is not </a:t>
            </a:r>
            <a:r>
              <a:rPr lang="tr-TR" dirty="0" err="1"/>
              <a:t>pregnant</a:t>
            </a:r>
            <a:r>
              <a:rPr lang="tr-TR" dirty="0"/>
              <a:t> </a:t>
            </a:r>
            <a:r>
              <a:rPr lang="tr-TR" dirty="0" err="1"/>
              <a:t>than</a:t>
            </a:r>
            <a:r>
              <a:rPr lang="tr-TR" dirty="0"/>
              <a:t> </a:t>
            </a:r>
            <a:r>
              <a:rPr lang="tr-TR" dirty="0" err="1"/>
              <a:t>the</a:t>
            </a:r>
            <a:r>
              <a:rPr lang="tr-TR" dirty="0"/>
              <a:t> body </a:t>
            </a:r>
            <a:r>
              <a:rPr lang="tr-TR" dirty="0" err="1"/>
              <a:t>parts</a:t>
            </a:r>
            <a:r>
              <a:rPr lang="tr-TR" dirty="0"/>
              <a:t> </a:t>
            </a:r>
            <a:r>
              <a:rPr lang="tr-TR" dirty="0" err="1"/>
              <a:t>would</a:t>
            </a:r>
            <a:r>
              <a:rPr lang="tr-TR" dirty="0"/>
              <a:t> </a:t>
            </a:r>
            <a:r>
              <a:rPr lang="tr-TR" dirty="0" err="1"/>
              <a:t>bleed</a:t>
            </a:r>
            <a:r>
              <a:rPr lang="tr-TR" dirty="0"/>
              <a:t> </a:t>
            </a:r>
            <a:r>
              <a:rPr lang="tr-TR" dirty="0" err="1"/>
              <a:t>out</a:t>
            </a:r>
            <a:r>
              <a:rPr lang="tr-TR" dirty="0"/>
              <a:t> </a:t>
            </a:r>
            <a:r>
              <a:rPr lang="tr-TR" dirty="0" err="1"/>
              <a:t>with</a:t>
            </a:r>
            <a:r>
              <a:rPr lang="tr-TR" dirty="0"/>
              <a:t> </a:t>
            </a:r>
            <a:r>
              <a:rPr lang="tr-TR" dirty="0" err="1"/>
              <a:t>menstrual</a:t>
            </a:r>
            <a:r>
              <a:rPr lang="tr-TR" dirty="0"/>
              <a:t> </a:t>
            </a:r>
            <a:r>
              <a:rPr lang="tr-TR" dirty="0" err="1"/>
              <a:t>cycle</a:t>
            </a:r>
            <a:r>
              <a:rPr lang="tr-TR" dirty="0"/>
              <a:t>. </a:t>
            </a:r>
            <a:r>
              <a:rPr lang="tr-TR" dirty="0" err="1"/>
              <a:t>And</a:t>
            </a:r>
            <a:r>
              <a:rPr lang="tr-TR" dirty="0"/>
              <a:t> </a:t>
            </a:r>
            <a:r>
              <a:rPr lang="tr-TR" dirty="0" err="1"/>
              <a:t>seeds</a:t>
            </a:r>
            <a:r>
              <a:rPr lang="tr-TR" dirty="0"/>
              <a:t> </a:t>
            </a:r>
            <a:r>
              <a:rPr lang="tr-TR" dirty="0" err="1"/>
              <a:t>travels</a:t>
            </a:r>
            <a:r>
              <a:rPr lang="tr-TR" dirty="0"/>
              <a:t> in </a:t>
            </a:r>
            <a:r>
              <a:rPr lang="tr-TR" dirty="0" err="1"/>
              <a:t>the</a:t>
            </a:r>
            <a:r>
              <a:rPr lang="tr-TR" dirty="0"/>
              <a:t> </a:t>
            </a:r>
            <a:r>
              <a:rPr lang="tr-TR" dirty="0" err="1"/>
              <a:t>blood</a:t>
            </a:r>
            <a:r>
              <a:rPr lang="tr-TR" dirty="0"/>
              <a:t> of </a:t>
            </a:r>
            <a:r>
              <a:rPr lang="tr-TR" dirty="0" err="1"/>
              <a:t>man</a:t>
            </a:r>
            <a:r>
              <a:rPr lang="tr-TR" dirty="0"/>
              <a:t> </a:t>
            </a:r>
            <a:r>
              <a:rPr lang="tr-TR" dirty="0" err="1"/>
              <a:t>and</a:t>
            </a:r>
            <a:r>
              <a:rPr lang="tr-TR" dirty="0"/>
              <a:t> </a:t>
            </a:r>
            <a:r>
              <a:rPr lang="tr-TR" dirty="0" err="1"/>
              <a:t>woman</a:t>
            </a:r>
            <a:r>
              <a:rPr lang="tr-TR" dirty="0"/>
              <a:t>. His </a:t>
            </a:r>
            <a:r>
              <a:rPr lang="tr-TR" dirty="0" err="1"/>
              <a:t>sayings</a:t>
            </a:r>
            <a:r>
              <a:rPr lang="tr-TR" dirty="0"/>
              <a:t> </a:t>
            </a:r>
            <a:r>
              <a:rPr lang="tr-TR" dirty="0" err="1"/>
              <a:t>about</a:t>
            </a:r>
            <a:r>
              <a:rPr lang="tr-TR" dirty="0"/>
              <a:t> </a:t>
            </a:r>
            <a:r>
              <a:rPr lang="tr-TR" dirty="0" err="1"/>
              <a:t>the</a:t>
            </a:r>
            <a:r>
              <a:rPr lang="tr-TR" dirty="0"/>
              <a:t> </a:t>
            </a:r>
            <a:r>
              <a:rPr lang="tr-TR" dirty="0" err="1"/>
              <a:t>importance</a:t>
            </a:r>
            <a:r>
              <a:rPr lang="tr-TR" dirty="0"/>
              <a:t> of </a:t>
            </a:r>
            <a:r>
              <a:rPr lang="tr-TR" dirty="0" err="1"/>
              <a:t>blood</a:t>
            </a:r>
            <a:r>
              <a:rPr lang="tr-TR" dirty="0"/>
              <a:t> </a:t>
            </a:r>
            <a:r>
              <a:rPr lang="tr-TR" dirty="0" err="1"/>
              <a:t>still</a:t>
            </a:r>
            <a:r>
              <a:rPr lang="tr-TR" dirty="0"/>
              <a:t> has </a:t>
            </a:r>
            <a:r>
              <a:rPr lang="tr-TR" dirty="0" err="1"/>
              <a:t>its</a:t>
            </a:r>
            <a:r>
              <a:rPr lang="tr-TR" dirty="0"/>
              <a:t> </a:t>
            </a:r>
            <a:r>
              <a:rPr lang="tr-TR" dirty="0" err="1"/>
              <a:t>affects</a:t>
            </a:r>
            <a:r>
              <a:rPr lang="tr-TR" dirty="0"/>
              <a:t>. </a:t>
            </a:r>
          </a:p>
        </p:txBody>
      </p:sp>
      <p:sp>
        <p:nvSpPr>
          <p:cNvPr id="4" name="Slide Number Placeholder 3"/>
          <p:cNvSpPr>
            <a:spLocks noGrp="1"/>
          </p:cNvSpPr>
          <p:nvPr>
            <p:ph type="sldNum" sz="quarter" idx="5"/>
          </p:nvPr>
        </p:nvSpPr>
        <p:spPr/>
        <p:txBody>
          <a:bodyPr/>
          <a:lstStyle/>
          <a:p>
            <a:fld id="{1F9CFA02-5955-7B4D-81B9-EC9BAFB5EBE8}" type="slidenum">
              <a:rPr lang="en-US" smtClean="0"/>
              <a:pPr/>
              <a:t>14</a:t>
            </a:fld>
            <a:endParaRPr lang="en-US"/>
          </a:p>
        </p:txBody>
      </p:sp>
    </p:spTree>
    <p:extLst>
      <p:ext uri="{BB962C8B-B14F-4D97-AF65-F5344CB8AC3E}">
        <p14:creationId xmlns:p14="http://schemas.microsoft.com/office/powerpoint/2010/main" xmlns="" val="18224064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tr-TR" dirty="0" err="1"/>
              <a:t>We</a:t>
            </a:r>
            <a:r>
              <a:rPr lang="tr-TR" dirty="0"/>
              <a:t> </a:t>
            </a:r>
            <a:r>
              <a:rPr lang="tr-TR" dirty="0" err="1"/>
              <a:t>dont</a:t>
            </a:r>
            <a:r>
              <a:rPr lang="tr-TR" dirty="0"/>
              <a:t> </a:t>
            </a:r>
            <a:r>
              <a:rPr lang="tr-TR" dirty="0" err="1"/>
              <a:t>actually</a:t>
            </a:r>
            <a:r>
              <a:rPr lang="tr-TR" dirty="0"/>
              <a:t> </a:t>
            </a:r>
            <a:r>
              <a:rPr lang="tr-TR" dirty="0" err="1"/>
              <a:t>see</a:t>
            </a:r>
            <a:r>
              <a:rPr lang="tr-TR" dirty="0"/>
              <a:t> </a:t>
            </a:r>
            <a:r>
              <a:rPr lang="tr-TR" dirty="0" err="1"/>
              <a:t>individuals</a:t>
            </a:r>
            <a:r>
              <a:rPr lang="tr-TR" dirty="0"/>
              <a:t> </a:t>
            </a:r>
            <a:r>
              <a:rPr lang="tr-TR" dirty="0" err="1"/>
              <a:t>having</a:t>
            </a:r>
            <a:r>
              <a:rPr lang="tr-TR" dirty="0"/>
              <a:t> </a:t>
            </a:r>
            <a:r>
              <a:rPr lang="tr-TR" dirty="0" err="1"/>
              <a:t>intermediate</a:t>
            </a:r>
            <a:r>
              <a:rPr lang="tr-TR" dirty="0"/>
              <a:t> </a:t>
            </a:r>
            <a:r>
              <a:rPr lang="tr-TR" dirty="0" err="1"/>
              <a:t>characteristics</a:t>
            </a:r>
            <a:r>
              <a:rPr lang="tr-TR" dirty="0"/>
              <a:t>.</a:t>
            </a:r>
          </a:p>
        </p:txBody>
      </p:sp>
      <p:sp>
        <p:nvSpPr>
          <p:cNvPr id="4" name="Slide Number Placeholder 3"/>
          <p:cNvSpPr>
            <a:spLocks noGrp="1"/>
          </p:cNvSpPr>
          <p:nvPr>
            <p:ph type="sldNum" sz="quarter" idx="5"/>
          </p:nvPr>
        </p:nvSpPr>
        <p:spPr/>
        <p:txBody>
          <a:bodyPr/>
          <a:lstStyle/>
          <a:p>
            <a:fld id="{1F9CFA02-5955-7B4D-81B9-EC9BAFB5EBE8}" type="slidenum">
              <a:rPr lang="en-US" smtClean="0"/>
              <a:pPr/>
              <a:t>25</a:t>
            </a:fld>
            <a:endParaRPr lang="en-US"/>
          </a:p>
        </p:txBody>
      </p:sp>
    </p:spTree>
    <p:extLst>
      <p:ext uri="{BB962C8B-B14F-4D97-AF65-F5344CB8AC3E}">
        <p14:creationId xmlns:p14="http://schemas.microsoft.com/office/powerpoint/2010/main" xmlns="" val="2965659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As it is particularly apparent in humans, </a:t>
            </a:r>
            <a:br>
              <a:rPr lang="en-US" dirty="0"/>
            </a:br>
            <a:r>
              <a:rPr lang="en-US" dirty="0"/>
              <a:t>social and cultural cues may serve as an additional “inheritance system”. </a:t>
            </a:r>
          </a:p>
          <a:p>
            <a:endParaRPr lang="en-US" dirty="0"/>
          </a:p>
        </p:txBody>
      </p:sp>
      <p:sp>
        <p:nvSpPr>
          <p:cNvPr id="4" name="Slide Number Placeholder 3"/>
          <p:cNvSpPr>
            <a:spLocks noGrp="1"/>
          </p:cNvSpPr>
          <p:nvPr>
            <p:ph type="sldNum" sz="quarter" idx="10"/>
          </p:nvPr>
        </p:nvSpPr>
        <p:spPr/>
        <p:txBody>
          <a:bodyPr/>
          <a:lstStyle/>
          <a:p>
            <a:fld id="{1F9CFA02-5955-7B4D-81B9-EC9BAFB5EBE8}" type="slidenum">
              <a:rPr lang="en-US" smtClean="0"/>
              <a:pPr/>
              <a:t>28</a:t>
            </a:fld>
            <a:endParaRPr lang="en-US"/>
          </a:p>
        </p:txBody>
      </p:sp>
    </p:spTree>
    <p:extLst>
      <p:ext uri="{BB962C8B-B14F-4D97-AF65-F5344CB8AC3E}">
        <p14:creationId xmlns:p14="http://schemas.microsoft.com/office/powerpoint/2010/main" xmlns="" val="6061197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7171" name="Not Yer Tutucusu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tr-TR">
                <a:latin typeface="Calibri" charset="0"/>
              </a:rPr>
              <a:t>Epigenetic term was proposed by Conrad Hal Waddington who was a </a:t>
            </a:r>
            <a:r>
              <a:rPr lang="en-US">
                <a:latin typeface="Calibri" charset="0"/>
              </a:rPr>
              <a:t>Developmental</a:t>
            </a:r>
            <a:r>
              <a:rPr lang="tr-TR">
                <a:latin typeface="Calibri" charset="0"/>
              </a:rPr>
              <a:t> b</a:t>
            </a:r>
            <a:r>
              <a:rPr lang="en-US">
                <a:latin typeface="Calibri" charset="0"/>
              </a:rPr>
              <a:t>iologist, paleontologist, geneticist, embryologist and philosopher</a:t>
            </a:r>
            <a:r>
              <a:rPr lang="tr-TR">
                <a:latin typeface="Calibri" charset="0"/>
              </a:rPr>
              <a:t>.</a:t>
            </a:r>
          </a:p>
          <a:p>
            <a:r>
              <a:rPr lang="tr-TR">
                <a:latin typeface="Calibri" charset="0"/>
              </a:rPr>
              <a:t>This term was emerged because of the traits not following mendelian inheritance and also Zygote development.</a:t>
            </a:r>
            <a:endParaRPr lang="en-US">
              <a:latin typeface="Calibri" charset="0"/>
            </a:endParaRPr>
          </a:p>
        </p:txBody>
      </p:sp>
      <p:sp>
        <p:nvSpPr>
          <p:cNvPr id="7172" name="Slayt Numarası Yer Tutucusu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F03F6F5C-684D-EA43-B15A-4D08423A44F2}" type="slidenum">
              <a:rPr lang="en-US"/>
              <a:pPr/>
              <a:t>30</a:t>
            </a:fld>
            <a:endParaRPr lang="en-US"/>
          </a:p>
        </p:txBody>
      </p:sp>
    </p:spTree>
    <p:extLst>
      <p:ext uri="{BB962C8B-B14F-4D97-AF65-F5344CB8AC3E}">
        <p14:creationId xmlns:p14="http://schemas.microsoft.com/office/powerpoint/2010/main" xmlns="" val="31942391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9219" name="Not Yer Tutucusu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tr-TR">
                <a:latin typeface="Calibri" charset="0"/>
              </a:rPr>
              <a:t>Eventhough organism share same genetic material the phenotype might differ because of the gene inteactions and environmental effect.</a:t>
            </a:r>
          </a:p>
          <a:p>
            <a:r>
              <a:rPr lang="tr-TR">
                <a:latin typeface="Calibri" charset="0"/>
              </a:rPr>
              <a:t>We all start to life in one cell, but how come we have different cells and different organs? </a:t>
            </a:r>
            <a:endParaRPr lang="en-US">
              <a:latin typeface="Calibri" charset="0"/>
            </a:endParaRPr>
          </a:p>
        </p:txBody>
      </p:sp>
      <p:sp>
        <p:nvSpPr>
          <p:cNvPr id="9220" name="Slayt Numarası Yer Tutucusu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E3C9069C-BCD0-E24D-A572-892BBD262CC5}" type="slidenum">
              <a:rPr lang="en-US"/>
              <a:pPr/>
              <a:t>31</a:t>
            </a:fld>
            <a:endParaRPr lang="en-US"/>
          </a:p>
        </p:txBody>
      </p:sp>
    </p:spTree>
    <p:extLst>
      <p:ext uri="{BB962C8B-B14F-4D97-AF65-F5344CB8AC3E}">
        <p14:creationId xmlns:p14="http://schemas.microsoft.com/office/powerpoint/2010/main" xmlns="" val="17176002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1267" name="Not Yer Tutucusu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spcBef>
                <a:spcPct val="0"/>
              </a:spcBef>
            </a:pPr>
            <a:r>
              <a:rPr lang="tr-TR">
                <a:latin typeface="Calibri" charset="0"/>
              </a:rPr>
              <a:t>In theory the genomic content of our cells are the same because we develop from one cell, zygote.</a:t>
            </a:r>
          </a:p>
          <a:p>
            <a:pPr eaLnBrk="1" hangingPunct="1">
              <a:spcBef>
                <a:spcPct val="0"/>
              </a:spcBef>
            </a:pPr>
            <a:r>
              <a:rPr lang="tr-TR">
                <a:latin typeface="Calibri" charset="0"/>
              </a:rPr>
              <a:t>Having different cell types and different gene expression profile therefor celluler functions are orginsed by epigenetics. Epigenetic changes can swith genes on or off and determine which proteins are transcribed.</a:t>
            </a:r>
          </a:p>
        </p:txBody>
      </p:sp>
      <p:sp>
        <p:nvSpPr>
          <p:cNvPr id="11268" name="Slayt Numarası Yer Tutucusu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CE32480D-A4EF-1845-8050-1973F0AD8084}" type="slidenum">
              <a:rPr lang="en-US"/>
              <a:pPr/>
              <a:t>32</a:t>
            </a:fld>
            <a:endParaRPr lang="en-US"/>
          </a:p>
        </p:txBody>
      </p:sp>
    </p:spTree>
    <p:extLst>
      <p:ext uri="{BB962C8B-B14F-4D97-AF65-F5344CB8AC3E}">
        <p14:creationId xmlns:p14="http://schemas.microsoft.com/office/powerpoint/2010/main" xmlns="" val="1884606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ayt Görüntüsü Yer Tutucusu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14339" name="Not Yer Tutucusu 2"/>
          <p:cNvSpPr>
            <a:spLocks noGrp="1"/>
          </p:cNvSpPr>
          <p:nvPr>
            <p:ph type="body" idx="1"/>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r>
              <a:rPr lang="tr-TR">
                <a:latin typeface="Calibri" charset="0"/>
              </a:rPr>
              <a:t>To describe the Word, the EPI prefix in the Word is a greek Word and it means over, above. So if we think of a hyarcy here, epigenetics is located on a higher level.</a:t>
            </a:r>
          </a:p>
          <a:p>
            <a:r>
              <a:rPr lang="tr-TR">
                <a:latin typeface="Calibri" charset="0"/>
              </a:rPr>
              <a:t> and epigenetics means the study of inherited phenotype alterations or gene expressions that do not rely on the changes within DNA sequences which includes DNA methylation, histone modification, some ncRNAs, gene expression regulation</a:t>
            </a:r>
          </a:p>
        </p:txBody>
      </p:sp>
      <p:sp>
        <p:nvSpPr>
          <p:cNvPr id="14340" name="Slayt Numarası Yer Tutucusu 3"/>
          <p:cNvSpPr>
            <a:spLocks noGrp="1"/>
          </p:cNvSpPr>
          <p:nvPr>
            <p:ph type="sldNum" sz="quarter" idx="5"/>
          </p:nvPr>
        </p:nvSpPr>
        <p:spPr bwMode="auto">
          <a:noFill/>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ea typeface="ＭＳ Ｐゴシック" charset="0"/>
                <a:cs typeface="Arial" charset="0"/>
              </a:defRPr>
            </a:lvl1pPr>
            <a:lvl2pPr marL="742950" indent="-285750">
              <a:defRPr>
                <a:solidFill>
                  <a:schemeClr val="tx1"/>
                </a:solidFill>
                <a:latin typeface="Arial" charset="0"/>
                <a:ea typeface="Arial" charset="0"/>
                <a:cs typeface="Arial" charset="0"/>
              </a:defRPr>
            </a:lvl2pPr>
            <a:lvl3pPr marL="1143000" indent="-228600">
              <a:defRPr>
                <a:solidFill>
                  <a:schemeClr val="tx1"/>
                </a:solidFill>
                <a:latin typeface="Arial" charset="0"/>
                <a:ea typeface="Arial" charset="0"/>
                <a:cs typeface="Arial" charset="0"/>
              </a:defRPr>
            </a:lvl3pPr>
            <a:lvl4pPr marL="1600200" indent="-228600">
              <a:defRPr>
                <a:solidFill>
                  <a:schemeClr val="tx1"/>
                </a:solidFill>
                <a:latin typeface="Arial" charset="0"/>
                <a:ea typeface="Arial" charset="0"/>
                <a:cs typeface="Arial" charset="0"/>
              </a:defRPr>
            </a:lvl4pPr>
            <a:lvl5pPr marL="2057400" indent="-228600">
              <a:defRPr>
                <a:solidFill>
                  <a:schemeClr val="tx1"/>
                </a:solidFill>
                <a:latin typeface="Arial" charset="0"/>
                <a:ea typeface="Arial" charset="0"/>
                <a:cs typeface="Arial" charset="0"/>
              </a:defRPr>
            </a:lvl5pPr>
            <a:lvl6pPr marL="2514600" indent="-228600" eaLnBrk="0" fontAlgn="base" hangingPunct="0">
              <a:spcBef>
                <a:spcPct val="0"/>
              </a:spcBef>
              <a:spcAft>
                <a:spcPct val="0"/>
              </a:spcAft>
              <a:defRPr>
                <a:solidFill>
                  <a:schemeClr val="tx1"/>
                </a:solidFill>
                <a:latin typeface="Arial" charset="0"/>
                <a:ea typeface="Arial" charset="0"/>
                <a:cs typeface="Arial" charset="0"/>
              </a:defRPr>
            </a:lvl6pPr>
            <a:lvl7pPr marL="2971800" indent="-228600" eaLnBrk="0" fontAlgn="base" hangingPunct="0">
              <a:spcBef>
                <a:spcPct val="0"/>
              </a:spcBef>
              <a:spcAft>
                <a:spcPct val="0"/>
              </a:spcAft>
              <a:defRPr>
                <a:solidFill>
                  <a:schemeClr val="tx1"/>
                </a:solidFill>
                <a:latin typeface="Arial" charset="0"/>
                <a:ea typeface="Arial" charset="0"/>
                <a:cs typeface="Arial" charset="0"/>
              </a:defRPr>
            </a:lvl7pPr>
            <a:lvl8pPr marL="3429000" indent="-228600" eaLnBrk="0" fontAlgn="base" hangingPunct="0">
              <a:spcBef>
                <a:spcPct val="0"/>
              </a:spcBef>
              <a:spcAft>
                <a:spcPct val="0"/>
              </a:spcAft>
              <a:defRPr>
                <a:solidFill>
                  <a:schemeClr val="tx1"/>
                </a:solidFill>
                <a:latin typeface="Arial" charset="0"/>
                <a:ea typeface="Arial" charset="0"/>
                <a:cs typeface="Arial" charset="0"/>
              </a:defRPr>
            </a:lvl8pPr>
            <a:lvl9pPr marL="3886200" indent="-228600" eaLnBrk="0" fontAlgn="base" hangingPunct="0">
              <a:spcBef>
                <a:spcPct val="0"/>
              </a:spcBef>
              <a:spcAft>
                <a:spcPct val="0"/>
              </a:spcAft>
              <a:defRPr>
                <a:solidFill>
                  <a:schemeClr val="tx1"/>
                </a:solidFill>
                <a:latin typeface="Arial" charset="0"/>
                <a:ea typeface="Arial" charset="0"/>
                <a:cs typeface="Arial" charset="0"/>
              </a:defRPr>
            </a:lvl9pPr>
          </a:lstStyle>
          <a:p>
            <a:fld id="{44853C0C-DE5A-0A4E-9F40-2C7487147D24}" type="slidenum">
              <a:rPr lang="en-US"/>
              <a:pPr/>
              <a:t>34</a:t>
            </a:fld>
            <a:endParaRPr lang="en-US"/>
          </a:p>
        </p:txBody>
      </p:sp>
    </p:spTree>
    <p:extLst>
      <p:ext uri="{BB962C8B-B14F-4D97-AF65-F5344CB8AC3E}">
        <p14:creationId xmlns:p14="http://schemas.microsoft.com/office/powerpoint/2010/main" xmlns="" val="36432824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smtClean="0"/>
              <a:pPr/>
              <a:t>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757997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8C79C5D-2A6F-F04D-97DA-BEF2467B64E4}" type="datetimeFigureOut">
              <a:rPr lang="en-US" smtClean="0"/>
              <a:pPr/>
              <a:t>11/8/2021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6287449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4873489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Click to edit Master text styles</a:t>
            </a:r>
          </a:p>
        </p:txBody>
      </p:sp>
      <p:sp>
        <p:nvSpPr>
          <p:cNvPr id="2" name="Date Placeholder 1"/>
          <p:cNvSpPr>
            <a:spLocks noGrp="1"/>
          </p:cNvSpPr>
          <p:nvPr>
            <p:ph type="dt" sz="half" idx="10"/>
          </p:nvPr>
        </p:nvSpPr>
        <p:spPr/>
        <p:txBody>
          <a:bodyPr/>
          <a:lstStyle/>
          <a:p>
            <a:fld id="{FBF54567-0DE4-3F47-BF90-CB84690072F9}" type="datetimeFigureOut">
              <a:rPr lang="en-US" smtClean="0"/>
              <a:pPr/>
              <a:t>11/8/2021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1774515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smtClean="0"/>
              <a:pPr/>
              <a:t>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6683640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smtClean="0"/>
              <a:pPr/>
              <a:t>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377145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274952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DFA1846-DA80-1C48-A609-854EA85C59AD}" type="datetimeFigureOut">
              <a:rPr lang="en-US" smtClean="0"/>
              <a:pPr/>
              <a:t>11/8/2021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6554738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11/8/2021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534020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11/8/2021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7639471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11/8/2021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4170209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smtClean="0"/>
              <a:pPr/>
              <a:t>11/8/2021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6856418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0DF5E60-9974-AC48-9591-99C2BB44B7CF}" type="datetimeFigureOut">
              <a:rPr lang="en-US" smtClean="0"/>
              <a:pPr/>
              <a:t>11/8/2021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2439365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smtClean="0"/>
              <a:pPr/>
              <a:t>11/8/2021</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17162529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smtClean="0"/>
              <a:pPr/>
              <a:t>11/8/2021</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xmlns="" val="3085969172"/>
      </p:ext>
    </p:extLst>
  </p:cSld>
  <p:clrMap bg1="dk1" tx1="lt1" bg2="dk2" tx2="lt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 id="2147483674" r:id="rId7"/>
    <p:sldLayoutId id="2147483675" r:id="rId8"/>
    <p:sldLayoutId id="2147483676" r:id="rId9"/>
    <p:sldLayoutId id="2147483677" r:id="rId10"/>
    <p:sldLayoutId id="2147483678" r:id="rId11"/>
    <p:sldLayoutId id="2147483679" r:id="rId12"/>
    <p:sldLayoutId id="2147483680" r:id="rId13"/>
    <p:sldLayoutId id="2147483681"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en.wikipedia.org/wiki/Gonad" TargetMode="External"/><Relationship Id="rId2" Type="http://schemas.openxmlformats.org/officeDocument/2006/relationships/hyperlink" Target="https://en.wikipedia.org/wiki/Germ_cells" TargetMode="External"/><Relationship Id="rId1" Type="http://schemas.openxmlformats.org/officeDocument/2006/relationships/slideLayout" Target="../slideLayouts/slideLayout2.xml"/><Relationship Id="rId6" Type="http://schemas.openxmlformats.org/officeDocument/2006/relationships/hyperlink" Target="https://en.wikipedia.org/wiki/Genetics" TargetMode="External"/><Relationship Id="rId5" Type="http://schemas.openxmlformats.org/officeDocument/2006/relationships/hyperlink" Target="https://en.wikipedia.org/wiki/Lamarckism" TargetMode="External"/><Relationship Id="rId4" Type="http://schemas.openxmlformats.org/officeDocument/2006/relationships/hyperlink" Target="https://en.wikipedia.org/wiki/Somatic_cells"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hyperlink" Target="https://veteriankey.com/evaluation-of-in-vivo-derived-bovine-embryos/"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a:t>BASIC GENETIC TERMS-II</a:t>
            </a:r>
          </a:p>
        </p:txBody>
      </p:sp>
      <p:sp>
        <p:nvSpPr>
          <p:cNvPr id="3" name="Subtitle 2"/>
          <p:cNvSpPr>
            <a:spLocks noGrp="1"/>
          </p:cNvSpPr>
          <p:nvPr>
            <p:ph type="subTitle" idx="1"/>
          </p:nvPr>
        </p:nvSpPr>
        <p:spPr>
          <a:xfrm>
            <a:off x="557201" y="5331718"/>
            <a:ext cx="3957520" cy="1374345"/>
          </a:xfrm>
        </p:spPr>
        <p:txBody>
          <a:bodyPr>
            <a:normAutofit/>
          </a:bodyPr>
          <a:lstStyle/>
          <a:p>
            <a:r>
              <a:rPr lang="en-US" dirty="0"/>
              <a:t>Asist. Prof. </a:t>
            </a:r>
            <a:r>
              <a:rPr lang="en-US" dirty="0" err="1"/>
              <a:t>Nüket</a:t>
            </a:r>
            <a:r>
              <a:rPr lang="en-US" dirty="0"/>
              <a:t> BİLGEN</a:t>
            </a:r>
          </a:p>
          <a:p>
            <a:r>
              <a:rPr lang="en-US" dirty="0"/>
              <a:t>A. U. Vet. Med.</a:t>
            </a:r>
            <a:br>
              <a:rPr lang="en-US" dirty="0"/>
            </a:br>
            <a:r>
              <a:rPr lang="en-US" dirty="0"/>
              <a:t>Department of Genetics</a:t>
            </a:r>
          </a:p>
        </p:txBody>
      </p:sp>
    </p:spTree>
    <p:extLst>
      <p:ext uri="{BB962C8B-B14F-4D97-AF65-F5344CB8AC3E}">
        <p14:creationId xmlns:p14="http://schemas.microsoft.com/office/powerpoint/2010/main" xmlns="" val="1936240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0B82866-E442-0845-8AE1-9BE18845D648}"/>
              </a:ext>
            </a:extLst>
          </p:cNvPr>
          <p:cNvSpPr>
            <a:spLocks noGrp="1"/>
          </p:cNvSpPr>
          <p:nvPr>
            <p:ph type="title"/>
          </p:nvPr>
        </p:nvSpPr>
        <p:spPr>
          <a:xfrm>
            <a:off x="1972966" y="528905"/>
            <a:ext cx="7524003" cy="970450"/>
          </a:xfrm>
        </p:spPr>
        <p:txBody>
          <a:bodyPr/>
          <a:lstStyle/>
          <a:p>
            <a:r>
              <a:rPr lang="en-US" dirty="0"/>
              <a:t>Prehistoric Genetics</a:t>
            </a:r>
            <a:endParaRPr lang="tr-TR" dirty="0"/>
          </a:p>
        </p:txBody>
      </p:sp>
      <p:sp>
        <p:nvSpPr>
          <p:cNvPr id="3" name="Content Placeholder 2">
            <a:extLst>
              <a:ext uri="{FF2B5EF4-FFF2-40B4-BE49-F238E27FC236}">
                <a16:creationId xmlns:a16="http://schemas.microsoft.com/office/drawing/2014/main" xmlns="" id="{68A2A5FA-87DD-EF42-9EB7-A2B2F8494C3F}"/>
              </a:ext>
            </a:extLst>
          </p:cNvPr>
          <p:cNvSpPr>
            <a:spLocks noGrp="1"/>
          </p:cNvSpPr>
          <p:nvPr>
            <p:ph idx="1"/>
          </p:nvPr>
        </p:nvSpPr>
        <p:spPr>
          <a:xfrm>
            <a:off x="829813" y="2237177"/>
            <a:ext cx="8398775" cy="3636510"/>
          </a:xfrm>
        </p:spPr>
        <p:txBody>
          <a:bodyPr/>
          <a:lstStyle/>
          <a:p>
            <a:r>
              <a:rPr lang="en-US" dirty="0"/>
              <a:t>We have good empirical evidence that humans had an implicit knowledge of genetics from at least 15,000 years BCE.</a:t>
            </a:r>
          </a:p>
          <a:p>
            <a:r>
              <a:rPr lang="en-US" dirty="0"/>
              <a:t>The evidence resides in the remnants of the first attempts at </a:t>
            </a:r>
            <a:br>
              <a:rPr lang="en-US" dirty="0"/>
            </a:br>
            <a:r>
              <a:rPr lang="en-US" dirty="0"/>
              <a:t>“</a:t>
            </a:r>
            <a:r>
              <a:rPr lang="en-US" b="1" dirty="0"/>
              <a:t>genetic engineering.”</a:t>
            </a:r>
            <a:r>
              <a:rPr lang="en-US" dirty="0"/>
              <a:t> </a:t>
            </a:r>
          </a:p>
          <a:p>
            <a:r>
              <a:rPr lang="en-US" dirty="0"/>
              <a:t>Nowadays we call it “</a:t>
            </a:r>
            <a:r>
              <a:rPr lang="en-US" i="1" dirty="0"/>
              <a:t>artificial selection”</a:t>
            </a:r>
            <a:r>
              <a:rPr lang="en-US" dirty="0"/>
              <a:t>—deliberately breeding of plants and animals for desired characteristics. </a:t>
            </a:r>
          </a:p>
          <a:p>
            <a:r>
              <a:rPr lang="en-US" dirty="0"/>
              <a:t>The best empirical evidence comes from the analysis of pollen in hermetically sealed ancient tombs and from the dog. </a:t>
            </a:r>
          </a:p>
          <a:p>
            <a:endParaRPr lang="tr-TR" dirty="0"/>
          </a:p>
        </p:txBody>
      </p:sp>
    </p:spTree>
    <p:extLst>
      <p:ext uri="{BB962C8B-B14F-4D97-AF65-F5344CB8AC3E}">
        <p14:creationId xmlns:p14="http://schemas.microsoft.com/office/powerpoint/2010/main" xmlns="" val="18411950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72966" y="1138426"/>
            <a:ext cx="8093365" cy="458115"/>
          </a:xfrm>
        </p:spPr>
        <p:txBody>
          <a:bodyPr>
            <a:normAutofit fontScale="90000"/>
          </a:bodyPr>
          <a:lstStyle/>
          <a:p>
            <a:r>
              <a:rPr lang="en-US" dirty="0"/>
              <a:t>Early Historical Period </a:t>
            </a:r>
            <a:br>
              <a:rPr lang="en-US" dirty="0"/>
            </a:br>
            <a:r>
              <a:rPr lang="en-US" dirty="0"/>
              <a:t>First hypothesis</a:t>
            </a:r>
          </a:p>
        </p:txBody>
      </p:sp>
      <p:sp>
        <p:nvSpPr>
          <p:cNvPr id="5" name="Content Placeholder 4">
            <a:extLst>
              <a:ext uri="{FF2B5EF4-FFF2-40B4-BE49-F238E27FC236}">
                <a16:creationId xmlns:a16="http://schemas.microsoft.com/office/drawing/2014/main" xmlns="" id="{5F85297E-C4C5-D647-9DFF-938A4B78DF2D}"/>
              </a:ext>
            </a:extLst>
          </p:cNvPr>
          <p:cNvSpPr>
            <a:spLocks noGrp="1"/>
          </p:cNvSpPr>
          <p:nvPr>
            <p:ph idx="1"/>
          </p:nvPr>
        </p:nvSpPr>
        <p:spPr>
          <a:xfrm>
            <a:off x="1972966" y="5261459"/>
            <a:ext cx="7524003" cy="1521256"/>
          </a:xfrm>
        </p:spPr>
        <p:txBody>
          <a:bodyPr>
            <a:normAutofit/>
          </a:bodyPr>
          <a:lstStyle/>
          <a:p>
            <a:r>
              <a:rPr lang="en-US" dirty="0"/>
              <a:t>Beside Geometry Pythagorean (500 BC) was also proposed hypothesis on inheritance.</a:t>
            </a:r>
          </a:p>
          <a:p>
            <a:r>
              <a:rPr lang="en-US" dirty="0"/>
              <a:t>Later his proposals were improved by Empedocles.</a:t>
            </a:r>
          </a:p>
          <a:p>
            <a:r>
              <a:rPr lang="en-US" dirty="0"/>
              <a:t>However they were not even close being true. </a:t>
            </a:r>
          </a:p>
        </p:txBody>
      </p:sp>
    </p:spTree>
    <p:extLst>
      <p:ext uri="{BB962C8B-B14F-4D97-AF65-F5344CB8AC3E}">
        <p14:creationId xmlns:p14="http://schemas.microsoft.com/office/powerpoint/2010/main" xmlns="" val="29912207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D82C1C39-DB10-5F41-AC5A-A8392B6720A9}"/>
              </a:ext>
            </a:extLst>
          </p:cNvPr>
          <p:cNvSpPr>
            <a:spLocks noGrp="1"/>
          </p:cNvSpPr>
          <p:nvPr>
            <p:ph type="title"/>
          </p:nvPr>
        </p:nvSpPr>
        <p:spPr>
          <a:xfrm>
            <a:off x="2131500" y="447188"/>
            <a:ext cx="7928998" cy="970450"/>
          </a:xfrm>
        </p:spPr>
        <p:txBody>
          <a:bodyPr>
            <a:normAutofit/>
          </a:bodyPr>
          <a:lstStyle/>
          <a:p>
            <a:pPr>
              <a:lnSpc>
                <a:spcPct val="90000"/>
              </a:lnSpc>
            </a:pPr>
            <a:r>
              <a:rPr lang="en-US" sz="3100" dirty="0"/>
              <a:t>Early Historical Period </a:t>
            </a:r>
            <a:br>
              <a:rPr lang="en-US" sz="3100" dirty="0"/>
            </a:br>
            <a:r>
              <a:rPr lang="en-US" sz="3100" dirty="0"/>
              <a:t>First hypothesis</a:t>
            </a:r>
          </a:p>
        </p:txBody>
      </p:sp>
      <p:sp>
        <p:nvSpPr>
          <p:cNvPr id="3" name="Content Placeholder 2">
            <a:extLst>
              <a:ext uri="{FF2B5EF4-FFF2-40B4-BE49-F238E27FC236}">
                <a16:creationId xmlns:a16="http://schemas.microsoft.com/office/drawing/2014/main" xmlns="" id="{097524EE-91CE-C44C-95C6-EC84F03AD1B1}"/>
              </a:ext>
            </a:extLst>
          </p:cNvPr>
          <p:cNvSpPr>
            <a:spLocks noGrp="1"/>
          </p:cNvSpPr>
          <p:nvPr>
            <p:ph idx="1"/>
          </p:nvPr>
        </p:nvSpPr>
        <p:spPr>
          <a:xfrm>
            <a:off x="4110835" y="1901950"/>
            <a:ext cx="6354304" cy="3632200"/>
          </a:xfrm>
        </p:spPr>
        <p:txBody>
          <a:bodyPr>
            <a:normAutofit/>
          </a:bodyPr>
          <a:lstStyle/>
          <a:p>
            <a:pPr>
              <a:lnSpc>
                <a:spcPct val="90000"/>
              </a:lnSpc>
            </a:pPr>
            <a:r>
              <a:rPr lang="en-US" sz="1500" dirty="0"/>
              <a:t>Hippocrates developed the first known theory of inheritance in Greece in the fifth century BCE . </a:t>
            </a:r>
          </a:p>
          <a:p>
            <a:pPr>
              <a:lnSpc>
                <a:spcPct val="90000"/>
              </a:lnSpc>
            </a:pPr>
            <a:r>
              <a:rPr lang="en-US" sz="1500" dirty="0"/>
              <a:t>This could be classified as “</a:t>
            </a:r>
            <a:r>
              <a:rPr lang="en-US" sz="1500" b="1" dirty="0"/>
              <a:t>bricks and mortar</a:t>
            </a:r>
            <a:r>
              <a:rPr lang="en-US" sz="1500" dirty="0"/>
              <a:t>” theory. </a:t>
            </a:r>
          </a:p>
          <a:p>
            <a:pPr>
              <a:lnSpc>
                <a:spcPct val="90000"/>
              </a:lnSpc>
            </a:pPr>
            <a:r>
              <a:rPr lang="en-US" sz="1500" dirty="0"/>
              <a:t>The hereditary material consists of physical material. He postulated </a:t>
            </a:r>
            <a:r>
              <a:rPr lang="en-US" sz="1500" b="1" dirty="0"/>
              <a:t>that elements from all parts of the body became concentrated in male semen </a:t>
            </a:r>
            <a:r>
              <a:rPr lang="en-US" sz="1500" dirty="0"/>
              <a:t>and then </a:t>
            </a:r>
            <a:r>
              <a:rPr lang="en-US" sz="1500" b="1" dirty="0"/>
              <a:t>formed into a human in the womb</a:t>
            </a:r>
            <a:r>
              <a:rPr lang="en-US" sz="1500" dirty="0"/>
              <a:t>. </a:t>
            </a:r>
          </a:p>
          <a:p>
            <a:pPr>
              <a:lnSpc>
                <a:spcPct val="90000"/>
              </a:lnSpc>
            </a:pPr>
            <a:r>
              <a:rPr lang="en-US" sz="1500" dirty="0"/>
              <a:t>He also believed in the inheritance of acquired characteristic. Meaning the large biceps of an Olympic weightlifter result in many “bicep parts” accumulating in the semen. </a:t>
            </a:r>
          </a:p>
          <a:p>
            <a:pPr>
              <a:lnSpc>
                <a:spcPct val="90000"/>
              </a:lnSpc>
            </a:pPr>
            <a:r>
              <a:rPr lang="en-US" sz="1500" dirty="0"/>
              <a:t>Hence, his children would also have big biceps. </a:t>
            </a:r>
          </a:p>
          <a:p>
            <a:pPr>
              <a:lnSpc>
                <a:spcPct val="90000"/>
              </a:lnSpc>
            </a:pPr>
            <a:endParaRPr lang="tr-TR" sz="1500" dirty="0"/>
          </a:p>
        </p:txBody>
      </p:sp>
    </p:spTree>
    <p:extLst>
      <p:ext uri="{BB962C8B-B14F-4D97-AF65-F5344CB8AC3E}">
        <p14:creationId xmlns:p14="http://schemas.microsoft.com/office/powerpoint/2010/main" xmlns="" val="11303700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6092CF2-7253-C94A-9105-D9FA7BABC720}"/>
              </a:ext>
            </a:extLst>
          </p:cNvPr>
          <p:cNvSpPr>
            <a:spLocks noGrp="1"/>
          </p:cNvSpPr>
          <p:nvPr>
            <p:ph type="title"/>
          </p:nvPr>
        </p:nvSpPr>
        <p:spPr>
          <a:xfrm>
            <a:off x="2131500" y="447188"/>
            <a:ext cx="7928998" cy="970450"/>
          </a:xfrm>
        </p:spPr>
        <p:txBody>
          <a:bodyPr>
            <a:normAutofit/>
          </a:bodyPr>
          <a:lstStyle/>
          <a:p>
            <a:r>
              <a:rPr lang="en-US" dirty="0"/>
              <a:t>First hypothesis of inheritance</a:t>
            </a:r>
            <a:endParaRPr lang="tr-TR" dirty="0"/>
          </a:p>
        </p:txBody>
      </p:sp>
      <p:sp>
        <p:nvSpPr>
          <p:cNvPr id="3" name="Content Placeholder 2">
            <a:extLst>
              <a:ext uri="{FF2B5EF4-FFF2-40B4-BE49-F238E27FC236}">
                <a16:creationId xmlns:a16="http://schemas.microsoft.com/office/drawing/2014/main" xmlns="" id="{5B7EA61D-10D9-2E40-8252-67CF6817EB07}"/>
              </a:ext>
            </a:extLst>
          </p:cNvPr>
          <p:cNvSpPr>
            <a:spLocks noGrp="1"/>
          </p:cNvSpPr>
          <p:nvPr>
            <p:ph idx="1"/>
          </p:nvPr>
        </p:nvSpPr>
        <p:spPr>
          <a:xfrm>
            <a:off x="4772024" y="2413000"/>
            <a:ext cx="5289550" cy="3632200"/>
          </a:xfrm>
        </p:spPr>
        <p:txBody>
          <a:bodyPr>
            <a:normAutofit/>
          </a:bodyPr>
          <a:lstStyle/>
          <a:p>
            <a:r>
              <a:rPr lang="en-US" dirty="0"/>
              <a:t>Aristotle criticized Hippocrates’ theory  with 2 questions.</a:t>
            </a:r>
          </a:p>
          <a:p>
            <a:pPr>
              <a:buAutoNum type="arabicPeriod"/>
            </a:pPr>
            <a:r>
              <a:rPr lang="en-US" dirty="0"/>
              <a:t>How mutilated and physically handicapped people can have normal children?</a:t>
            </a:r>
          </a:p>
          <a:p>
            <a:pPr marL="0" indent="0">
              <a:buNone/>
            </a:pPr>
            <a:r>
              <a:rPr lang="en-US" dirty="0"/>
              <a:t>If a guy lost his right leg, he would no longer have right leg body part. Hence his offspring would not have right leg.</a:t>
            </a:r>
          </a:p>
          <a:p>
            <a:endParaRPr lang="tr-TR" dirty="0"/>
          </a:p>
        </p:txBody>
      </p:sp>
    </p:spTree>
    <p:extLst>
      <p:ext uri="{BB962C8B-B14F-4D97-AF65-F5344CB8AC3E}">
        <p14:creationId xmlns:p14="http://schemas.microsoft.com/office/powerpoint/2010/main" xmlns="" val="29450443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DA6A080-9D72-BB47-BA55-771BAACFFBCA}"/>
              </a:ext>
            </a:extLst>
          </p:cNvPr>
          <p:cNvSpPr>
            <a:spLocks noGrp="1"/>
          </p:cNvSpPr>
          <p:nvPr>
            <p:ph type="title"/>
          </p:nvPr>
        </p:nvSpPr>
        <p:spPr>
          <a:xfrm>
            <a:off x="2131500" y="447188"/>
            <a:ext cx="7928998" cy="970450"/>
          </a:xfrm>
        </p:spPr>
        <p:txBody>
          <a:bodyPr>
            <a:normAutofit/>
          </a:bodyPr>
          <a:lstStyle/>
          <a:p>
            <a:r>
              <a:rPr lang="en-US" dirty="0"/>
              <a:t>First hypothesis of inheritance</a:t>
            </a:r>
            <a:endParaRPr lang="tr-TR" dirty="0"/>
          </a:p>
        </p:txBody>
      </p:sp>
      <p:sp>
        <p:nvSpPr>
          <p:cNvPr id="3" name="Content Placeholder 2">
            <a:extLst>
              <a:ext uri="{FF2B5EF4-FFF2-40B4-BE49-F238E27FC236}">
                <a16:creationId xmlns:a16="http://schemas.microsoft.com/office/drawing/2014/main" xmlns="" id="{C3A6127B-20C0-8741-B89E-C0B87DA5EA8C}"/>
              </a:ext>
            </a:extLst>
          </p:cNvPr>
          <p:cNvSpPr>
            <a:spLocks noGrp="1"/>
          </p:cNvSpPr>
          <p:nvPr>
            <p:ph idx="1"/>
          </p:nvPr>
        </p:nvSpPr>
        <p:spPr>
          <a:xfrm>
            <a:off x="3528173" y="1796165"/>
            <a:ext cx="7501589" cy="3632200"/>
          </a:xfrm>
        </p:spPr>
        <p:txBody>
          <a:bodyPr>
            <a:normAutofit/>
          </a:bodyPr>
          <a:lstStyle/>
          <a:p>
            <a:pPr marL="0" indent="0">
              <a:lnSpc>
                <a:spcPct val="90000"/>
              </a:lnSpc>
              <a:buNone/>
            </a:pPr>
            <a:r>
              <a:rPr lang="en-US" sz="1700" dirty="0">
                <a:solidFill>
                  <a:schemeClr val="accent1"/>
                </a:solidFill>
              </a:rPr>
              <a:t>2. </a:t>
            </a:r>
            <a:r>
              <a:rPr lang="en-US" sz="1700" dirty="0"/>
              <a:t>People can transmit characteristics that they do not show at conception but develop at a later age. </a:t>
            </a:r>
          </a:p>
          <a:p>
            <a:pPr>
              <a:lnSpc>
                <a:spcPct val="90000"/>
              </a:lnSpc>
              <a:buFont typeface="Arial" panose="020B0604020202020204" pitchFamily="34" charset="0"/>
              <a:buChar char="•"/>
            </a:pPr>
            <a:r>
              <a:rPr lang="en-US" sz="1700" dirty="0"/>
              <a:t>Think of gray hair or male pattern baldness. </a:t>
            </a:r>
          </a:p>
          <a:p>
            <a:pPr>
              <a:lnSpc>
                <a:spcPct val="90000"/>
              </a:lnSpc>
              <a:buFont typeface="Arial" panose="020B0604020202020204" pitchFamily="34" charset="0"/>
              <a:buChar char="•"/>
            </a:pPr>
            <a:r>
              <a:rPr lang="en-US" sz="1700" dirty="0"/>
              <a:t>At the time of conception, most Greeks of the period would have brown to black hair and only a few would exhibit pattern baldness. </a:t>
            </a:r>
          </a:p>
          <a:p>
            <a:pPr>
              <a:lnSpc>
                <a:spcPct val="90000"/>
              </a:lnSpc>
              <a:buFont typeface="Arial" panose="020B0604020202020204" pitchFamily="34" charset="0"/>
              <a:buChar char="•"/>
            </a:pPr>
            <a:r>
              <a:rPr lang="en-US" sz="1700" dirty="0"/>
              <a:t>Hence, there are no “gray hair parts” and few “baldness parts” although much later in life those “body parts” might be available. Still parents can transmit these traits to their offspring. </a:t>
            </a:r>
          </a:p>
          <a:p>
            <a:pPr>
              <a:lnSpc>
                <a:spcPct val="90000"/>
              </a:lnSpc>
            </a:pPr>
            <a:endParaRPr lang="tr-TR" sz="1700" dirty="0"/>
          </a:p>
        </p:txBody>
      </p:sp>
      <p:sp>
        <p:nvSpPr>
          <p:cNvPr id="4" name="TextBox 3">
            <a:extLst>
              <a:ext uri="{FF2B5EF4-FFF2-40B4-BE49-F238E27FC236}">
                <a16:creationId xmlns:a16="http://schemas.microsoft.com/office/drawing/2014/main" xmlns="" id="{E0994C25-3B53-D44E-894D-4AFA0335F2DA}"/>
              </a:ext>
            </a:extLst>
          </p:cNvPr>
          <p:cNvSpPr txBox="1"/>
          <p:nvPr/>
        </p:nvSpPr>
        <p:spPr>
          <a:xfrm>
            <a:off x="6935633" y="5224684"/>
            <a:ext cx="4322017" cy="369332"/>
          </a:xfrm>
          <a:prstGeom prst="rect">
            <a:avLst/>
          </a:prstGeom>
          <a:noFill/>
        </p:spPr>
        <p:txBody>
          <a:bodyPr wrap="none" rtlCol="0">
            <a:spAutoFit/>
          </a:bodyPr>
          <a:lstStyle/>
          <a:p>
            <a:r>
              <a:rPr lang="tr-TR" dirty="0" err="1"/>
              <a:t>Than</a:t>
            </a:r>
            <a:r>
              <a:rPr lang="tr-TR" dirty="0"/>
              <a:t> </a:t>
            </a:r>
            <a:r>
              <a:rPr lang="tr-TR" dirty="0" err="1"/>
              <a:t>what</a:t>
            </a:r>
            <a:r>
              <a:rPr lang="tr-TR" dirty="0"/>
              <a:t> </a:t>
            </a:r>
            <a:r>
              <a:rPr lang="tr-TR" dirty="0" err="1"/>
              <a:t>was</a:t>
            </a:r>
            <a:r>
              <a:rPr lang="tr-TR" dirty="0"/>
              <a:t> his </a:t>
            </a:r>
            <a:r>
              <a:rPr lang="tr-TR" dirty="0" err="1"/>
              <a:t>counter</a:t>
            </a:r>
            <a:r>
              <a:rPr lang="tr-TR" dirty="0"/>
              <a:t> </a:t>
            </a:r>
            <a:r>
              <a:rPr lang="tr-TR" dirty="0" err="1"/>
              <a:t>proposal</a:t>
            </a:r>
            <a:r>
              <a:rPr lang="tr-TR" dirty="0"/>
              <a:t>?</a:t>
            </a:r>
          </a:p>
        </p:txBody>
      </p:sp>
      <p:sp>
        <p:nvSpPr>
          <p:cNvPr id="5" name="TextBox 4">
            <a:extLst>
              <a:ext uri="{FF2B5EF4-FFF2-40B4-BE49-F238E27FC236}">
                <a16:creationId xmlns:a16="http://schemas.microsoft.com/office/drawing/2014/main" xmlns="" id="{EE75E897-2628-0548-906C-733AEC4E09F0}"/>
              </a:ext>
            </a:extLst>
          </p:cNvPr>
          <p:cNvSpPr txBox="1"/>
          <p:nvPr/>
        </p:nvSpPr>
        <p:spPr>
          <a:xfrm>
            <a:off x="512121" y="5806893"/>
            <a:ext cx="10947235" cy="1200329"/>
          </a:xfrm>
          <a:prstGeom prst="rect">
            <a:avLst/>
          </a:prstGeom>
          <a:noFill/>
        </p:spPr>
        <p:txBody>
          <a:bodyPr wrap="square" rtlCol="0">
            <a:spAutoFit/>
          </a:bodyPr>
          <a:lstStyle/>
          <a:p>
            <a:r>
              <a:rPr lang="tr-TR" dirty="0"/>
              <a:t>He </a:t>
            </a:r>
            <a:r>
              <a:rPr lang="tr-TR" dirty="0" err="1"/>
              <a:t>added</a:t>
            </a:r>
            <a:r>
              <a:rPr lang="tr-TR" dirty="0"/>
              <a:t> </a:t>
            </a:r>
            <a:r>
              <a:rPr lang="tr-TR" dirty="0" err="1"/>
              <a:t>women</a:t>
            </a:r>
            <a:r>
              <a:rPr lang="tr-TR" dirty="0"/>
              <a:t>’ </a:t>
            </a:r>
            <a:r>
              <a:rPr lang="tr-TR" dirty="0" err="1"/>
              <a:t>also</a:t>
            </a:r>
            <a:r>
              <a:rPr lang="tr-TR" dirty="0"/>
              <a:t> </a:t>
            </a:r>
            <a:r>
              <a:rPr lang="tr-TR" dirty="0" err="1"/>
              <a:t>must</a:t>
            </a:r>
            <a:r>
              <a:rPr lang="tr-TR" dirty="0"/>
              <a:t> </a:t>
            </a:r>
            <a:r>
              <a:rPr lang="tr-TR" dirty="0" err="1"/>
              <a:t>transmit</a:t>
            </a:r>
            <a:r>
              <a:rPr lang="tr-TR" dirty="0"/>
              <a:t> body </a:t>
            </a:r>
            <a:r>
              <a:rPr lang="tr-TR" dirty="0" err="1"/>
              <a:t>parts</a:t>
            </a:r>
            <a:r>
              <a:rPr lang="tr-TR" dirty="0"/>
              <a:t> </a:t>
            </a:r>
            <a:r>
              <a:rPr lang="tr-TR" dirty="0" err="1"/>
              <a:t>to</a:t>
            </a:r>
            <a:r>
              <a:rPr lang="tr-TR" dirty="0"/>
              <a:t> </a:t>
            </a:r>
            <a:r>
              <a:rPr lang="tr-TR" dirty="0" err="1"/>
              <a:t>offspring</a:t>
            </a:r>
            <a:r>
              <a:rPr lang="tr-TR" dirty="0"/>
              <a:t>. </a:t>
            </a:r>
            <a:r>
              <a:rPr lang="tr-TR" dirty="0" err="1"/>
              <a:t>If</a:t>
            </a:r>
            <a:r>
              <a:rPr lang="tr-TR" dirty="0"/>
              <a:t> a </a:t>
            </a:r>
            <a:r>
              <a:rPr lang="tr-TR" dirty="0" err="1"/>
              <a:t>woman</a:t>
            </a:r>
            <a:r>
              <a:rPr lang="tr-TR" dirty="0"/>
              <a:t> is not </a:t>
            </a:r>
            <a:r>
              <a:rPr lang="tr-TR" dirty="0" err="1"/>
              <a:t>pregnant</a:t>
            </a:r>
            <a:r>
              <a:rPr lang="tr-TR" dirty="0"/>
              <a:t> </a:t>
            </a:r>
            <a:r>
              <a:rPr lang="tr-TR" dirty="0" err="1"/>
              <a:t>than</a:t>
            </a:r>
            <a:r>
              <a:rPr lang="tr-TR" dirty="0"/>
              <a:t> </a:t>
            </a:r>
            <a:r>
              <a:rPr lang="tr-TR" dirty="0" err="1"/>
              <a:t>the</a:t>
            </a:r>
            <a:r>
              <a:rPr lang="tr-TR" dirty="0"/>
              <a:t> body </a:t>
            </a:r>
            <a:r>
              <a:rPr lang="tr-TR" dirty="0" err="1"/>
              <a:t>parts</a:t>
            </a:r>
            <a:r>
              <a:rPr lang="tr-TR" dirty="0"/>
              <a:t> </a:t>
            </a:r>
            <a:r>
              <a:rPr lang="tr-TR" dirty="0" err="1"/>
              <a:t>would</a:t>
            </a:r>
            <a:r>
              <a:rPr lang="tr-TR" dirty="0"/>
              <a:t> </a:t>
            </a:r>
            <a:r>
              <a:rPr lang="tr-TR" dirty="0" err="1"/>
              <a:t>bleed</a:t>
            </a:r>
            <a:r>
              <a:rPr lang="tr-TR" dirty="0"/>
              <a:t> </a:t>
            </a:r>
            <a:r>
              <a:rPr lang="tr-TR" dirty="0" err="1"/>
              <a:t>out</a:t>
            </a:r>
            <a:r>
              <a:rPr lang="tr-TR" dirty="0"/>
              <a:t> </a:t>
            </a:r>
            <a:r>
              <a:rPr lang="tr-TR" dirty="0" err="1"/>
              <a:t>with</a:t>
            </a:r>
            <a:r>
              <a:rPr lang="tr-TR" dirty="0"/>
              <a:t> </a:t>
            </a:r>
            <a:r>
              <a:rPr lang="tr-TR" dirty="0" err="1"/>
              <a:t>menstrual</a:t>
            </a:r>
            <a:r>
              <a:rPr lang="tr-TR" dirty="0"/>
              <a:t> </a:t>
            </a:r>
            <a:r>
              <a:rPr lang="tr-TR" dirty="0" err="1"/>
              <a:t>cycle</a:t>
            </a:r>
            <a:r>
              <a:rPr lang="tr-TR" dirty="0"/>
              <a:t>. </a:t>
            </a:r>
            <a:r>
              <a:rPr lang="tr-TR" dirty="0" err="1"/>
              <a:t>And</a:t>
            </a:r>
            <a:r>
              <a:rPr lang="tr-TR" dirty="0"/>
              <a:t> </a:t>
            </a:r>
            <a:r>
              <a:rPr lang="tr-TR" dirty="0" err="1"/>
              <a:t>seeds</a:t>
            </a:r>
            <a:r>
              <a:rPr lang="tr-TR" dirty="0"/>
              <a:t> </a:t>
            </a:r>
            <a:r>
              <a:rPr lang="tr-TR" dirty="0" err="1"/>
              <a:t>travels</a:t>
            </a:r>
            <a:r>
              <a:rPr lang="tr-TR" dirty="0"/>
              <a:t> in </a:t>
            </a:r>
            <a:r>
              <a:rPr lang="tr-TR" dirty="0" err="1"/>
              <a:t>the</a:t>
            </a:r>
            <a:r>
              <a:rPr lang="tr-TR" dirty="0"/>
              <a:t> </a:t>
            </a:r>
            <a:r>
              <a:rPr lang="tr-TR" dirty="0" err="1"/>
              <a:t>blood</a:t>
            </a:r>
            <a:r>
              <a:rPr lang="tr-TR" dirty="0"/>
              <a:t> of </a:t>
            </a:r>
            <a:r>
              <a:rPr lang="tr-TR" dirty="0" err="1"/>
              <a:t>man</a:t>
            </a:r>
            <a:r>
              <a:rPr lang="tr-TR" dirty="0"/>
              <a:t> </a:t>
            </a:r>
            <a:r>
              <a:rPr lang="tr-TR" dirty="0" err="1"/>
              <a:t>and</a:t>
            </a:r>
            <a:r>
              <a:rPr lang="tr-TR" dirty="0"/>
              <a:t> </a:t>
            </a:r>
            <a:r>
              <a:rPr lang="tr-TR" dirty="0" err="1"/>
              <a:t>woman</a:t>
            </a:r>
            <a:r>
              <a:rPr lang="tr-TR" dirty="0"/>
              <a:t>. His </a:t>
            </a:r>
            <a:r>
              <a:rPr lang="tr-TR" dirty="0" err="1"/>
              <a:t>sayings</a:t>
            </a:r>
            <a:r>
              <a:rPr lang="tr-TR" dirty="0"/>
              <a:t> </a:t>
            </a:r>
            <a:r>
              <a:rPr lang="tr-TR" dirty="0" err="1"/>
              <a:t>about</a:t>
            </a:r>
            <a:r>
              <a:rPr lang="tr-TR" dirty="0"/>
              <a:t> </a:t>
            </a:r>
            <a:r>
              <a:rPr lang="tr-TR" dirty="0" err="1"/>
              <a:t>the</a:t>
            </a:r>
            <a:r>
              <a:rPr lang="tr-TR" dirty="0"/>
              <a:t> </a:t>
            </a:r>
            <a:r>
              <a:rPr lang="tr-TR" dirty="0" err="1"/>
              <a:t>importance</a:t>
            </a:r>
            <a:r>
              <a:rPr lang="tr-TR" dirty="0"/>
              <a:t> of </a:t>
            </a:r>
            <a:r>
              <a:rPr lang="tr-TR" dirty="0" err="1"/>
              <a:t>blood</a:t>
            </a:r>
            <a:r>
              <a:rPr lang="tr-TR" dirty="0"/>
              <a:t> </a:t>
            </a:r>
            <a:r>
              <a:rPr lang="tr-TR" dirty="0" err="1"/>
              <a:t>still</a:t>
            </a:r>
            <a:r>
              <a:rPr lang="tr-TR" dirty="0"/>
              <a:t> has </a:t>
            </a:r>
            <a:r>
              <a:rPr lang="tr-TR" dirty="0" err="1"/>
              <a:t>its</a:t>
            </a:r>
            <a:r>
              <a:rPr lang="tr-TR" dirty="0"/>
              <a:t> </a:t>
            </a:r>
            <a:r>
              <a:rPr lang="tr-TR" dirty="0" err="1"/>
              <a:t>affects</a:t>
            </a:r>
            <a:r>
              <a:rPr lang="tr-TR" dirty="0"/>
              <a:t>. </a:t>
            </a:r>
          </a:p>
          <a:p>
            <a:endParaRPr lang="tr-TR" dirty="0"/>
          </a:p>
        </p:txBody>
      </p:sp>
    </p:spTree>
    <p:extLst>
      <p:ext uri="{BB962C8B-B14F-4D97-AF65-F5344CB8AC3E}">
        <p14:creationId xmlns:p14="http://schemas.microsoft.com/office/powerpoint/2010/main" xmlns="" val="10000876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First hypothesis of inheritance</a:t>
            </a:r>
          </a:p>
        </p:txBody>
      </p:sp>
      <p:sp>
        <p:nvSpPr>
          <p:cNvPr id="3" name="Content Placeholder 2"/>
          <p:cNvSpPr>
            <a:spLocks noGrp="1"/>
          </p:cNvSpPr>
          <p:nvPr>
            <p:ph idx="1"/>
          </p:nvPr>
        </p:nvSpPr>
        <p:spPr>
          <a:xfrm>
            <a:off x="5027065" y="1596541"/>
            <a:ext cx="5175500" cy="3918803"/>
          </a:xfrm>
        </p:spPr>
        <p:txBody>
          <a:bodyPr>
            <a:normAutofit/>
          </a:bodyPr>
          <a:lstStyle/>
          <a:p>
            <a:r>
              <a:rPr lang="en-US" dirty="0"/>
              <a:t>Preformation hypothesis</a:t>
            </a:r>
          </a:p>
          <a:p>
            <a:r>
              <a:rPr lang="en-US" dirty="0"/>
              <a:t>A tiny persons inside a sperm and egg.  </a:t>
            </a:r>
            <a:endParaRPr lang="tr-TR" dirty="0"/>
          </a:p>
        </p:txBody>
      </p:sp>
      <p:sp>
        <p:nvSpPr>
          <p:cNvPr id="5" name="TextBox 4"/>
          <p:cNvSpPr txBox="1"/>
          <p:nvPr/>
        </p:nvSpPr>
        <p:spPr>
          <a:xfrm>
            <a:off x="1775132" y="5859754"/>
            <a:ext cx="4428445" cy="646331"/>
          </a:xfrm>
          <a:prstGeom prst="rect">
            <a:avLst/>
          </a:prstGeom>
          <a:noFill/>
        </p:spPr>
        <p:txBody>
          <a:bodyPr wrap="square" rtlCol="0">
            <a:spAutoFit/>
          </a:bodyPr>
          <a:lstStyle/>
          <a:p>
            <a:r>
              <a:rPr lang="en-US" dirty="0"/>
              <a:t>A tiny person inside a sperm, as drawn by </a:t>
            </a:r>
            <a:r>
              <a:rPr lang="en-US" dirty="0" err="1"/>
              <a:t>Nicolaas</a:t>
            </a:r>
            <a:r>
              <a:rPr lang="en-US" dirty="0"/>
              <a:t> </a:t>
            </a:r>
            <a:r>
              <a:rPr lang="en-US" dirty="0" err="1"/>
              <a:t>Hartsoeker</a:t>
            </a:r>
            <a:r>
              <a:rPr lang="en-US" dirty="0"/>
              <a:t> in 1695</a:t>
            </a:r>
          </a:p>
        </p:txBody>
      </p:sp>
    </p:spTree>
    <p:extLst>
      <p:ext uri="{BB962C8B-B14F-4D97-AF65-F5344CB8AC3E}">
        <p14:creationId xmlns:p14="http://schemas.microsoft.com/office/powerpoint/2010/main" xmlns="" val="689871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BDF8FFFD-9BD3-D64E-A33A-8741CD16E0B1}"/>
              </a:ext>
            </a:extLst>
          </p:cNvPr>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William </a:t>
            </a:r>
            <a:r>
              <a:rPr lang="tr-TR" dirty="0" err="1"/>
              <a:t>Harvey</a:t>
            </a:r>
            <a:r>
              <a:rPr lang="tr-TR" dirty="0"/>
              <a:t> (1620) </a:t>
            </a:r>
            <a:r>
              <a:rPr lang="tr-TR" dirty="0" err="1"/>
              <a:t>slaughtered</a:t>
            </a:r>
            <a:r>
              <a:rPr lang="tr-TR" dirty="0"/>
              <a:t> </a:t>
            </a:r>
            <a:r>
              <a:rPr lang="tr-TR" dirty="0" err="1"/>
              <a:t>the</a:t>
            </a:r>
            <a:r>
              <a:rPr lang="tr-TR" dirty="0"/>
              <a:t> </a:t>
            </a:r>
            <a:r>
              <a:rPr lang="tr-TR" dirty="0" err="1"/>
              <a:t>newly</a:t>
            </a:r>
            <a:r>
              <a:rPr lang="tr-TR" dirty="0"/>
              <a:t> </a:t>
            </a:r>
            <a:r>
              <a:rPr lang="tr-TR" dirty="0" err="1"/>
              <a:t>mated</a:t>
            </a:r>
            <a:r>
              <a:rPr lang="tr-TR" dirty="0"/>
              <a:t> </a:t>
            </a:r>
            <a:r>
              <a:rPr lang="tr-TR" dirty="0" err="1"/>
              <a:t>deer</a:t>
            </a:r>
            <a:r>
              <a:rPr lang="tr-TR" dirty="0"/>
              <a:t> </a:t>
            </a:r>
            <a:r>
              <a:rPr lang="tr-TR" dirty="0" err="1"/>
              <a:t>and</a:t>
            </a:r>
            <a:r>
              <a:rPr lang="tr-TR" dirty="0"/>
              <a:t> </a:t>
            </a:r>
            <a:r>
              <a:rPr lang="tr-TR" dirty="0" err="1"/>
              <a:t>looked</a:t>
            </a:r>
            <a:r>
              <a:rPr lang="tr-TR" dirty="0"/>
              <a:t> </a:t>
            </a:r>
            <a:r>
              <a:rPr lang="tr-TR" dirty="0" err="1"/>
              <a:t>into</a:t>
            </a:r>
            <a:r>
              <a:rPr lang="tr-TR" dirty="0"/>
              <a:t> his </a:t>
            </a:r>
            <a:r>
              <a:rPr lang="tr-TR" dirty="0" err="1"/>
              <a:t>uterus</a:t>
            </a:r>
            <a:r>
              <a:rPr lang="tr-TR" dirty="0"/>
              <a:t> </a:t>
            </a:r>
            <a:r>
              <a:rPr lang="tr-TR" dirty="0" err="1"/>
              <a:t>and</a:t>
            </a:r>
            <a:r>
              <a:rPr lang="tr-TR" dirty="0"/>
              <a:t> </a:t>
            </a:r>
            <a:r>
              <a:rPr lang="tr-TR" dirty="0" err="1"/>
              <a:t>could</a:t>
            </a:r>
            <a:r>
              <a:rPr lang="tr-TR" dirty="0"/>
              <a:t> not </a:t>
            </a:r>
            <a:r>
              <a:rPr lang="tr-TR" dirty="0" err="1"/>
              <a:t>see</a:t>
            </a:r>
            <a:r>
              <a:rPr lang="tr-TR" dirty="0"/>
              <a:t> a </a:t>
            </a:r>
            <a:r>
              <a:rPr lang="tr-TR" dirty="0" err="1"/>
              <a:t>formation</a:t>
            </a:r>
            <a:r>
              <a:rPr lang="tr-TR" dirty="0"/>
              <a:t> </a:t>
            </a:r>
            <a:r>
              <a:rPr lang="tr-TR" dirty="0" err="1"/>
              <a:t>with</a:t>
            </a:r>
            <a:r>
              <a:rPr lang="tr-TR" dirty="0"/>
              <a:t> a </a:t>
            </a:r>
            <a:r>
              <a:rPr lang="tr-TR" dirty="0" err="1"/>
              <a:t>stag</a:t>
            </a:r>
            <a:r>
              <a:rPr lang="tr-TR" dirty="0"/>
              <a:t> inside. </a:t>
            </a:r>
          </a:p>
          <a:p>
            <a:r>
              <a:rPr lang="tr-TR" dirty="0" err="1"/>
              <a:t>However</a:t>
            </a:r>
            <a:r>
              <a:rPr lang="tr-TR" dirty="0"/>
              <a:t>, he </a:t>
            </a:r>
            <a:r>
              <a:rPr lang="tr-TR" dirty="0" err="1"/>
              <a:t>continued</a:t>
            </a:r>
            <a:r>
              <a:rPr lang="tr-TR" dirty="0"/>
              <a:t> his </a:t>
            </a:r>
            <a:r>
              <a:rPr lang="tr-TR" dirty="0" err="1"/>
              <a:t>slaughterings</a:t>
            </a:r>
            <a:r>
              <a:rPr lang="tr-TR" dirty="0"/>
              <a:t> in </a:t>
            </a:r>
            <a:r>
              <a:rPr lang="tr-TR" dirty="0" err="1"/>
              <a:t>different</a:t>
            </a:r>
            <a:r>
              <a:rPr lang="tr-TR" dirty="0"/>
              <a:t> time </a:t>
            </a:r>
            <a:r>
              <a:rPr lang="tr-TR" dirty="0" err="1"/>
              <a:t>periods</a:t>
            </a:r>
            <a:r>
              <a:rPr lang="tr-TR" dirty="0"/>
              <a:t> </a:t>
            </a:r>
            <a:r>
              <a:rPr lang="tr-TR" dirty="0" err="1"/>
              <a:t>after</a:t>
            </a:r>
            <a:r>
              <a:rPr lang="tr-TR" dirty="0"/>
              <a:t> </a:t>
            </a:r>
            <a:r>
              <a:rPr lang="tr-TR" dirty="0" err="1"/>
              <a:t>conceptipn</a:t>
            </a:r>
            <a:r>
              <a:rPr lang="tr-TR" dirty="0"/>
              <a:t>; </a:t>
            </a:r>
            <a:r>
              <a:rPr lang="tr-TR" dirty="0" err="1"/>
              <a:t>and</a:t>
            </a:r>
            <a:r>
              <a:rPr lang="tr-TR" dirty="0"/>
              <a:t> </a:t>
            </a:r>
            <a:br>
              <a:rPr lang="tr-TR" dirty="0"/>
            </a:br>
            <a:r>
              <a:rPr lang="tr-TR" dirty="0"/>
              <a:t>he </a:t>
            </a:r>
            <a:r>
              <a:rPr lang="tr-TR" dirty="0" err="1"/>
              <a:t>saw</a:t>
            </a:r>
            <a:r>
              <a:rPr lang="tr-TR" dirty="0"/>
              <a:t> </a:t>
            </a:r>
            <a:r>
              <a:rPr lang="tr-TR" dirty="0" err="1"/>
              <a:t>the</a:t>
            </a:r>
            <a:r>
              <a:rPr lang="tr-TR" dirty="0"/>
              <a:t> </a:t>
            </a:r>
            <a:r>
              <a:rPr lang="tr-TR" dirty="0" err="1"/>
              <a:t>first</a:t>
            </a:r>
            <a:r>
              <a:rPr lang="tr-TR" dirty="0"/>
              <a:t> </a:t>
            </a:r>
            <a:r>
              <a:rPr lang="tr-TR" dirty="0" err="1"/>
              <a:t>embryo</a:t>
            </a:r>
            <a:r>
              <a:rPr lang="tr-TR" dirty="0"/>
              <a:t>.</a:t>
            </a:r>
          </a:p>
          <a:p>
            <a:r>
              <a:rPr lang="tr-TR" dirty="0" err="1"/>
              <a:t>After</a:t>
            </a:r>
            <a:r>
              <a:rPr lang="tr-TR" dirty="0"/>
              <a:t> </a:t>
            </a:r>
            <a:r>
              <a:rPr lang="tr-TR" dirty="0" err="1"/>
              <a:t>the</a:t>
            </a:r>
            <a:r>
              <a:rPr lang="tr-TR" dirty="0"/>
              <a:t> </a:t>
            </a:r>
            <a:r>
              <a:rPr lang="tr-TR" dirty="0" err="1"/>
              <a:t>microscope</a:t>
            </a:r>
            <a:r>
              <a:rPr lang="tr-TR" dirty="0"/>
              <a:t> </a:t>
            </a:r>
            <a:r>
              <a:rPr lang="tr-TR" dirty="0" err="1"/>
              <a:t>was</a:t>
            </a:r>
            <a:r>
              <a:rPr lang="tr-TR" dirty="0"/>
              <a:t> </a:t>
            </a:r>
            <a:r>
              <a:rPr lang="tr-TR" dirty="0" err="1"/>
              <a:t>discovered</a:t>
            </a:r>
            <a:r>
              <a:rPr lang="tr-TR" dirty="0"/>
              <a:t> sperm </a:t>
            </a:r>
            <a:r>
              <a:rPr lang="tr-TR" dirty="0" err="1"/>
              <a:t>and</a:t>
            </a:r>
            <a:r>
              <a:rPr lang="tr-TR" dirty="0"/>
              <a:t> </a:t>
            </a:r>
            <a:r>
              <a:rPr lang="tr-TR" dirty="0" err="1"/>
              <a:t>egg</a:t>
            </a:r>
            <a:r>
              <a:rPr lang="tr-TR" dirty="0"/>
              <a:t> </a:t>
            </a:r>
            <a:r>
              <a:rPr lang="tr-TR" dirty="0" err="1"/>
              <a:t>cells</a:t>
            </a:r>
            <a:r>
              <a:rPr lang="tr-TR" dirty="0"/>
              <a:t> </a:t>
            </a:r>
            <a:r>
              <a:rPr lang="tr-TR" dirty="0" err="1"/>
              <a:t>were</a:t>
            </a:r>
            <a:r>
              <a:rPr lang="tr-TR" dirty="0"/>
              <a:t> </a:t>
            </a:r>
            <a:r>
              <a:rPr lang="tr-TR" dirty="0" err="1"/>
              <a:t>visualised</a:t>
            </a:r>
            <a:r>
              <a:rPr lang="tr-TR" dirty="0"/>
              <a:t>.</a:t>
            </a:r>
            <a:endParaRPr lang="en-US" dirty="0"/>
          </a:p>
        </p:txBody>
      </p:sp>
    </p:spTree>
    <p:extLst>
      <p:ext uri="{BB962C8B-B14F-4D97-AF65-F5344CB8AC3E}">
        <p14:creationId xmlns:p14="http://schemas.microsoft.com/office/powerpoint/2010/main" xmlns="" val="253858991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C5188045-ADF2-EC4E-91DF-43FB3FEA5AF8}"/>
              </a:ext>
            </a:extLst>
          </p:cNvPr>
          <p:cNvSpPr>
            <a:spLocks noGrp="1"/>
          </p:cNvSpPr>
          <p:nvPr>
            <p:ph type="title"/>
          </p:nvPr>
        </p:nvSpPr>
        <p:spPr/>
        <p:txBody>
          <a:bodyPr/>
          <a:lstStyle/>
          <a:p>
            <a:endParaRPr lang="tr-TR"/>
          </a:p>
        </p:txBody>
      </p:sp>
      <p:sp>
        <p:nvSpPr>
          <p:cNvPr id="3" name="Content Placeholder 2"/>
          <p:cNvSpPr>
            <a:spLocks noGrp="1"/>
          </p:cNvSpPr>
          <p:nvPr>
            <p:ph idx="1"/>
          </p:nvPr>
        </p:nvSpPr>
        <p:spPr>
          <a:xfrm>
            <a:off x="1972965" y="1596541"/>
            <a:ext cx="8229600" cy="4733855"/>
          </a:xfrm>
        </p:spPr>
        <p:txBody>
          <a:bodyPr>
            <a:normAutofit/>
          </a:bodyPr>
          <a:lstStyle/>
          <a:p>
            <a:r>
              <a:rPr lang="en-GB" b="1" dirty="0"/>
              <a:t>Pangenesis is one of the hypotheses put forward for heredity. It was first put forward by Hippocrates (BC500-400). Darwin later supported this hypothesis and published it.</a:t>
            </a:r>
          </a:p>
          <a:p>
            <a:r>
              <a:rPr lang="en-GB" b="1" dirty="0"/>
              <a:t>Darwin used this hypothesis to fill the gap in evolutionary studies.</a:t>
            </a:r>
          </a:p>
          <a:p>
            <a:r>
              <a:rPr lang="en-GB" b="1" dirty="0"/>
              <a:t>“Every part of the body constantly produces organic particles that are similar to itself. These particles are called </a:t>
            </a:r>
            <a:r>
              <a:rPr lang="en-GB" b="1" dirty="0" err="1"/>
              <a:t>gemules</a:t>
            </a:r>
            <a:r>
              <a:rPr lang="en-GB" b="1" dirty="0"/>
              <a:t>. The vessels are collected in gonads and transfer the inheritance information to gametes</a:t>
            </a:r>
          </a:p>
          <a:p>
            <a:endParaRPr lang="en-GB" b="1" dirty="0"/>
          </a:p>
          <a:p>
            <a:r>
              <a:rPr lang="en-GB" b="1" dirty="0"/>
              <a:t>Pangenesis means originating from anywhere.</a:t>
            </a:r>
            <a:endParaRPr lang="en-GB" i="1" dirty="0"/>
          </a:p>
        </p:txBody>
      </p:sp>
    </p:spTree>
    <p:extLst>
      <p:ext uri="{BB962C8B-B14F-4D97-AF65-F5344CB8AC3E}">
        <p14:creationId xmlns:p14="http://schemas.microsoft.com/office/powerpoint/2010/main" xmlns="" val="22350097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1972966" y="6024985"/>
            <a:ext cx="7787955" cy="646331"/>
          </a:xfrm>
          <a:prstGeom prst="rect">
            <a:avLst/>
          </a:prstGeom>
          <a:noFill/>
        </p:spPr>
        <p:txBody>
          <a:bodyPr wrap="square" rtlCol="0">
            <a:spAutoFit/>
          </a:bodyPr>
          <a:lstStyle/>
          <a:p>
            <a:r>
              <a:rPr lang="en-US" dirty="0" err="1"/>
              <a:t>McComas</a:t>
            </a:r>
            <a:r>
              <a:rPr lang="en-US" dirty="0"/>
              <a:t>, W. F. (2012). Darwin's invention: inheritance &amp; the" mad dream" of pangenesis. The </a:t>
            </a:r>
            <a:r>
              <a:rPr lang="en-US" dirty="0" err="1"/>
              <a:t>american</a:t>
            </a:r>
            <a:r>
              <a:rPr lang="en-US" dirty="0"/>
              <a:t> biology Teacher, 74(2), 86-91.</a:t>
            </a:r>
          </a:p>
        </p:txBody>
      </p:sp>
    </p:spTree>
    <p:extLst>
      <p:ext uri="{BB962C8B-B14F-4D97-AF65-F5344CB8AC3E}">
        <p14:creationId xmlns:p14="http://schemas.microsoft.com/office/powerpoint/2010/main" xmlns="" val="30564747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7882" y="1380406"/>
            <a:ext cx="10287000" cy="458115"/>
          </a:xfrm>
        </p:spPr>
        <p:txBody>
          <a:bodyPr>
            <a:normAutofit fontScale="90000"/>
          </a:bodyPr>
          <a:lstStyle/>
          <a:p>
            <a:r>
              <a:rPr lang="en-US" dirty="0"/>
              <a:t>Pangenesis able to explain some inheritance issues like</a:t>
            </a:r>
            <a:r>
              <a:rPr lang="mr-IN" dirty="0"/>
              <a:t>…</a:t>
            </a:r>
            <a:endParaRPr lang="en-US" dirty="0"/>
          </a:p>
        </p:txBody>
      </p:sp>
      <p:sp>
        <p:nvSpPr>
          <p:cNvPr id="3" name="Content Placeholder 2"/>
          <p:cNvSpPr>
            <a:spLocks noGrp="1"/>
          </p:cNvSpPr>
          <p:nvPr>
            <p:ph idx="1"/>
          </p:nvPr>
        </p:nvSpPr>
        <p:spPr>
          <a:xfrm>
            <a:off x="1820260" y="1596541"/>
            <a:ext cx="8229600" cy="3918803"/>
          </a:xfrm>
        </p:spPr>
        <p:txBody>
          <a:bodyPr>
            <a:normAutofit/>
          </a:bodyPr>
          <a:lstStyle/>
          <a:p>
            <a:r>
              <a:rPr lang="en-US" b="1" dirty="0"/>
              <a:t>By saying gemmules can stay dormant: recessive traits were explained. </a:t>
            </a:r>
          </a:p>
          <a:p>
            <a:r>
              <a:rPr lang="en-US" dirty="0"/>
              <a:t>Gemmule helps with regeneration process.</a:t>
            </a:r>
          </a:p>
          <a:p>
            <a:r>
              <a:rPr lang="en-US" dirty="0"/>
              <a:t>If an organ develops new specialties the old organs and the old </a:t>
            </a:r>
            <a:r>
              <a:rPr lang="en-US" b="1" dirty="0"/>
              <a:t>gemmules</a:t>
            </a:r>
            <a:r>
              <a:rPr lang="en-US" dirty="0"/>
              <a:t> were eaten by the new ones. </a:t>
            </a:r>
            <a:r>
              <a:rPr lang="en-US" dirty="0">
                <a:sym typeface="Wingdings"/>
              </a:rPr>
              <a:t></a:t>
            </a:r>
          </a:p>
          <a:p>
            <a:r>
              <a:rPr lang="en-US" dirty="0">
                <a:sym typeface="Wingdings"/>
              </a:rPr>
              <a:t>New variations seen in the population were </a:t>
            </a:r>
            <a:r>
              <a:rPr lang="en-US" dirty="0" err="1">
                <a:sym typeface="Wingdings"/>
              </a:rPr>
              <a:t>ascociated</a:t>
            </a:r>
            <a:r>
              <a:rPr lang="en-US" dirty="0">
                <a:sym typeface="Wingdings"/>
              </a:rPr>
              <a:t> with the using or not using of the organ. </a:t>
            </a:r>
            <a:r>
              <a:rPr lang="en-US" dirty="0"/>
              <a:t>					</a:t>
            </a:r>
          </a:p>
        </p:txBody>
      </p:sp>
    </p:spTree>
    <p:extLst>
      <p:ext uri="{BB962C8B-B14F-4D97-AF65-F5344CB8AC3E}">
        <p14:creationId xmlns:p14="http://schemas.microsoft.com/office/powerpoint/2010/main" xmlns="" val="3757352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4F5BBDE5-7B1D-2A48-BAF5-E32CA6739F1B}"/>
              </a:ext>
            </a:extLst>
          </p:cNvPr>
          <p:cNvSpPr/>
          <p:nvPr/>
        </p:nvSpPr>
        <p:spPr>
          <a:xfrm>
            <a:off x="1972966" y="680310"/>
            <a:ext cx="4031873" cy="369332"/>
          </a:xfrm>
          <a:prstGeom prst="rect">
            <a:avLst/>
          </a:prstGeom>
        </p:spPr>
        <p:txBody>
          <a:bodyPr wrap="none">
            <a:spAutoFit/>
          </a:bodyPr>
          <a:lstStyle/>
          <a:p>
            <a:r>
              <a:rPr lang="tr-TR" dirty="0" err="1"/>
              <a:t>https</a:t>
            </a:r>
            <a:r>
              <a:rPr lang="tr-TR" dirty="0"/>
              <a:t>://</a:t>
            </a:r>
            <a:r>
              <a:rPr lang="tr-TR" dirty="0" err="1"/>
              <a:t>www.nature.com</a:t>
            </a:r>
            <a:r>
              <a:rPr lang="tr-TR" dirty="0"/>
              <a:t>/</a:t>
            </a:r>
            <a:r>
              <a:rPr lang="tr-TR" dirty="0" err="1"/>
              <a:t>scitable</a:t>
            </a:r>
            <a:r>
              <a:rPr lang="tr-TR" dirty="0"/>
              <a:t>/</a:t>
            </a:r>
          </a:p>
        </p:txBody>
      </p:sp>
      <p:sp>
        <p:nvSpPr>
          <p:cNvPr id="7" name="TextBox 6">
            <a:extLst>
              <a:ext uri="{FF2B5EF4-FFF2-40B4-BE49-F238E27FC236}">
                <a16:creationId xmlns:a16="http://schemas.microsoft.com/office/drawing/2014/main" xmlns="" id="{5620CB15-E689-8B4B-A03A-446DFD0356BD}"/>
              </a:ext>
            </a:extLst>
          </p:cNvPr>
          <p:cNvSpPr txBox="1"/>
          <p:nvPr/>
        </p:nvSpPr>
        <p:spPr>
          <a:xfrm>
            <a:off x="2125670" y="1596540"/>
            <a:ext cx="3882794" cy="369332"/>
          </a:xfrm>
          <a:prstGeom prst="rect">
            <a:avLst/>
          </a:prstGeom>
          <a:noFill/>
        </p:spPr>
        <p:txBody>
          <a:bodyPr wrap="none" rtlCol="0">
            <a:spAutoFit/>
          </a:bodyPr>
          <a:lstStyle/>
          <a:p>
            <a:r>
              <a:rPr lang="tr-TR" dirty="0" err="1"/>
              <a:t>https</a:t>
            </a:r>
            <a:r>
              <a:rPr lang="tr-TR" dirty="0"/>
              <a:t>://</a:t>
            </a:r>
            <a:r>
              <a:rPr lang="tr-TR" dirty="0" err="1"/>
              <a:t>science.sciencemag.org</a:t>
            </a:r>
            <a:r>
              <a:rPr lang="tr-TR" dirty="0"/>
              <a:t>/</a:t>
            </a:r>
          </a:p>
        </p:txBody>
      </p:sp>
      <p:sp>
        <p:nvSpPr>
          <p:cNvPr id="10" name="Rectangle 9">
            <a:extLst>
              <a:ext uri="{FF2B5EF4-FFF2-40B4-BE49-F238E27FC236}">
                <a16:creationId xmlns:a16="http://schemas.microsoft.com/office/drawing/2014/main" xmlns="" id="{7342370A-A873-F141-B612-784ED2FF1D24}"/>
              </a:ext>
            </a:extLst>
          </p:cNvPr>
          <p:cNvSpPr/>
          <p:nvPr/>
        </p:nvSpPr>
        <p:spPr>
          <a:xfrm>
            <a:off x="2539245" y="2496374"/>
            <a:ext cx="3055645" cy="369332"/>
          </a:xfrm>
          <a:prstGeom prst="rect">
            <a:avLst/>
          </a:prstGeom>
        </p:spPr>
        <p:txBody>
          <a:bodyPr wrap="none">
            <a:spAutoFit/>
          </a:bodyPr>
          <a:lstStyle/>
          <a:p>
            <a:r>
              <a:rPr lang="tr-TR" dirty="0" err="1"/>
              <a:t>https</a:t>
            </a:r>
            <a:r>
              <a:rPr lang="tr-TR" dirty="0"/>
              <a:t>://</a:t>
            </a:r>
            <a:r>
              <a:rPr lang="tr-TR" dirty="0" err="1"/>
              <a:t>www.nature.com</a:t>
            </a:r>
            <a:r>
              <a:rPr lang="tr-TR" dirty="0"/>
              <a:t>/</a:t>
            </a:r>
          </a:p>
        </p:txBody>
      </p:sp>
      <p:sp>
        <p:nvSpPr>
          <p:cNvPr id="13" name="TextBox 12">
            <a:extLst>
              <a:ext uri="{FF2B5EF4-FFF2-40B4-BE49-F238E27FC236}">
                <a16:creationId xmlns:a16="http://schemas.microsoft.com/office/drawing/2014/main" xmlns="" id="{F975A83A-851B-C648-B475-B88B832714A9}"/>
              </a:ext>
            </a:extLst>
          </p:cNvPr>
          <p:cNvSpPr txBox="1"/>
          <p:nvPr/>
        </p:nvSpPr>
        <p:spPr>
          <a:xfrm>
            <a:off x="1714241" y="3622963"/>
            <a:ext cx="8581195" cy="369332"/>
          </a:xfrm>
          <a:prstGeom prst="rect">
            <a:avLst/>
          </a:prstGeom>
          <a:noFill/>
        </p:spPr>
        <p:txBody>
          <a:bodyPr wrap="none" rtlCol="0">
            <a:spAutoFit/>
          </a:bodyPr>
          <a:lstStyle/>
          <a:p>
            <a:r>
              <a:rPr lang="tr-TR" dirty="0" err="1"/>
              <a:t>https</a:t>
            </a:r>
            <a:r>
              <a:rPr lang="tr-TR" dirty="0"/>
              <a:t>://</a:t>
            </a:r>
            <a:r>
              <a:rPr lang="tr-TR" dirty="0" err="1"/>
              <a:t>www.the-scientist.com</a:t>
            </a:r>
            <a:r>
              <a:rPr lang="tr-TR" dirty="0"/>
              <a:t>/</a:t>
            </a:r>
            <a:r>
              <a:rPr lang="tr-TR" dirty="0" err="1"/>
              <a:t>tag</a:t>
            </a:r>
            <a:r>
              <a:rPr lang="tr-TR" dirty="0"/>
              <a:t>/</a:t>
            </a:r>
            <a:r>
              <a:rPr lang="tr-TR" dirty="0" err="1"/>
              <a:t>veterinary-medicine,genetics-genomics</a:t>
            </a:r>
            <a:endParaRPr lang="tr-TR" dirty="0"/>
          </a:p>
        </p:txBody>
      </p:sp>
    </p:spTree>
    <p:extLst>
      <p:ext uri="{BB962C8B-B14F-4D97-AF65-F5344CB8AC3E}">
        <p14:creationId xmlns:p14="http://schemas.microsoft.com/office/powerpoint/2010/main" xmlns="" val="7937597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en-US"/>
          </a:p>
        </p:txBody>
      </p:sp>
      <p:sp>
        <p:nvSpPr>
          <p:cNvPr id="5" name="Oval 4"/>
          <p:cNvSpPr/>
          <p:nvPr/>
        </p:nvSpPr>
        <p:spPr>
          <a:xfrm>
            <a:off x="4110835" y="4956050"/>
            <a:ext cx="916230" cy="916230"/>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6" name="Oval 5"/>
          <p:cNvSpPr/>
          <p:nvPr/>
        </p:nvSpPr>
        <p:spPr>
          <a:xfrm>
            <a:off x="5943295" y="4956050"/>
            <a:ext cx="916230" cy="916230"/>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7" name="Oval 6"/>
          <p:cNvSpPr/>
          <p:nvPr/>
        </p:nvSpPr>
        <p:spPr>
          <a:xfrm>
            <a:off x="8081165" y="5261460"/>
            <a:ext cx="916230" cy="916230"/>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8" name="Oval 7"/>
          <p:cNvSpPr/>
          <p:nvPr/>
        </p:nvSpPr>
        <p:spPr>
          <a:xfrm>
            <a:off x="7470345" y="0"/>
            <a:ext cx="916230" cy="916230"/>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xmlns="" val="7978990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20261" y="985721"/>
            <a:ext cx="8382305" cy="763525"/>
          </a:xfrm>
        </p:spPr>
        <p:txBody>
          <a:bodyPr>
            <a:normAutofit/>
          </a:bodyPr>
          <a:lstStyle/>
          <a:p>
            <a:r>
              <a:rPr lang="en-US" dirty="0"/>
              <a:t>Proving Pangenesis is wrong</a:t>
            </a:r>
          </a:p>
        </p:txBody>
      </p:sp>
      <p:sp>
        <p:nvSpPr>
          <p:cNvPr id="3" name="Content Placeholder 2"/>
          <p:cNvSpPr>
            <a:spLocks noGrp="1"/>
          </p:cNvSpPr>
          <p:nvPr>
            <p:ph idx="1"/>
          </p:nvPr>
        </p:nvSpPr>
        <p:spPr>
          <a:xfrm>
            <a:off x="1972965" y="1596541"/>
            <a:ext cx="8229600" cy="4733855"/>
          </a:xfrm>
        </p:spPr>
        <p:txBody>
          <a:bodyPr>
            <a:normAutofit/>
          </a:bodyPr>
          <a:lstStyle/>
          <a:p>
            <a:r>
              <a:rPr lang="en-US" dirty="0"/>
              <a:t>Francis Galton (Half cousin of Darwin) tested the so called “gemmules travelling” in the blood. </a:t>
            </a:r>
          </a:p>
          <a:p>
            <a:r>
              <a:rPr lang="en-US" dirty="0"/>
              <a:t>Took blood from </a:t>
            </a:r>
            <a:r>
              <a:rPr lang="en-US" dirty="0" err="1"/>
              <a:t>Monrel</a:t>
            </a:r>
            <a:r>
              <a:rPr lang="en-US" dirty="0"/>
              <a:t> rabbits and transferred the blood to </a:t>
            </a:r>
            <a:r>
              <a:rPr lang="en-US" dirty="0" err="1"/>
              <a:t>agouthi</a:t>
            </a:r>
            <a:r>
              <a:rPr lang="en-US" dirty="0"/>
              <a:t> grey rabbit. </a:t>
            </a:r>
          </a:p>
          <a:p>
            <a:r>
              <a:rPr lang="en-US" dirty="0"/>
              <a:t>What did he expect?</a:t>
            </a:r>
          </a:p>
          <a:p>
            <a:r>
              <a:rPr lang="en-US" dirty="0"/>
              <a:t>He expected a change in the further generations.</a:t>
            </a:r>
            <a:br>
              <a:rPr lang="en-US" dirty="0"/>
            </a:br>
            <a:r>
              <a:rPr lang="en-US" dirty="0"/>
              <a:t> because he transferred gemmules by blood transfusion. </a:t>
            </a:r>
          </a:p>
          <a:p>
            <a:pPr marL="342900" lvl="1" indent="-342900">
              <a:buFont typeface="Arial" pitchFamily="34" charset="0"/>
              <a:buChar char="•"/>
            </a:pPr>
            <a:r>
              <a:rPr lang="tr-TR" dirty="0"/>
              <a:t>Of </a:t>
            </a:r>
            <a:r>
              <a:rPr lang="tr-TR" dirty="0" err="1"/>
              <a:t>course</a:t>
            </a:r>
            <a:r>
              <a:rPr lang="tr-TR" dirty="0"/>
              <a:t> </a:t>
            </a:r>
            <a:r>
              <a:rPr lang="tr-TR" dirty="0" err="1"/>
              <a:t>nothing</a:t>
            </a:r>
            <a:r>
              <a:rPr lang="tr-TR" dirty="0"/>
              <a:t> has </a:t>
            </a:r>
            <a:r>
              <a:rPr lang="tr-TR" dirty="0" err="1"/>
              <a:t>changed</a:t>
            </a:r>
            <a:r>
              <a:rPr lang="tr-TR" dirty="0"/>
              <a:t>. </a:t>
            </a:r>
            <a:r>
              <a:rPr lang="tr-TR" dirty="0" err="1"/>
              <a:t>Color</a:t>
            </a:r>
            <a:r>
              <a:rPr lang="tr-TR" dirty="0"/>
              <a:t> </a:t>
            </a:r>
            <a:r>
              <a:rPr lang="tr-TR" dirty="0" err="1"/>
              <a:t>and</a:t>
            </a:r>
            <a:r>
              <a:rPr lang="tr-TR" dirty="0"/>
              <a:t> </a:t>
            </a:r>
            <a:r>
              <a:rPr lang="tr-TR" dirty="0" err="1"/>
              <a:t>other</a:t>
            </a:r>
            <a:r>
              <a:rPr lang="tr-TR" dirty="0"/>
              <a:t> </a:t>
            </a:r>
            <a:r>
              <a:rPr lang="tr-TR" dirty="0" err="1"/>
              <a:t>specialities</a:t>
            </a:r>
            <a:r>
              <a:rPr lang="tr-TR" dirty="0"/>
              <a:t> of </a:t>
            </a:r>
            <a:r>
              <a:rPr lang="tr-TR" dirty="0" err="1"/>
              <a:t>the</a:t>
            </a:r>
            <a:r>
              <a:rPr lang="tr-TR" dirty="0"/>
              <a:t> </a:t>
            </a:r>
            <a:r>
              <a:rPr lang="tr-TR" dirty="0" err="1"/>
              <a:t>rabbits</a:t>
            </a:r>
            <a:r>
              <a:rPr lang="tr-TR" dirty="0"/>
              <a:t> </a:t>
            </a:r>
            <a:r>
              <a:rPr lang="tr-TR" dirty="0" err="1"/>
              <a:t>stayed</a:t>
            </a:r>
            <a:r>
              <a:rPr lang="tr-TR" dirty="0"/>
              <a:t> as </a:t>
            </a:r>
            <a:r>
              <a:rPr lang="tr-TR" dirty="0" err="1"/>
              <a:t>previous</a:t>
            </a:r>
            <a:r>
              <a:rPr lang="tr-TR" dirty="0"/>
              <a:t>. </a:t>
            </a:r>
            <a:endParaRPr lang="en-US" dirty="0"/>
          </a:p>
        </p:txBody>
      </p:sp>
    </p:spTree>
    <p:extLst>
      <p:ext uri="{BB962C8B-B14F-4D97-AF65-F5344CB8AC3E}">
        <p14:creationId xmlns:p14="http://schemas.microsoft.com/office/powerpoint/2010/main" xmlns="" val="21067568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1972965" y="4956051"/>
            <a:ext cx="8229600" cy="1170113"/>
          </a:xfrm>
        </p:spPr>
        <p:txBody>
          <a:bodyPr/>
          <a:lstStyle/>
          <a:p>
            <a:endParaRPr lang="en-US"/>
          </a:p>
        </p:txBody>
      </p:sp>
    </p:spTree>
    <p:extLst>
      <p:ext uri="{BB962C8B-B14F-4D97-AF65-F5344CB8AC3E}">
        <p14:creationId xmlns:p14="http://schemas.microsoft.com/office/powerpoint/2010/main" xmlns="" val="5762902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xmlns="" id="{6ADA4A6A-D123-1E41-9DC4-6C64CD1EE353}"/>
              </a:ext>
            </a:extLst>
          </p:cNvPr>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en-US" dirty="0"/>
              <a:t>Weismann Germ plasma rule: It states that heritable information is transmitted only by </a:t>
            </a:r>
            <a:r>
              <a:rPr lang="en-US" dirty="0">
                <a:hlinkClick r:id="rId2" tooltip="Germ cells"/>
              </a:rPr>
              <a:t>germ cells</a:t>
            </a:r>
            <a:r>
              <a:rPr lang="en-US" dirty="0"/>
              <a:t> in the </a:t>
            </a:r>
            <a:r>
              <a:rPr lang="en-US" dirty="0">
                <a:hlinkClick r:id="rId3" tooltip="Gonad"/>
              </a:rPr>
              <a:t>gonads</a:t>
            </a:r>
            <a:r>
              <a:rPr lang="en-US" dirty="0"/>
              <a:t> (ovaries and testes), not by </a:t>
            </a:r>
            <a:r>
              <a:rPr lang="en-US" dirty="0">
                <a:hlinkClick r:id="rId4" tooltip="Somatic cells"/>
              </a:rPr>
              <a:t>somatic cells</a:t>
            </a:r>
            <a:r>
              <a:rPr lang="en-US" dirty="0"/>
              <a:t>. </a:t>
            </a:r>
          </a:p>
          <a:p>
            <a:r>
              <a:rPr lang="en-US" dirty="0"/>
              <a:t>Contrary to </a:t>
            </a:r>
            <a:r>
              <a:rPr lang="en-US" dirty="0">
                <a:hlinkClick r:id="rId5" tooltip="Lamarckism"/>
              </a:rPr>
              <a:t>Lamarckism </a:t>
            </a:r>
            <a:r>
              <a:rPr lang="en-US" dirty="0"/>
              <a:t>The related idea that information cannot pass from somatic cells to the germ line.</a:t>
            </a:r>
          </a:p>
          <a:p>
            <a:r>
              <a:rPr lang="en-US" dirty="0"/>
              <a:t>The theory to some extent anticipated the development of modern </a:t>
            </a:r>
            <a:r>
              <a:rPr lang="en-US" dirty="0">
                <a:hlinkClick r:id="rId6" tooltip="Genetics"/>
              </a:rPr>
              <a:t>genetics</a:t>
            </a:r>
            <a:r>
              <a:rPr lang="en-US" dirty="0"/>
              <a:t>.</a:t>
            </a:r>
          </a:p>
          <a:p>
            <a:endParaRPr lang="en-US" dirty="0"/>
          </a:p>
        </p:txBody>
      </p:sp>
    </p:spTree>
    <p:extLst>
      <p:ext uri="{BB962C8B-B14F-4D97-AF65-F5344CB8AC3E}">
        <p14:creationId xmlns:p14="http://schemas.microsoft.com/office/powerpoint/2010/main" xmlns="" val="33941619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62635" y="1800225"/>
            <a:ext cx="3011725" cy="4241136"/>
          </a:xfrm>
        </p:spPr>
        <p:txBody>
          <a:bodyPr vert="horz" lIns="91440" tIns="45720" rIns="91440" bIns="45720" rtlCol="0" anchor="t">
            <a:normAutofit/>
          </a:bodyPr>
          <a:lstStyle/>
          <a:p>
            <a:r>
              <a:rPr lang="en-US" sz="3800" dirty="0"/>
              <a:t>Are you familiar with this experiment?</a:t>
            </a:r>
          </a:p>
        </p:txBody>
      </p:sp>
    </p:spTree>
    <p:extLst>
      <p:ext uri="{BB962C8B-B14F-4D97-AF65-F5344CB8AC3E}">
        <p14:creationId xmlns:p14="http://schemas.microsoft.com/office/powerpoint/2010/main" xmlns="" val="39795037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05316" y="1687287"/>
            <a:ext cx="2452097" cy="3978017"/>
          </a:xfrm>
        </p:spPr>
        <p:txBody>
          <a:bodyPr anchor="t">
            <a:normAutofit/>
          </a:bodyPr>
          <a:lstStyle/>
          <a:p>
            <a:pPr lvl="0"/>
            <a:r>
              <a:rPr lang="en-US" sz="3600" dirty="0">
                <a:latin typeface="Garamond" charset="0"/>
              </a:rPr>
              <a:t>Blending theory</a:t>
            </a:r>
            <a:endParaRPr lang="en-US" sz="3600" dirty="0"/>
          </a:p>
        </p:txBody>
      </p:sp>
      <p:graphicFrame>
        <p:nvGraphicFramePr>
          <p:cNvPr id="5" name="Content Placeholder 2">
            <a:extLst>
              <a:ext uri="{FF2B5EF4-FFF2-40B4-BE49-F238E27FC236}">
                <a16:creationId xmlns:a16="http://schemas.microsoft.com/office/drawing/2014/main" xmlns="" id="{873F559C-644C-4625-B95C-7A3F5EFAB14C}"/>
              </a:ext>
            </a:extLst>
          </p:cNvPr>
          <p:cNvGraphicFramePr>
            <a:graphicFrameLocks noGrp="1"/>
          </p:cNvGraphicFramePr>
          <p:nvPr>
            <p:ph idx="1"/>
          </p:nvPr>
        </p:nvGraphicFramePr>
        <p:xfrm>
          <a:off x="5655615" y="965200"/>
          <a:ext cx="4296258" cy="49029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xmlns="" val="36847596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hypothesis of inheritance</a:t>
            </a:r>
          </a:p>
        </p:txBody>
      </p:sp>
      <p:sp>
        <p:nvSpPr>
          <p:cNvPr id="3" name="Content Placeholder 2"/>
          <p:cNvSpPr>
            <a:spLocks noGrp="1"/>
          </p:cNvSpPr>
          <p:nvPr>
            <p:ph idx="1"/>
          </p:nvPr>
        </p:nvSpPr>
        <p:spPr/>
        <p:txBody>
          <a:bodyPr>
            <a:normAutofit/>
          </a:bodyPr>
          <a:lstStyle/>
          <a:p>
            <a:r>
              <a:rPr lang="en-US" dirty="0"/>
              <a:t>De Vries Mutation  : He didn’t accept Pangenesis, but he wasn’t aware of  Mendel’s studies.</a:t>
            </a:r>
          </a:p>
          <a:p>
            <a:r>
              <a:rPr lang="en-US" dirty="0"/>
              <a:t>Holland tulip</a:t>
            </a:r>
            <a:r>
              <a:rPr lang="en-US" dirty="0">
                <a:sym typeface="Wingdings"/>
              </a:rPr>
              <a:t>  The encounter with tulips of different colors attracted the attention of the Dutch, who were trying to get dark red tulips.</a:t>
            </a:r>
          </a:p>
          <a:p>
            <a:r>
              <a:rPr lang="en-US" dirty="0">
                <a:sym typeface="Wingdings"/>
              </a:rPr>
              <a:t>He bred evening glory plant and he explained the observed variations by mutation.</a:t>
            </a:r>
          </a:p>
          <a:p>
            <a:r>
              <a:rPr lang="en-US" dirty="0">
                <a:sym typeface="Wingdings"/>
              </a:rPr>
              <a:t>Darwin called these rare occurrences "freaks".</a:t>
            </a:r>
          </a:p>
          <a:p>
            <a:r>
              <a:rPr lang="en-US" dirty="0">
                <a:sym typeface="Wingdings"/>
              </a:rPr>
              <a:t>Than he rediscovered Mendel’s work. </a:t>
            </a:r>
            <a:endParaRPr lang="en-US" dirty="0"/>
          </a:p>
        </p:txBody>
      </p:sp>
    </p:spTree>
    <p:extLst>
      <p:ext uri="{BB962C8B-B14F-4D97-AF65-F5344CB8AC3E}">
        <p14:creationId xmlns:p14="http://schemas.microsoft.com/office/powerpoint/2010/main" xmlns="" val="359978909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hypothesis of inheritance</a:t>
            </a:r>
          </a:p>
        </p:txBody>
      </p:sp>
    </p:spTree>
    <p:extLst>
      <p:ext uri="{BB962C8B-B14F-4D97-AF65-F5344CB8AC3E}">
        <p14:creationId xmlns:p14="http://schemas.microsoft.com/office/powerpoint/2010/main" xmlns="" val="23396640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10835" y="1596541"/>
            <a:ext cx="6091730" cy="3918803"/>
          </a:xfrm>
        </p:spPr>
        <p:txBody>
          <a:bodyPr>
            <a:normAutofit/>
          </a:bodyPr>
          <a:lstStyle/>
          <a:p>
            <a:r>
              <a:rPr lang="en-US" dirty="0"/>
              <a:t>The organism receives developmental information from its parents.</a:t>
            </a:r>
          </a:p>
          <a:p>
            <a:pPr marL="0" indent="0">
              <a:buNone/>
            </a:pPr>
            <a:r>
              <a:rPr lang="en-US" dirty="0"/>
              <a:t>1- the argument for why offspring born look like parents. </a:t>
            </a:r>
          </a:p>
          <a:p>
            <a:pPr marL="0" indent="0">
              <a:buNone/>
            </a:pPr>
            <a:r>
              <a:rPr lang="en-US" dirty="0"/>
              <a:t>The similarity between Jackie and Selma.</a:t>
            </a:r>
          </a:p>
          <a:p>
            <a:endParaRPr lang="en-US" dirty="0"/>
          </a:p>
          <a:p>
            <a:pPr marL="0" indent="0">
              <a:buNone/>
            </a:pPr>
            <a:r>
              <a:rPr lang="en-US" dirty="0"/>
              <a:t>2- arguments about where factors related to heredity are located.</a:t>
            </a:r>
          </a:p>
        </p:txBody>
      </p:sp>
    </p:spTree>
    <p:extLst>
      <p:ext uri="{BB962C8B-B14F-4D97-AF65-F5344CB8AC3E}">
        <p14:creationId xmlns:p14="http://schemas.microsoft.com/office/powerpoint/2010/main" xmlns="" val="414788213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1820260" y="374901"/>
            <a:ext cx="8229600" cy="458115"/>
          </a:xfrm>
        </p:spPr>
        <p:txBody>
          <a:bodyPr>
            <a:noAutofit/>
          </a:bodyPr>
          <a:lstStyle/>
          <a:p>
            <a:r>
              <a:rPr lang="en-US" dirty="0"/>
              <a:t>Mendel theory</a:t>
            </a:r>
            <a:endParaRPr lang="en-US" b="1" dirty="0">
              <a:solidFill>
                <a:srgbClr val="D9D9D9"/>
              </a:solidFill>
            </a:endParaRPr>
          </a:p>
        </p:txBody>
      </p:sp>
      <p:sp>
        <p:nvSpPr>
          <p:cNvPr id="3" name="Content Placeholder 2"/>
          <p:cNvSpPr>
            <a:spLocks noGrp="1"/>
          </p:cNvSpPr>
          <p:nvPr>
            <p:ph idx="1"/>
          </p:nvPr>
        </p:nvSpPr>
        <p:spPr>
          <a:xfrm>
            <a:off x="1972965" y="1749245"/>
            <a:ext cx="8398775" cy="4275740"/>
          </a:xfrm>
        </p:spPr>
        <p:txBody>
          <a:bodyPr>
            <a:normAutofit/>
          </a:bodyPr>
          <a:lstStyle/>
          <a:p>
            <a:r>
              <a:rPr lang="en-US" dirty="0"/>
              <a:t>Mendel presented the particulates inheritance theory.</a:t>
            </a:r>
          </a:p>
          <a:p>
            <a:r>
              <a:rPr lang="en-US" dirty="0"/>
              <a:t>He said that the characters were determined by the parts he called units and these units were carried over in generations.</a:t>
            </a:r>
          </a:p>
          <a:p>
            <a:r>
              <a:rPr lang="en-US" dirty="0"/>
              <a:t>This theory explained many phenotypes.</a:t>
            </a:r>
          </a:p>
          <a:p>
            <a:r>
              <a:rPr lang="en-US" dirty="0"/>
              <a:t>He defined the importance of these parts in heredity, which he called units in the 1860s.</a:t>
            </a:r>
          </a:p>
        </p:txBody>
      </p:sp>
    </p:spTree>
    <p:extLst>
      <p:ext uri="{BB962C8B-B14F-4D97-AF65-F5344CB8AC3E}">
        <p14:creationId xmlns:p14="http://schemas.microsoft.com/office/powerpoint/2010/main" xmlns="" val="1535097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xmlns="" id="{95F82276-B210-4845-B9A1-D82359E9DE9C}"/>
              </a:ext>
            </a:extLst>
          </p:cNvPr>
          <p:cNvSpPr txBox="1"/>
          <p:nvPr/>
        </p:nvSpPr>
        <p:spPr>
          <a:xfrm>
            <a:off x="6353235" y="2197260"/>
            <a:ext cx="3730508" cy="369332"/>
          </a:xfrm>
          <a:prstGeom prst="rect">
            <a:avLst/>
          </a:prstGeom>
          <a:noFill/>
        </p:spPr>
        <p:txBody>
          <a:bodyPr wrap="none" rtlCol="0">
            <a:spAutoFit/>
          </a:bodyPr>
          <a:lstStyle/>
          <a:p>
            <a:r>
              <a:rPr lang="tr-TR" dirty="0" err="1"/>
              <a:t>Genetic</a:t>
            </a:r>
            <a:r>
              <a:rPr lang="tr-TR" dirty="0"/>
              <a:t> </a:t>
            </a:r>
            <a:r>
              <a:rPr lang="tr-TR" dirty="0" err="1"/>
              <a:t>bacground</a:t>
            </a:r>
            <a:r>
              <a:rPr lang="tr-TR" dirty="0"/>
              <a:t> of </a:t>
            </a:r>
            <a:r>
              <a:rPr lang="tr-TR" dirty="0" err="1"/>
              <a:t>diseases</a:t>
            </a:r>
            <a:endParaRPr lang="tr-TR" dirty="0"/>
          </a:p>
        </p:txBody>
      </p:sp>
      <p:sp>
        <p:nvSpPr>
          <p:cNvPr id="3" name="TextBox 2">
            <a:extLst>
              <a:ext uri="{FF2B5EF4-FFF2-40B4-BE49-F238E27FC236}">
                <a16:creationId xmlns:a16="http://schemas.microsoft.com/office/drawing/2014/main" xmlns="" id="{5B0024A6-59E8-5D41-824F-796B6B42B8F2}"/>
              </a:ext>
            </a:extLst>
          </p:cNvPr>
          <p:cNvSpPr txBox="1"/>
          <p:nvPr/>
        </p:nvSpPr>
        <p:spPr>
          <a:xfrm>
            <a:off x="5183345" y="1213798"/>
            <a:ext cx="1972015" cy="369332"/>
          </a:xfrm>
          <a:prstGeom prst="rect">
            <a:avLst/>
          </a:prstGeom>
          <a:noFill/>
        </p:spPr>
        <p:txBody>
          <a:bodyPr wrap="none" rtlCol="0">
            <a:spAutoFit/>
          </a:bodyPr>
          <a:lstStyle/>
          <a:p>
            <a:r>
              <a:rPr lang="en-US" dirty="0"/>
              <a:t>Cloning animals</a:t>
            </a:r>
          </a:p>
        </p:txBody>
      </p:sp>
      <p:sp>
        <p:nvSpPr>
          <p:cNvPr id="5" name="TextBox 4">
            <a:extLst>
              <a:ext uri="{FF2B5EF4-FFF2-40B4-BE49-F238E27FC236}">
                <a16:creationId xmlns:a16="http://schemas.microsoft.com/office/drawing/2014/main" xmlns="" id="{12B908BA-7274-B147-AB9A-428CE2B6D959}"/>
              </a:ext>
            </a:extLst>
          </p:cNvPr>
          <p:cNvSpPr txBox="1"/>
          <p:nvPr/>
        </p:nvSpPr>
        <p:spPr>
          <a:xfrm>
            <a:off x="5588672" y="3521351"/>
            <a:ext cx="4618572" cy="369332"/>
          </a:xfrm>
          <a:prstGeom prst="rect">
            <a:avLst/>
          </a:prstGeom>
          <a:noFill/>
        </p:spPr>
        <p:txBody>
          <a:bodyPr wrap="none" rtlCol="0">
            <a:spAutoFit/>
          </a:bodyPr>
          <a:lstStyle/>
          <a:p>
            <a:r>
              <a:rPr lang="en-US" dirty="0"/>
              <a:t>Gene therapy in treatment of diseases, </a:t>
            </a:r>
          </a:p>
        </p:txBody>
      </p:sp>
      <p:sp>
        <p:nvSpPr>
          <p:cNvPr id="6" name="TextBox 5">
            <a:extLst>
              <a:ext uri="{FF2B5EF4-FFF2-40B4-BE49-F238E27FC236}">
                <a16:creationId xmlns:a16="http://schemas.microsoft.com/office/drawing/2014/main" xmlns="" id="{B4B603D0-F65D-CE4B-9A7F-08718D85CF54}"/>
              </a:ext>
            </a:extLst>
          </p:cNvPr>
          <p:cNvSpPr txBox="1"/>
          <p:nvPr/>
        </p:nvSpPr>
        <p:spPr>
          <a:xfrm>
            <a:off x="4951672" y="4948556"/>
            <a:ext cx="6128601" cy="369332"/>
          </a:xfrm>
          <a:prstGeom prst="rect">
            <a:avLst/>
          </a:prstGeom>
          <a:noFill/>
        </p:spPr>
        <p:txBody>
          <a:bodyPr wrap="none" rtlCol="0">
            <a:spAutoFit/>
          </a:bodyPr>
          <a:lstStyle/>
          <a:p>
            <a:r>
              <a:rPr lang="en-US" dirty="0"/>
              <a:t>Solving criminal cases with genetic information’s help</a:t>
            </a:r>
          </a:p>
        </p:txBody>
      </p:sp>
    </p:spTree>
    <p:extLst>
      <p:ext uri="{BB962C8B-B14F-4D97-AF65-F5344CB8AC3E}">
        <p14:creationId xmlns:p14="http://schemas.microsoft.com/office/powerpoint/2010/main" xmlns="" val="25692733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524000" y="404813"/>
            <a:ext cx="8229600" cy="711200"/>
          </a:xfrm>
        </p:spPr>
        <p:txBody>
          <a:bodyPr/>
          <a:lstStyle/>
          <a:p>
            <a:r>
              <a:rPr lang="tr-TR" dirty="0" err="1">
                <a:latin typeface="Arial" charset="0"/>
                <a:cs typeface="Arial" charset="0"/>
              </a:rPr>
              <a:t>Epigenesis</a:t>
            </a:r>
            <a:endParaRPr lang="en-US" dirty="0">
              <a:latin typeface="Arial" charset="0"/>
              <a:cs typeface="Arial" charset="0"/>
            </a:endParaRPr>
          </a:p>
        </p:txBody>
      </p:sp>
      <p:sp>
        <p:nvSpPr>
          <p:cNvPr id="6147" name="Rectangle 3"/>
          <p:cNvSpPr>
            <a:spLocks noGrp="1" noChangeArrowheads="1"/>
          </p:cNvSpPr>
          <p:nvPr>
            <p:ph idx="1"/>
          </p:nvPr>
        </p:nvSpPr>
        <p:spPr>
          <a:xfrm>
            <a:off x="1992313" y="1749245"/>
            <a:ext cx="8229600" cy="4559480"/>
          </a:xfrm>
        </p:spPr>
        <p:txBody>
          <a:bodyPr/>
          <a:lstStyle/>
          <a:p>
            <a:r>
              <a:rPr lang="tr-TR" dirty="0" err="1">
                <a:latin typeface="Arial" charset="0"/>
                <a:cs typeface="Arial" charset="0"/>
              </a:rPr>
              <a:t>Epigenetics</a:t>
            </a:r>
            <a:r>
              <a:rPr lang="tr-TR" dirty="0">
                <a:latin typeface="Arial" charset="0"/>
                <a:cs typeface="Arial" charset="0"/>
              </a:rPr>
              <a:t> is </a:t>
            </a:r>
            <a:r>
              <a:rPr lang="tr-TR" dirty="0" err="1">
                <a:latin typeface="Arial" charset="0"/>
                <a:cs typeface="Arial" charset="0"/>
              </a:rPr>
              <a:t>presented</a:t>
            </a:r>
            <a:r>
              <a:rPr lang="tr-TR" dirty="0">
                <a:latin typeface="Arial" charset="0"/>
                <a:cs typeface="Arial" charset="0"/>
              </a:rPr>
              <a:t> </a:t>
            </a:r>
            <a:r>
              <a:rPr lang="tr-TR" dirty="0" err="1">
                <a:latin typeface="Arial" charset="0"/>
                <a:cs typeface="Arial" charset="0"/>
              </a:rPr>
              <a:t>by</a:t>
            </a:r>
            <a:r>
              <a:rPr lang="tr-TR" dirty="0">
                <a:latin typeface="Arial" charset="0"/>
                <a:cs typeface="Arial" charset="0"/>
              </a:rPr>
              <a:t> </a:t>
            </a:r>
            <a:r>
              <a:rPr lang="tr-TR" dirty="0" err="1">
                <a:latin typeface="Arial" charset="0"/>
                <a:cs typeface="Arial" charset="0"/>
              </a:rPr>
              <a:t>Conrad</a:t>
            </a:r>
            <a:r>
              <a:rPr lang="tr-TR" dirty="0">
                <a:latin typeface="Arial" charset="0"/>
                <a:cs typeface="Arial" charset="0"/>
              </a:rPr>
              <a:t> Hal </a:t>
            </a:r>
            <a:r>
              <a:rPr lang="tr-TR" dirty="0" err="1">
                <a:latin typeface="Arial" charset="0"/>
                <a:cs typeface="Arial" charset="0"/>
              </a:rPr>
              <a:t>Waddington</a:t>
            </a:r>
            <a:r>
              <a:rPr lang="tr-TR" dirty="0">
                <a:latin typeface="Arial" charset="0"/>
                <a:cs typeface="Arial" charset="0"/>
              </a:rPr>
              <a:t>.</a:t>
            </a:r>
          </a:p>
          <a:p>
            <a:r>
              <a:rPr lang="tr-TR" dirty="0" err="1">
                <a:latin typeface="Arial" charset="0"/>
                <a:cs typeface="Arial" charset="0"/>
              </a:rPr>
              <a:t>In</a:t>
            </a:r>
            <a:r>
              <a:rPr lang="tr-TR" dirty="0">
                <a:latin typeface="Arial" charset="0"/>
                <a:cs typeface="Arial" charset="0"/>
              </a:rPr>
              <a:t> </a:t>
            </a:r>
            <a:r>
              <a:rPr lang="tr-TR" dirty="0" err="1">
                <a:latin typeface="Arial" charset="0"/>
                <a:cs typeface="Arial" charset="0"/>
              </a:rPr>
              <a:t>the</a:t>
            </a:r>
            <a:r>
              <a:rPr lang="tr-TR" dirty="0">
                <a:latin typeface="Arial" charset="0"/>
                <a:cs typeface="Arial" charset="0"/>
              </a:rPr>
              <a:t> </a:t>
            </a:r>
            <a:r>
              <a:rPr lang="tr-TR" dirty="0" err="1">
                <a:latin typeface="Arial" charset="0"/>
                <a:cs typeface="Arial" charset="0"/>
              </a:rPr>
              <a:t>emergence</a:t>
            </a:r>
            <a:r>
              <a:rPr lang="tr-TR" dirty="0">
                <a:latin typeface="Arial" charset="0"/>
                <a:cs typeface="Arial" charset="0"/>
              </a:rPr>
              <a:t> of </a:t>
            </a:r>
            <a:r>
              <a:rPr lang="tr-TR" dirty="0" err="1">
                <a:latin typeface="Arial" charset="0"/>
                <a:cs typeface="Arial" charset="0"/>
              </a:rPr>
              <a:t>this</a:t>
            </a:r>
            <a:r>
              <a:rPr lang="tr-TR" dirty="0">
                <a:latin typeface="Arial" charset="0"/>
                <a:cs typeface="Arial" charset="0"/>
              </a:rPr>
              <a:t> </a:t>
            </a:r>
            <a:r>
              <a:rPr lang="tr-TR" dirty="0" err="1">
                <a:latin typeface="Arial" charset="0"/>
                <a:cs typeface="Arial" charset="0"/>
              </a:rPr>
              <a:t>term</a:t>
            </a:r>
            <a:r>
              <a:rPr lang="tr-TR" dirty="0">
                <a:latin typeface="Arial" charset="0"/>
                <a:cs typeface="Arial" charset="0"/>
              </a:rPr>
              <a:t>;</a:t>
            </a:r>
          </a:p>
          <a:p>
            <a:r>
              <a:rPr lang="tr-TR" dirty="0" err="1">
                <a:latin typeface="Arial" charset="0"/>
                <a:cs typeface="Arial" charset="0"/>
              </a:rPr>
              <a:t>Non-Mendelian</a:t>
            </a:r>
            <a:r>
              <a:rPr lang="tr-TR" dirty="0">
                <a:latin typeface="Arial" charset="0"/>
                <a:cs typeface="Arial" charset="0"/>
              </a:rPr>
              <a:t> </a:t>
            </a:r>
            <a:r>
              <a:rPr lang="tr-TR" dirty="0" err="1">
                <a:latin typeface="Arial" charset="0"/>
                <a:cs typeface="Arial" charset="0"/>
              </a:rPr>
              <a:t>inheritance</a:t>
            </a:r>
            <a:r>
              <a:rPr lang="tr-TR" dirty="0">
                <a:latin typeface="Arial" charset="0"/>
                <a:cs typeface="Arial" charset="0"/>
              </a:rPr>
              <a:t>,</a:t>
            </a:r>
          </a:p>
          <a:p>
            <a:r>
              <a:rPr lang="tr-TR" dirty="0" err="1">
                <a:latin typeface="Arial" charset="0"/>
                <a:cs typeface="Arial" charset="0"/>
              </a:rPr>
              <a:t>The</a:t>
            </a:r>
            <a:r>
              <a:rPr lang="tr-TR" dirty="0">
                <a:latin typeface="Arial" charset="0"/>
                <a:cs typeface="Arial" charset="0"/>
              </a:rPr>
              <a:t> </a:t>
            </a:r>
            <a:r>
              <a:rPr lang="tr-TR" dirty="0" err="1">
                <a:latin typeface="Arial" charset="0"/>
                <a:cs typeface="Arial" charset="0"/>
              </a:rPr>
              <a:t>formation</a:t>
            </a:r>
            <a:r>
              <a:rPr lang="tr-TR" dirty="0">
                <a:latin typeface="Arial" charset="0"/>
                <a:cs typeface="Arial" charset="0"/>
              </a:rPr>
              <a:t> of </a:t>
            </a:r>
            <a:r>
              <a:rPr lang="tr-TR" dirty="0" err="1">
                <a:latin typeface="Arial" charset="0"/>
                <a:cs typeface="Arial" charset="0"/>
              </a:rPr>
              <a:t>different</a:t>
            </a:r>
            <a:r>
              <a:rPr lang="tr-TR" dirty="0">
                <a:latin typeface="Arial" charset="0"/>
                <a:cs typeface="Arial" charset="0"/>
              </a:rPr>
              <a:t> </a:t>
            </a:r>
            <a:r>
              <a:rPr lang="tr-TR" dirty="0" err="1">
                <a:latin typeface="Arial" charset="0"/>
                <a:cs typeface="Arial" charset="0"/>
              </a:rPr>
              <a:t>cells</a:t>
            </a:r>
            <a:r>
              <a:rPr lang="tr-TR" dirty="0">
                <a:latin typeface="Arial" charset="0"/>
                <a:cs typeface="Arial" charset="0"/>
              </a:rPr>
              <a:t> </a:t>
            </a:r>
            <a:r>
              <a:rPr lang="tr-TR" dirty="0" err="1">
                <a:latin typeface="Arial" charset="0"/>
                <a:cs typeface="Arial" charset="0"/>
              </a:rPr>
              <a:t>from</a:t>
            </a:r>
            <a:r>
              <a:rPr lang="tr-TR" dirty="0">
                <a:latin typeface="Arial" charset="0"/>
                <a:cs typeface="Arial" charset="0"/>
              </a:rPr>
              <a:t> a </a:t>
            </a:r>
            <a:r>
              <a:rPr lang="tr-TR" dirty="0" err="1">
                <a:latin typeface="Arial" charset="0"/>
                <a:cs typeface="Arial" charset="0"/>
              </a:rPr>
              <a:t>zygote</a:t>
            </a:r>
            <a:r>
              <a:rPr lang="tr-TR" dirty="0">
                <a:latin typeface="Arial" charset="0"/>
                <a:cs typeface="Arial" charset="0"/>
              </a:rPr>
              <a:t>,</a:t>
            </a:r>
            <a:endParaRPr lang="en-US" dirty="0">
              <a:latin typeface="Arial" charset="0"/>
              <a:cs typeface="Arial" charset="0"/>
            </a:endParaRPr>
          </a:p>
        </p:txBody>
      </p:sp>
      <p:sp>
        <p:nvSpPr>
          <p:cNvPr id="5" name="Sağ Ok 4"/>
          <p:cNvSpPr/>
          <p:nvPr/>
        </p:nvSpPr>
        <p:spPr>
          <a:xfrm rot="501993">
            <a:off x="7361238" y="1768476"/>
            <a:ext cx="1135062" cy="288925"/>
          </a:xfrm>
          <a:prstGeom prst="right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50" name="Metin kutusu 1"/>
          <p:cNvSpPr txBox="1">
            <a:spLocks noChangeArrowheads="1"/>
          </p:cNvSpPr>
          <p:nvPr/>
        </p:nvSpPr>
        <p:spPr bwMode="auto">
          <a:xfrm>
            <a:off x="6240463" y="6308726"/>
            <a:ext cx="4159250" cy="646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Arial" charset="0"/>
                <a:ea typeface="ＭＳ Ｐゴシック" charset="0"/>
                <a:cs typeface="Arial" charset="0"/>
              </a:defRPr>
            </a:lvl1pPr>
            <a:lvl2pPr>
              <a:defRPr sz="2800">
                <a:solidFill>
                  <a:schemeClr val="tx1"/>
                </a:solidFill>
                <a:latin typeface="Arial" charset="0"/>
                <a:ea typeface="Arial" charset="0"/>
                <a:cs typeface="Arial" charset="0"/>
              </a:defRPr>
            </a:lvl2pPr>
            <a:lvl3pPr>
              <a:defRPr sz="2400">
                <a:solidFill>
                  <a:schemeClr val="tx1"/>
                </a:solidFill>
                <a:latin typeface="Arial" charset="0"/>
                <a:ea typeface="Arial" charset="0"/>
                <a:cs typeface="Arial" charset="0"/>
              </a:defRPr>
            </a:lvl3pPr>
            <a:lvl4pPr>
              <a:defRPr sz="2000">
                <a:solidFill>
                  <a:schemeClr val="tx1"/>
                </a:solidFill>
                <a:latin typeface="Arial" charset="0"/>
                <a:ea typeface="Arial" charset="0"/>
                <a:cs typeface="Arial" charset="0"/>
              </a:defRPr>
            </a:lvl4pPr>
            <a:lvl5pPr>
              <a:defRPr sz="2000">
                <a:solidFill>
                  <a:schemeClr val="tx1"/>
                </a:solidFill>
                <a:latin typeface="Arial" charset="0"/>
                <a:ea typeface="Arial" charset="0"/>
                <a:cs typeface="Arial" charset="0"/>
              </a:defRPr>
            </a:lvl5pPr>
            <a:lvl6pPr eaLnBrk="0" fontAlgn="base" hangingPunct="0">
              <a:spcBef>
                <a:spcPct val="20000"/>
              </a:spcBef>
              <a:spcAft>
                <a:spcPct val="0"/>
              </a:spcAft>
              <a:buChar char="»"/>
              <a:defRPr sz="2000">
                <a:solidFill>
                  <a:schemeClr val="tx1"/>
                </a:solidFill>
                <a:latin typeface="Arial" charset="0"/>
                <a:ea typeface="Arial" charset="0"/>
                <a:cs typeface="Arial" charset="0"/>
              </a:defRPr>
            </a:lvl6pPr>
            <a:lvl7pPr eaLnBrk="0" fontAlgn="base" hangingPunct="0">
              <a:spcBef>
                <a:spcPct val="20000"/>
              </a:spcBef>
              <a:spcAft>
                <a:spcPct val="0"/>
              </a:spcAft>
              <a:buChar char="»"/>
              <a:defRPr sz="2000">
                <a:solidFill>
                  <a:schemeClr val="tx1"/>
                </a:solidFill>
                <a:latin typeface="Arial" charset="0"/>
                <a:ea typeface="Arial" charset="0"/>
                <a:cs typeface="Arial" charset="0"/>
              </a:defRPr>
            </a:lvl7pPr>
            <a:lvl8pPr eaLnBrk="0" fontAlgn="base" hangingPunct="0">
              <a:spcBef>
                <a:spcPct val="20000"/>
              </a:spcBef>
              <a:spcAft>
                <a:spcPct val="0"/>
              </a:spcAft>
              <a:buChar char="»"/>
              <a:defRPr sz="2000">
                <a:solidFill>
                  <a:schemeClr val="tx1"/>
                </a:solidFill>
                <a:latin typeface="Arial" charset="0"/>
                <a:ea typeface="Arial" charset="0"/>
                <a:cs typeface="Arial" charset="0"/>
              </a:defRPr>
            </a:lvl8pPr>
            <a:lvl9pPr eaLnBrk="0" fontAlgn="base" hangingPunct="0">
              <a:spcBef>
                <a:spcPct val="20000"/>
              </a:spcBef>
              <a:spcAft>
                <a:spcPct val="0"/>
              </a:spcAft>
              <a:buChar char="»"/>
              <a:defRPr sz="2000">
                <a:solidFill>
                  <a:schemeClr val="tx1"/>
                </a:solidFill>
                <a:latin typeface="Arial" charset="0"/>
                <a:ea typeface="Arial" charset="0"/>
                <a:cs typeface="Arial" charset="0"/>
              </a:defRPr>
            </a:lvl9pPr>
          </a:lstStyle>
          <a:p>
            <a:r>
              <a:rPr lang="tr-TR" sz="1800">
                <a:hlinkClick r:id="rId3"/>
              </a:rPr>
              <a:t>https://www.nature.com/articles/nrg933</a:t>
            </a:r>
          </a:p>
          <a:p>
            <a:endParaRPr lang="en-US" sz="1800"/>
          </a:p>
        </p:txBody>
      </p:sp>
      <p:sp>
        <p:nvSpPr>
          <p:cNvPr id="2" name="Metin kutusu 1"/>
          <p:cNvSpPr txBox="1"/>
          <p:nvPr/>
        </p:nvSpPr>
        <p:spPr>
          <a:xfrm rot="572512">
            <a:off x="6157914" y="5396598"/>
            <a:ext cx="4802187" cy="646331"/>
          </a:xfrm>
          <a:prstGeom prst="rect">
            <a:avLst/>
          </a:prstGeom>
          <a:noFill/>
          <a:ln>
            <a:solidFill>
              <a:schemeClr val="accent1">
                <a:lumMod val="50000"/>
              </a:schemeClr>
            </a:solidFill>
          </a:ln>
        </p:spPr>
        <p:txBody>
          <a:bodyPr>
            <a:spAutoFit/>
          </a:bodyPr>
          <a:lstStyle/>
          <a:p>
            <a:pPr>
              <a:defRPr/>
            </a:pPr>
            <a:r>
              <a:rPr lang="en-US" dirty="0">
                <a:latin typeface="Arial" panose="020B0604020202020204" pitchFamily="34" charset="0"/>
                <a:cs typeface="Arial" panose="020B0604020202020204" pitchFamily="34" charset="0"/>
              </a:rPr>
              <a:t>Developmental biology, </a:t>
            </a:r>
            <a:r>
              <a:rPr lang="en-US" dirty="0" err="1">
                <a:latin typeface="Arial" panose="020B0604020202020204" pitchFamily="34" charset="0"/>
                <a:cs typeface="Arial" panose="020B0604020202020204" pitchFamily="34" charset="0"/>
              </a:rPr>
              <a:t>paleantologist</a:t>
            </a:r>
            <a:r>
              <a:rPr lang="en-US" dirty="0">
                <a:latin typeface="Arial" panose="020B0604020202020204" pitchFamily="34" charset="0"/>
                <a:cs typeface="Arial" panose="020B0604020202020204" pitchFamily="34" charset="0"/>
              </a:rPr>
              <a:t>, geneticist, embryologist and physiologist.</a:t>
            </a:r>
          </a:p>
        </p:txBody>
      </p:sp>
      <p:cxnSp>
        <p:nvCxnSpPr>
          <p:cNvPr id="4" name="Düz Ok Bağlayıcısı 3"/>
          <p:cNvCxnSpPr>
            <a:endCxn id="2" idx="0"/>
          </p:cNvCxnSpPr>
          <p:nvPr/>
        </p:nvCxnSpPr>
        <p:spPr>
          <a:xfrm flipH="1">
            <a:off x="8612578" y="4487864"/>
            <a:ext cx="761610" cy="913205"/>
          </a:xfrm>
          <a:prstGeom prst="straightConnector1">
            <a:avLst/>
          </a:prstGeom>
          <a:ln w="76200">
            <a:solidFill>
              <a:srgbClr val="00B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5510725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81200" y="476251"/>
            <a:ext cx="8686800" cy="5649913"/>
          </a:xfrm>
        </p:spPr>
        <p:txBody>
          <a:bodyPr/>
          <a:lstStyle/>
          <a:p>
            <a:pPr marL="342900" lvl="1" indent="-342900">
              <a:buFontTx/>
              <a:buChar char="•"/>
              <a:defRPr/>
            </a:pPr>
            <a:r>
              <a:rPr lang="tr-TR" altLang="en-US" dirty="0" err="1">
                <a:solidFill>
                  <a:schemeClr val="bg1"/>
                </a:solidFill>
                <a:ea typeface="+mn-ea"/>
              </a:rPr>
              <a:t>Non-Mendelian</a:t>
            </a:r>
            <a:r>
              <a:rPr lang="tr-TR" altLang="en-US" dirty="0">
                <a:solidFill>
                  <a:schemeClr val="bg1"/>
                </a:solidFill>
                <a:ea typeface="+mn-ea"/>
              </a:rPr>
              <a:t> kalıtım</a:t>
            </a:r>
            <a:r>
              <a:rPr lang="tr-TR" altLang="en-US" dirty="0">
                <a:solidFill>
                  <a:schemeClr val="bg1"/>
                </a:solidFill>
                <a:ea typeface="+mn-ea"/>
                <a:sym typeface="Wingdings" panose="05000000000000000000" pitchFamily="2" charset="2"/>
              </a:rPr>
              <a:t> </a:t>
            </a:r>
            <a:br>
              <a:rPr lang="tr-TR" altLang="en-US" dirty="0">
                <a:solidFill>
                  <a:schemeClr val="bg1"/>
                </a:solidFill>
                <a:ea typeface="+mn-ea"/>
                <a:sym typeface="Wingdings" panose="05000000000000000000" pitchFamily="2" charset="2"/>
              </a:rPr>
            </a:br>
            <a:r>
              <a:rPr lang="tr-TR" altLang="en-US" dirty="0">
                <a:solidFill>
                  <a:schemeClr val="tx1"/>
                </a:solidFill>
                <a:ea typeface="+mn-ea"/>
                <a:sym typeface="Wingdings" panose="05000000000000000000" pitchFamily="2" charset="2"/>
              </a:rPr>
              <a:t>aynı </a:t>
            </a:r>
            <a:r>
              <a:rPr lang="tr-TR" altLang="en-US" dirty="0" err="1">
                <a:solidFill>
                  <a:schemeClr val="tx1"/>
                </a:solidFill>
                <a:ea typeface="+mn-ea"/>
                <a:sym typeface="Wingdings" panose="05000000000000000000" pitchFamily="2" charset="2"/>
              </a:rPr>
              <a:t>genotip</a:t>
            </a:r>
            <a:r>
              <a:rPr lang="tr-TR" altLang="en-US" dirty="0">
                <a:solidFill>
                  <a:schemeClr val="tx1"/>
                </a:solidFill>
                <a:ea typeface="+mn-ea"/>
                <a:sym typeface="Wingdings" panose="05000000000000000000" pitchFamily="2" charset="2"/>
              </a:rPr>
              <a:t> ama farklı </a:t>
            </a:r>
            <a:r>
              <a:rPr lang="tr-TR" altLang="en-US" dirty="0" err="1">
                <a:solidFill>
                  <a:schemeClr val="tx1"/>
                </a:solidFill>
                <a:ea typeface="+mn-ea"/>
                <a:sym typeface="Wingdings" panose="05000000000000000000" pitchFamily="2" charset="2"/>
              </a:rPr>
              <a:t>fenotip</a:t>
            </a:r>
            <a:r>
              <a:rPr lang="tr-TR" altLang="en-US" dirty="0">
                <a:ea typeface="+mn-ea"/>
                <a:sym typeface="Wingdings" panose="05000000000000000000" pitchFamily="2" charset="2"/>
              </a:rPr>
              <a:t/>
            </a:r>
            <a:br>
              <a:rPr lang="tr-TR" altLang="en-US" dirty="0">
                <a:ea typeface="+mn-ea"/>
                <a:sym typeface="Wingdings" panose="05000000000000000000" pitchFamily="2" charset="2"/>
              </a:rPr>
            </a:br>
            <a:r>
              <a:rPr lang="tr-TR" altLang="en-US" dirty="0">
                <a:ea typeface="+mn-ea"/>
                <a:sym typeface="Wingdings" panose="05000000000000000000" pitchFamily="2" charset="2"/>
              </a:rPr>
              <a:t>		</a:t>
            </a:r>
            <a:r>
              <a:rPr lang="en-US" altLang="tr-TR" dirty="0">
                <a:solidFill>
                  <a:srgbClr val="C00000"/>
                </a:solidFill>
                <a:ea typeface="+mn-ea"/>
              </a:rPr>
              <a:t>Penetrance</a:t>
            </a:r>
            <a:r>
              <a:rPr lang="tr-TR" altLang="tr-TR" dirty="0">
                <a:solidFill>
                  <a:srgbClr val="C00000"/>
                </a:solidFill>
                <a:ea typeface="+mn-ea"/>
              </a:rPr>
              <a:t>, </a:t>
            </a:r>
            <a:r>
              <a:rPr lang="en-US" altLang="tr-TR" dirty="0">
                <a:solidFill>
                  <a:srgbClr val="C00000"/>
                </a:solidFill>
                <a:ea typeface="+mn-ea"/>
              </a:rPr>
              <a:t>Expressivity</a:t>
            </a:r>
            <a:endParaRPr lang="tr-TR" altLang="tr-TR" dirty="0">
              <a:solidFill>
                <a:srgbClr val="C00000"/>
              </a:solidFill>
              <a:ea typeface="+mn-ea"/>
            </a:endParaRPr>
          </a:p>
          <a:p>
            <a:pPr marL="342900" lvl="1" indent="-342900">
              <a:buFontTx/>
              <a:buChar char="•"/>
              <a:defRPr/>
            </a:pPr>
            <a:endParaRPr lang="tr-TR" altLang="en-US" dirty="0">
              <a:solidFill>
                <a:srgbClr val="C00000"/>
              </a:solidFill>
              <a:ea typeface="+mn-ea"/>
              <a:sym typeface="Wingdings" panose="05000000000000000000" pitchFamily="2" charset="2"/>
            </a:endParaRPr>
          </a:p>
          <a:p>
            <a:pPr marL="342900" lvl="1" indent="-342900">
              <a:buFontTx/>
              <a:buChar char="•"/>
              <a:defRPr/>
            </a:pPr>
            <a:endParaRPr lang="tr-TR" altLang="en-US" dirty="0">
              <a:solidFill>
                <a:srgbClr val="C00000"/>
              </a:solidFill>
              <a:ea typeface="+mn-ea"/>
              <a:sym typeface="Wingdings" panose="05000000000000000000" pitchFamily="2" charset="2"/>
            </a:endParaRPr>
          </a:p>
          <a:p>
            <a:pPr marL="0" lvl="1" indent="0">
              <a:buNone/>
              <a:defRPr/>
            </a:pPr>
            <a:endParaRPr lang="tr-TR" altLang="en-US" dirty="0">
              <a:ea typeface="+mn-ea"/>
            </a:endParaRPr>
          </a:p>
          <a:p>
            <a:pPr marL="0" lvl="1" indent="0">
              <a:buNone/>
              <a:defRPr/>
            </a:pPr>
            <a:endParaRPr lang="en-US" altLang="en-US" dirty="0">
              <a:ea typeface="+mn-ea"/>
            </a:endParaRPr>
          </a:p>
          <a:p>
            <a:pPr marL="342900" lvl="1" indent="-342900">
              <a:buFontTx/>
              <a:buChar char="•"/>
              <a:defRPr/>
            </a:pPr>
            <a:r>
              <a:rPr lang="tr-TR" altLang="en-US" dirty="0" err="1">
                <a:ea typeface="+mn-ea"/>
              </a:rPr>
              <a:t>Developmental</a:t>
            </a:r>
            <a:r>
              <a:rPr lang="tr-TR" altLang="en-US" dirty="0">
                <a:ea typeface="+mn-ea"/>
              </a:rPr>
              <a:t> </a:t>
            </a:r>
            <a:r>
              <a:rPr lang="tr-TR" altLang="en-US" dirty="0" err="1">
                <a:ea typeface="+mn-ea"/>
              </a:rPr>
              <a:t>biology</a:t>
            </a:r>
            <a:r>
              <a:rPr lang="tr-TR" altLang="en-US" dirty="0">
                <a:ea typeface="+mn-ea"/>
                <a:sym typeface="Wingdings" pitchFamily="2" charset="2"/>
              </a:rPr>
              <a:t> </a:t>
            </a:r>
            <a:r>
              <a:rPr lang="tr-TR" altLang="en-US" dirty="0" err="1">
                <a:ea typeface="+mn-ea"/>
                <a:sym typeface="Wingdings" pitchFamily="2" charset="2"/>
              </a:rPr>
              <a:t>from</a:t>
            </a:r>
            <a:r>
              <a:rPr lang="tr-TR" altLang="en-US" dirty="0">
                <a:ea typeface="+mn-ea"/>
                <a:sym typeface="Wingdings" pitchFamily="2" charset="2"/>
              </a:rPr>
              <a:t> </a:t>
            </a:r>
            <a:r>
              <a:rPr lang="tr-TR" altLang="en-US" dirty="0" err="1">
                <a:ea typeface="+mn-ea"/>
                <a:sym typeface="Wingdings" pitchFamily="2" charset="2"/>
              </a:rPr>
              <a:t>one</a:t>
            </a:r>
            <a:r>
              <a:rPr lang="tr-TR" altLang="en-US" dirty="0">
                <a:ea typeface="+mn-ea"/>
                <a:sym typeface="Wingdings" pitchFamily="2" charset="2"/>
              </a:rPr>
              <a:t> </a:t>
            </a:r>
            <a:r>
              <a:rPr lang="tr-TR" altLang="en-US" dirty="0" err="1">
                <a:ea typeface="+mn-ea"/>
                <a:sym typeface="Wingdings" pitchFamily="2" charset="2"/>
              </a:rPr>
              <a:t>cell</a:t>
            </a:r>
            <a:r>
              <a:rPr lang="tr-TR" altLang="en-US" dirty="0">
                <a:ea typeface="+mn-ea"/>
                <a:sym typeface="Wingdings" pitchFamily="2" charset="2"/>
              </a:rPr>
              <a:t> </a:t>
            </a:r>
            <a:r>
              <a:rPr lang="tr-TR" altLang="en-US" dirty="0" err="1">
                <a:ea typeface="+mn-ea"/>
                <a:sym typeface="Wingdings" pitchFamily="2" charset="2"/>
              </a:rPr>
              <a:t>to</a:t>
            </a:r>
            <a:r>
              <a:rPr lang="tr-TR" altLang="en-US" dirty="0">
                <a:ea typeface="+mn-ea"/>
                <a:sym typeface="Wingdings" pitchFamily="2" charset="2"/>
              </a:rPr>
              <a:t> a </a:t>
            </a:r>
            <a:r>
              <a:rPr lang="tr-TR" altLang="en-US" dirty="0" err="1">
                <a:ea typeface="+mn-ea"/>
                <a:sym typeface="Wingdings" pitchFamily="2" charset="2"/>
              </a:rPr>
              <a:t>whole</a:t>
            </a:r>
            <a:r>
              <a:rPr lang="tr-TR" altLang="en-US" dirty="0">
                <a:ea typeface="+mn-ea"/>
                <a:sym typeface="Wingdings" pitchFamily="2" charset="2"/>
              </a:rPr>
              <a:t> </a:t>
            </a:r>
            <a:r>
              <a:rPr lang="tr-TR" altLang="en-US" dirty="0" err="1">
                <a:ea typeface="+mn-ea"/>
                <a:sym typeface="Wingdings" pitchFamily="2" charset="2"/>
              </a:rPr>
              <a:t>organism</a:t>
            </a:r>
            <a:r>
              <a:rPr lang="tr-TR" altLang="en-US" dirty="0">
                <a:sym typeface="Wingdings" pitchFamily="2" charset="2"/>
              </a:rPr>
              <a:t>!</a:t>
            </a:r>
            <a:endParaRPr lang="tr-TR" altLang="en-US" dirty="0">
              <a:ea typeface="+mn-ea"/>
            </a:endParaRPr>
          </a:p>
          <a:p>
            <a:pPr>
              <a:defRPr/>
            </a:pPr>
            <a:endParaRPr lang="en-US" dirty="0">
              <a:ea typeface="+mn-ea"/>
            </a:endParaRPr>
          </a:p>
        </p:txBody>
      </p:sp>
      <p:sp>
        <p:nvSpPr>
          <p:cNvPr id="5" name="Serbest Form 4"/>
          <p:cNvSpPr/>
          <p:nvPr/>
        </p:nvSpPr>
        <p:spPr>
          <a:xfrm>
            <a:off x="7358064" y="5006976"/>
            <a:ext cx="1481137" cy="784225"/>
          </a:xfrm>
          <a:custGeom>
            <a:avLst/>
            <a:gdLst>
              <a:gd name="connsiteX0" fmla="*/ 29890 w 1423262"/>
              <a:gd name="connsiteY0" fmla="*/ 537028 h 783771"/>
              <a:gd name="connsiteX1" fmla="*/ 15376 w 1423262"/>
              <a:gd name="connsiteY1" fmla="*/ 464457 h 783771"/>
              <a:gd name="connsiteX2" fmla="*/ 862 w 1423262"/>
              <a:gd name="connsiteY2" fmla="*/ 420914 h 783771"/>
              <a:gd name="connsiteX3" fmla="*/ 29890 w 1423262"/>
              <a:gd name="connsiteY3" fmla="*/ 130628 h 783771"/>
              <a:gd name="connsiteX4" fmla="*/ 58919 w 1423262"/>
              <a:gd name="connsiteY4" fmla="*/ 87085 h 783771"/>
              <a:gd name="connsiteX5" fmla="*/ 102462 w 1423262"/>
              <a:gd name="connsiteY5" fmla="*/ 43542 h 783771"/>
              <a:gd name="connsiteX6" fmla="*/ 189548 w 1423262"/>
              <a:gd name="connsiteY6" fmla="*/ 0 h 783771"/>
              <a:gd name="connsiteX7" fmla="*/ 218576 w 1423262"/>
              <a:gd name="connsiteY7" fmla="*/ 43542 h 783771"/>
              <a:gd name="connsiteX8" fmla="*/ 204062 w 1423262"/>
              <a:gd name="connsiteY8" fmla="*/ 261257 h 783771"/>
              <a:gd name="connsiteX9" fmla="*/ 175033 w 1423262"/>
              <a:gd name="connsiteY9" fmla="*/ 348342 h 783771"/>
              <a:gd name="connsiteX10" fmla="*/ 160519 w 1423262"/>
              <a:gd name="connsiteY10" fmla="*/ 406400 h 783771"/>
              <a:gd name="connsiteX11" fmla="*/ 131490 w 1423262"/>
              <a:gd name="connsiteY11" fmla="*/ 493485 h 783771"/>
              <a:gd name="connsiteX12" fmla="*/ 116976 w 1423262"/>
              <a:gd name="connsiteY12" fmla="*/ 537028 h 783771"/>
              <a:gd name="connsiteX13" fmla="*/ 102462 w 1423262"/>
              <a:gd name="connsiteY13" fmla="*/ 580571 h 783771"/>
              <a:gd name="connsiteX14" fmla="*/ 116976 w 1423262"/>
              <a:gd name="connsiteY14" fmla="*/ 682171 h 783771"/>
              <a:gd name="connsiteX15" fmla="*/ 189548 w 1423262"/>
              <a:gd name="connsiteY15" fmla="*/ 769257 h 783771"/>
              <a:gd name="connsiteX16" fmla="*/ 233090 w 1423262"/>
              <a:gd name="connsiteY16" fmla="*/ 783771 h 783771"/>
              <a:gd name="connsiteX17" fmla="*/ 276633 w 1423262"/>
              <a:gd name="connsiteY17" fmla="*/ 769257 h 783771"/>
              <a:gd name="connsiteX18" fmla="*/ 363719 w 1423262"/>
              <a:gd name="connsiteY18" fmla="*/ 711200 h 783771"/>
              <a:gd name="connsiteX19" fmla="*/ 407262 w 1423262"/>
              <a:gd name="connsiteY19" fmla="*/ 624114 h 783771"/>
              <a:gd name="connsiteX20" fmla="*/ 421776 w 1423262"/>
              <a:gd name="connsiteY20" fmla="*/ 580571 h 783771"/>
              <a:gd name="connsiteX21" fmla="*/ 407262 w 1423262"/>
              <a:gd name="connsiteY21" fmla="*/ 435428 h 783771"/>
              <a:gd name="connsiteX22" fmla="*/ 378233 w 1423262"/>
              <a:gd name="connsiteY22" fmla="*/ 391885 h 783771"/>
              <a:gd name="connsiteX23" fmla="*/ 349205 w 1423262"/>
              <a:gd name="connsiteY23" fmla="*/ 304800 h 783771"/>
              <a:gd name="connsiteX24" fmla="*/ 334690 w 1423262"/>
              <a:gd name="connsiteY24" fmla="*/ 261257 h 783771"/>
              <a:gd name="connsiteX25" fmla="*/ 349205 w 1423262"/>
              <a:gd name="connsiteY25" fmla="*/ 130628 h 783771"/>
              <a:gd name="connsiteX26" fmla="*/ 363719 w 1423262"/>
              <a:gd name="connsiteY26" fmla="*/ 87085 h 783771"/>
              <a:gd name="connsiteX27" fmla="*/ 407262 w 1423262"/>
              <a:gd name="connsiteY27" fmla="*/ 72571 h 783771"/>
              <a:gd name="connsiteX28" fmla="*/ 494348 w 1423262"/>
              <a:gd name="connsiteY28" fmla="*/ 72571 h 783771"/>
              <a:gd name="connsiteX29" fmla="*/ 552405 w 1423262"/>
              <a:gd name="connsiteY29" fmla="*/ 159657 h 783771"/>
              <a:gd name="connsiteX30" fmla="*/ 581433 w 1423262"/>
              <a:gd name="connsiteY30" fmla="*/ 261257 h 783771"/>
              <a:gd name="connsiteX31" fmla="*/ 610462 w 1423262"/>
              <a:gd name="connsiteY31" fmla="*/ 362857 h 783771"/>
              <a:gd name="connsiteX32" fmla="*/ 595948 w 1423262"/>
              <a:gd name="connsiteY32" fmla="*/ 551542 h 783771"/>
              <a:gd name="connsiteX33" fmla="*/ 566919 w 1423262"/>
              <a:gd name="connsiteY33" fmla="*/ 638628 h 783771"/>
              <a:gd name="connsiteX34" fmla="*/ 581433 w 1423262"/>
              <a:gd name="connsiteY34" fmla="*/ 711200 h 783771"/>
              <a:gd name="connsiteX35" fmla="*/ 741090 w 1423262"/>
              <a:gd name="connsiteY35" fmla="*/ 711200 h 783771"/>
              <a:gd name="connsiteX36" fmla="*/ 813662 w 1423262"/>
              <a:gd name="connsiteY36" fmla="*/ 638628 h 783771"/>
              <a:gd name="connsiteX37" fmla="*/ 842690 w 1423262"/>
              <a:gd name="connsiteY37" fmla="*/ 551542 h 783771"/>
              <a:gd name="connsiteX38" fmla="*/ 799148 w 1423262"/>
              <a:gd name="connsiteY38" fmla="*/ 319314 h 783771"/>
              <a:gd name="connsiteX39" fmla="*/ 770119 w 1423262"/>
              <a:gd name="connsiteY39" fmla="*/ 275771 h 783771"/>
              <a:gd name="connsiteX40" fmla="*/ 755605 w 1423262"/>
              <a:gd name="connsiteY40" fmla="*/ 101600 h 783771"/>
              <a:gd name="connsiteX41" fmla="*/ 842690 w 1423262"/>
              <a:gd name="connsiteY41" fmla="*/ 72571 h 783771"/>
              <a:gd name="connsiteX42" fmla="*/ 958805 w 1423262"/>
              <a:gd name="connsiteY42" fmla="*/ 87085 h 783771"/>
              <a:gd name="connsiteX43" fmla="*/ 1045890 w 1423262"/>
              <a:gd name="connsiteY43" fmla="*/ 145142 h 783771"/>
              <a:gd name="connsiteX44" fmla="*/ 1132976 w 1423262"/>
              <a:gd name="connsiteY44" fmla="*/ 188685 h 783771"/>
              <a:gd name="connsiteX45" fmla="*/ 1263605 w 1423262"/>
              <a:gd name="connsiteY45" fmla="*/ 232228 h 783771"/>
              <a:gd name="connsiteX46" fmla="*/ 1307148 w 1423262"/>
              <a:gd name="connsiteY46" fmla="*/ 246742 h 783771"/>
              <a:gd name="connsiteX47" fmla="*/ 1394233 w 1423262"/>
              <a:gd name="connsiteY47" fmla="*/ 232228 h 783771"/>
              <a:gd name="connsiteX48" fmla="*/ 1350690 w 1423262"/>
              <a:gd name="connsiteY48" fmla="*/ 188685 h 783771"/>
              <a:gd name="connsiteX49" fmla="*/ 1394233 w 1423262"/>
              <a:gd name="connsiteY49" fmla="*/ 217714 h 783771"/>
              <a:gd name="connsiteX50" fmla="*/ 1423262 w 1423262"/>
              <a:gd name="connsiteY50" fmla="*/ 261257 h 783771"/>
              <a:gd name="connsiteX51" fmla="*/ 1350690 w 1423262"/>
              <a:gd name="connsiteY51" fmla="*/ 319314 h 783771"/>
              <a:gd name="connsiteX52" fmla="*/ 1292633 w 1423262"/>
              <a:gd name="connsiteY52" fmla="*/ 362857 h 783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423262" h="783771">
                <a:moveTo>
                  <a:pt x="29890" y="537028"/>
                </a:moveTo>
                <a:cubicBezTo>
                  <a:pt x="25052" y="512838"/>
                  <a:pt x="21359" y="488390"/>
                  <a:pt x="15376" y="464457"/>
                </a:cubicBezTo>
                <a:cubicBezTo>
                  <a:pt x="11665" y="449614"/>
                  <a:pt x="862" y="436213"/>
                  <a:pt x="862" y="420914"/>
                </a:cubicBezTo>
                <a:cubicBezTo>
                  <a:pt x="862" y="408200"/>
                  <a:pt x="-7815" y="206039"/>
                  <a:pt x="29890" y="130628"/>
                </a:cubicBezTo>
                <a:cubicBezTo>
                  <a:pt x="37691" y="115026"/>
                  <a:pt x="47752" y="100486"/>
                  <a:pt x="58919" y="87085"/>
                </a:cubicBezTo>
                <a:cubicBezTo>
                  <a:pt x="72060" y="71316"/>
                  <a:pt x="86693" y="56683"/>
                  <a:pt x="102462" y="43542"/>
                </a:cubicBezTo>
                <a:cubicBezTo>
                  <a:pt x="139976" y="12280"/>
                  <a:pt x="145909" y="14546"/>
                  <a:pt x="189548" y="0"/>
                </a:cubicBezTo>
                <a:cubicBezTo>
                  <a:pt x="199224" y="14514"/>
                  <a:pt x="217608" y="26125"/>
                  <a:pt x="218576" y="43542"/>
                </a:cubicBezTo>
                <a:cubicBezTo>
                  <a:pt x="222610" y="116163"/>
                  <a:pt x="214348" y="189255"/>
                  <a:pt x="204062" y="261257"/>
                </a:cubicBezTo>
                <a:cubicBezTo>
                  <a:pt x="199735" y="291548"/>
                  <a:pt x="182454" y="318657"/>
                  <a:pt x="175033" y="348342"/>
                </a:cubicBezTo>
                <a:cubicBezTo>
                  <a:pt x="170195" y="367695"/>
                  <a:pt x="166251" y="387293"/>
                  <a:pt x="160519" y="406400"/>
                </a:cubicBezTo>
                <a:cubicBezTo>
                  <a:pt x="151727" y="435708"/>
                  <a:pt x="141166" y="464457"/>
                  <a:pt x="131490" y="493485"/>
                </a:cubicBezTo>
                <a:lnTo>
                  <a:pt x="116976" y="537028"/>
                </a:lnTo>
                <a:lnTo>
                  <a:pt x="102462" y="580571"/>
                </a:lnTo>
                <a:cubicBezTo>
                  <a:pt x="107300" y="614438"/>
                  <a:pt x="107146" y="649403"/>
                  <a:pt x="116976" y="682171"/>
                </a:cubicBezTo>
                <a:cubicBezTo>
                  <a:pt x="123670" y="704483"/>
                  <a:pt x="173350" y="758458"/>
                  <a:pt x="189548" y="769257"/>
                </a:cubicBezTo>
                <a:cubicBezTo>
                  <a:pt x="202278" y="777743"/>
                  <a:pt x="218576" y="778933"/>
                  <a:pt x="233090" y="783771"/>
                </a:cubicBezTo>
                <a:cubicBezTo>
                  <a:pt x="247604" y="778933"/>
                  <a:pt x="263259" y="776687"/>
                  <a:pt x="276633" y="769257"/>
                </a:cubicBezTo>
                <a:cubicBezTo>
                  <a:pt x="307131" y="752314"/>
                  <a:pt x="363719" y="711200"/>
                  <a:pt x="363719" y="711200"/>
                </a:cubicBezTo>
                <a:cubicBezTo>
                  <a:pt x="400200" y="601754"/>
                  <a:pt x="350989" y="736660"/>
                  <a:pt x="407262" y="624114"/>
                </a:cubicBezTo>
                <a:cubicBezTo>
                  <a:pt x="414104" y="610430"/>
                  <a:pt x="416938" y="595085"/>
                  <a:pt x="421776" y="580571"/>
                </a:cubicBezTo>
                <a:cubicBezTo>
                  <a:pt x="416938" y="532190"/>
                  <a:pt x="418195" y="482805"/>
                  <a:pt x="407262" y="435428"/>
                </a:cubicBezTo>
                <a:cubicBezTo>
                  <a:pt x="403340" y="418431"/>
                  <a:pt x="385318" y="407826"/>
                  <a:pt x="378233" y="391885"/>
                </a:cubicBezTo>
                <a:cubicBezTo>
                  <a:pt x="365806" y="363924"/>
                  <a:pt x="358881" y="333828"/>
                  <a:pt x="349205" y="304800"/>
                </a:cubicBezTo>
                <a:lnTo>
                  <a:pt x="334690" y="261257"/>
                </a:lnTo>
                <a:cubicBezTo>
                  <a:pt x="339528" y="217714"/>
                  <a:pt x="342002" y="173843"/>
                  <a:pt x="349205" y="130628"/>
                </a:cubicBezTo>
                <a:cubicBezTo>
                  <a:pt x="351720" y="115537"/>
                  <a:pt x="352901" y="97903"/>
                  <a:pt x="363719" y="87085"/>
                </a:cubicBezTo>
                <a:cubicBezTo>
                  <a:pt x="374537" y="76267"/>
                  <a:pt x="392748" y="77409"/>
                  <a:pt x="407262" y="72571"/>
                </a:cubicBezTo>
                <a:cubicBezTo>
                  <a:pt x="450041" y="44051"/>
                  <a:pt x="451569" y="23680"/>
                  <a:pt x="494348" y="72571"/>
                </a:cubicBezTo>
                <a:cubicBezTo>
                  <a:pt x="517322" y="98827"/>
                  <a:pt x="552405" y="159657"/>
                  <a:pt x="552405" y="159657"/>
                </a:cubicBezTo>
                <a:cubicBezTo>
                  <a:pt x="597765" y="341100"/>
                  <a:pt x="539799" y="115541"/>
                  <a:pt x="581433" y="261257"/>
                </a:cubicBezTo>
                <a:cubicBezTo>
                  <a:pt x="617883" y="388832"/>
                  <a:pt x="575662" y="258456"/>
                  <a:pt x="610462" y="362857"/>
                </a:cubicBezTo>
                <a:cubicBezTo>
                  <a:pt x="605624" y="425752"/>
                  <a:pt x="605786" y="489233"/>
                  <a:pt x="595948" y="551542"/>
                </a:cubicBezTo>
                <a:cubicBezTo>
                  <a:pt x="591176" y="581766"/>
                  <a:pt x="566919" y="638628"/>
                  <a:pt x="566919" y="638628"/>
                </a:cubicBezTo>
                <a:cubicBezTo>
                  <a:pt x="571757" y="662819"/>
                  <a:pt x="565640" y="692248"/>
                  <a:pt x="581433" y="711200"/>
                </a:cubicBezTo>
                <a:cubicBezTo>
                  <a:pt x="608127" y="743233"/>
                  <a:pt x="730449" y="712720"/>
                  <a:pt x="741090" y="711200"/>
                </a:cubicBezTo>
                <a:cubicBezTo>
                  <a:pt x="780813" y="684718"/>
                  <a:pt x="793291" y="684462"/>
                  <a:pt x="813662" y="638628"/>
                </a:cubicBezTo>
                <a:cubicBezTo>
                  <a:pt x="826089" y="610666"/>
                  <a:pt x="842690" y="551542"/>
                  <a:pt x="842690" y="551542"/>
                </a:cubicBezTo>
                <a:cubicBezTo>
                  <a:pt x="837583" y="500473"/>
                  <a:pt x="835715" y="374164"/>
                  <a:pt x="799148" y="319314"/>
                </a:cubicBezTo>
                <a:lnTo>
                  <a:pt x="770119" y="275771"/>
                </a:lnTo>
                <a:cubicBezTo>
                  <a:pt x="755609" y="232242"/>
                  <a:pt x="713145" y="150126"/>
                  <a:pt x="755605" y="101600"/>
                </a:cubicBezTo>
                <a:cubicBezTo>
                  <a:pt x="775754" y="78572"/>
                  <a:pt x="842690" y="72571"/>
                  <a:pt x="842690" y="72571"/>
                </a:cubicBezTo>
                <a:cubicBezTo>
                  <a:pt x="881395" y="77409"/>
                  <a:pt x="922071" y="73966"/>
                  <a:pt x="958805" y="87085"/>
                </a:cubicBezTo>
                <a:cubicBezTo>
                  <a:pt x="991660" y="98819"/>
                  <a:pt x="1012793" y="134109"/>
                  <a:pt x="1045890" y="145142"/>
                </a:cubicBezTo>
                <a:cubicBezTo>
                  <a:pt x="1204703" y="198082"/>
                  <a:pt x="964145" y="113650"/>
                  <a:pt x="1132976" y="188685"/>
                </a:cubicBezTo>
                <a:cubicBezTo>
                  <a:pt x="1132986" y="188690"/>
                  <a:pt x="1241828" y="224969"/>
                  <a:pt x="1263605" y="232228"/>
                </a:cubicBezTo>
                <a:lnTo>
                  <a:pt x="1307148" y="246742"/>
                </a:lnTo>
                <a:cubicBezTo>
                  <a:pt x="1336176" y="241904"/>
                  <a:pt x="1376576" y="255771"/>
                  <a:pt x="1394233" y="232228"/>
                </a:cubicBezTo>
                <a:cubicBezTo>
                  <a:pt x="1406549" y="215807"/>
                  <a:pt x="1333611" y="177299"/>
                  <a:pt x="1350690" y="188685"/>
                </a:cubicBezTo>
                <a:lnTo>
                  <a:pt x="1394233" y="217714"/>
                </a:lnTo>
                <a:cubicBezTo>
                  <a:pt x="1403909" y="232228"/>
                  <a:pt x="1423262" y="243813"/>
                  <a:pt x="1423262" y="261257"/>
                </a:cubicBezTo>
                <a:cubicBezTo>
                  <a:pt x="1423262" y="305025"/>
                  <a:pt x="1377879" y="310251"/>
                  <a:pt x="1350690" y="319314"/>
                </a:cubicBezTo>
                <a:cubicBezTo>
                  <a:pt x="1301455" y="352138"/>
                  <a:pt x="1319483" y="336007"/>
                  <a:pt x="1292633" y="362857"/>
                </a:cubicBezTo>
              </a:path>
            </a:pathLst>
          </a:custGeom>
          <a:noFill/>
          <a:ln w="571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xmlns="" val="250036520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Unvan 1"/>
          <p:cNvSpPr>
            <a:spLocks noGrp="1"/>
          </p:cNvSpPr>
          <p:nvPr>
            <p:ph type="title"/>
          </p:nvPr>
        </p:nvSpPr>
        <p:spPr>
          <a:xfrm>
            <a:off x="1774826" y="274638"/>
            <a:ext cx="8893175" cy="1143000"/>
          </a:xfrm>
        </p:spPr>
        <p:txBody>
          <a:bodyPr>
            <a:normAutofit fontScale="90000"/>
          </a:bodyPr>
          <a:lstStyle/>
          <a:p>
            <a:r>
              <a:rPr lang="tr-TR" dirty="0" err="1">
                <a:latin typeface="Arial" charset="0"/>
                <a:cs typeface="Arial" charset="0"/>
              </a:rPr>
              <a:t>Zygote</a:t>
            </a:r>
            <a:r>
              <a:rPr lang="tr-TR" dirty="0">
                <a:latin typeface="Arial" charset="0"/>
                <a:cs typeface="Arial" charset="0"/>
              </a:rPr>
              <a:t> </a:t>
            </a:r>
            <a:r>
              <a:rPr lang="tr-TR" dirty="0" err="1">
                <a:latin typeface="Arial" charset="0"/>
                <a:cs typeface="Arial" charset="0"/>
              </a:rPr>
              <a:t>development</a:t>
            </a:r>
            <a:r>
              <a:rPr lang="tr-TR" dirty="0">
                <a:latin typeface="Arial" charset="0"/>
                <a:cs typeface="Arial" charset="0"/>
                <a:sym typeface="Wingdings" charset="0"/>
              </a:rPr>
              <a:t/>
            </a:r>
            <a:br>
              <a:rPr lang="tr-TR" dirty="0">
                <a:latin typeface="Arial" charset="0"/>
                <a:cs typeface="Arial" charset="0"/>
                <a:sym typeface="Wingdings" charset="0"/>
              </a:rPr>
            </a:br>
            <a:r>
              <a:rPr lang="tr-TR" dirty="0" err="1">
                <a:latin typeface="Arial" charset="0"/>
                <a:cs typeface="Arial" charset="0"/>
                <a:sym typeface="Wingdings" charset="0"/>
              </a:rPr>
              <a:t>from</a:t>
            </a:r>
            <a:r>
              <a:rPr lang="tr-TR" dirty="0">
                <a:latin typeface="Arial" charset="0"/>
                <a:cs typeface="Arial" charset="0"/>
                <a:sym typeface="Wingdings" charset="0"/>
              </a:rPr>
              <a:t> </a:t>
            </a:r>
            <a:r>
              <a:rPr lang="tr-TR" dirty="0" err="1">
                <a:latin typeface="Arial" charset="0"/>
                <a:cs typeface="Arial" charset="0"/>
              </a:rPr>
              <a:t>one</a:t>
            </a:r>
            <a:r>
              <a:rPr lang="tr-TR" dirty="0">
                <a:latin typeface="Arial" charset="0"/>
                <a:cs typeface="Arial" charset="0"/>
              </a:rPr>
              <a:t> </a:t>
            </a:r>
            <a:r>
              <a:rPr lang="tr-TR" dirty="0" err="1">
                <a:latin typeface="Arial" charset="0"/>
                <a:cs typeface="Arial" charset="0"/>
              </a:rPr>
              <a:t>cell</a:t>
            </a:r>
            <a:r>
              <a:rPr lang="tr-TR" dirty="0">
                <a:latin typeface="Arial" charset="0"/>
                <a:cs typeface="Arial" charset="0"/>
              </a:rPr>
              <a:t> </a:t>
            </a:r>
            <a:r>
              <a:rPr lang="tr-TR" dirty="0" err="1">
                <a:latin typeface="Arial" charset="0"/>
                <a:cs typeface="Arial" charset="0"/>
              </a:rPr>
              <a:t>to</a:t>
            </a:r>
            <a:r>
              <a:rPr lang="tr-TR" dirty="0">
                <a:latin typeface="Arial" charset="0"/>
                <a:cs typeface="Arial" charset="0"/>
              </a:rPr>
              <a:t> an </a:t>
            </a:r>
            <a:r>
              <a:rPr lang="tr-TR" dirty="0" err="1">
                <a:latin typeface="Arial" charset="0"/>
                <a:cs typeface="Arial" charset="0"/>
              </a:rPr>
              <a:t>organism</a:t>
            </a:r>
            <a:endParaRPr lang="en-US" dirty="0">
              <a:latin typeface="Arial" charset="0"/>
              <a:cs typeface="Arial" charset="0"/>
            </a:endParaRPr>
          </a:p>
        </p:txBody>
      </p:sp>
      <p:sp>
        <p:nvSpPr>
          <p:cNvPr id="10" name="Akış Çizelgesi: Bağlayıcı 9"/>
          <p:cNvSpPr/>
          <p:nvPr/>
        </p:nvSpPr>
        <p:spPr>
          <a:xfrm>
            <a:off x="2832100" y="3554413"/>
            <a:ext cx="1295400" cy="1230312"/>
          </a:xfrm>
          <a:prstGeom prst="flowChartConnector">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dirty="0">
                <a:solidFill>
                  <a:srgbClr val="00B0F0"/>
                </a:solidFill>
              </a:rPr>
              <a:t>Zygote</a:t>
            </a:r>
            <a:endParaRPr lang="en-US" dirty="0">
              <a:solidFill>
                <a:srgbClr val="00B0F0"/>
              </a:solidFill>
            </a:endParaRPr>
          </a:p>
        </p:txBody>
      </p:sp>
    </p:spTree>
    <p:extLst>
      <p:ext uri="{BB962C8B-B14F-4D97-AF65-F5344CB8AC3E}">
        <p14:creationId xmlns:p14="http://schemas.microsoft.com/office/powerpoint/2010/main" xmlns="" val="4590860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Unvan 1"/>
          <p:cNvSpPr>
            <a:spLocks noGrp="1"/>
          </p:cNvSpPr>
          <p:nvPr>
            <p:ph type="title"/>
          </p:nvPr>
        </p:nvSpPr>
        <p:spPr>
          <a:xfrm>
            <a:off x="1981200" y="1230314"/>
            <a:ext cx="8229600" cy="458115"/>
          </a:xfrm>
        </p:spPr>
        <p:txBody>
          <a:bodyPr>
            <a:normAutofit fontScale="90000"/>
          </a:bodyPr>
          <a:lstStyle/>
          <a:p>
            <a:r>
              <a:rPr lang="en-US" dirty="0">
                <a:latin typeface="Arial" charset="0"/>
                <a:cs typeface="Arial" charset="0"/>
              </a:rPr>
              <a:t>HOW?</a:t>
            </a:r>
          </a:p>
        </p:txBody>
      </p:sp>
      <p:sp>
        <p:nvSpPr>
          <p:cNvPr id="3" name="İçerik Yer Tutucusu 2"/>
          <p:cNvSpPr>
            <a:spLocks noGrp="1"/>
          </p:cNvSpPr>
          <p:nvPr>
            <p:ph idx="1"/>
          </p:nvPr>
        </p:nvSpPr>
        <p:spPr>
          <a:xfrm>
            <a:off x="1981201" y="1600201"/>
            <a:ext cx="8435975" cy="4525963"/>
          </a:xfrm>
        </p:spPr>
        <p:txBody>
          <a:bodyPr/>
          <a:lstStyle/>
          <a:p>
            <a:pPr>
              <a:defRPr/>
            </a:pPr>
            <a:r>
              <a:rPr lang="tr-TR" dirty="0"/>
              <a:t>How </a:t>
            </a:r>
            <a:r>
              <a:rPr lang="tr-TR" dirty="0" err="1"/>
              <a:t>our</a:t>
            </a:r>
            <a:r>
              <a:rPr lang="tr-TR" dirty="0"/>
              <a:t> </a:t>
            </a:r>
            <a:r>
              <a:rPr lang="tr-TR" dirty="0" err="1"/>
              <a:t>cells</a:t>
            </a:r>
            <a:r>
              <a:rPr lang="tr-TR" dirty="0"/>
              <a:t> </a:t>
            </a:r>
            <a:r>
              <a:rPr lang="tr-TR" dirty="0" err="1"/>
              <a:t>differentiate</a:t>
            </a:r>
            <a:r>
              <a:rPr lang="tr-TR" dirty="0">
                <a:ea typeface="+mn-ea"/>
              </a:rPr>
              <a:t>?</a:t>
            </a:r>
          </a:p>
          <a:p>
            <a:pPr>
              <a:defRPr/>
            </a:pPr>
            <a:r>
              <a:rPr lang="tr-TR" dirty="0" err="1">
                <a:ea typeface="+mn-ea"/>
              </a:rPr>
              <a:t>Why</a:t>
            </a:r>
            <a:r>
              <a:rPr lang="tr-TR" dirty="0">
                <a:ea typeface="+mn-ea"/>
              </a:rPr>
              <a:t> </a:t>
            </a:r>
            <a:r>
              <a:rPr lang="tr-TR" dirty="0" err="1">
                <a:ea typeface="+mn-ea"/>
              </a:rPr>
              <a:t>identical</a:t>
            </a:r>
            <a:r>
              <a:rPr lang="tr-TR" dirty="0">
                <a:ea typeface="+mn-ea"/>
              </a:rPr>
              <a:t> </a:t>
            </a:r>
            <a:r>
              <a:rPr lang="tr-TR" dirty="0" err="1">
                <a:ea typeface="+mn-ea"/>
              </a:rPr>
              <a:t>twins</a:t>
            </a:r>
            <a:r>
              <a:rPr lang="tr-TR" dirty="0">
                <a:ea typeface="+mn-ea"/>
              </a:rPr>
              <a:t> </a:t>
            </a:r>
            <a:r>
              <a:rPr lang="tr-TR" dirty="0" err="1">
                <a:ea typeface="+mn-ea"/>
              </a:rPr>
              <a:t>are</a:t>
            </a:r>
            <a:r>
              <a:rPr lang="tr-TR" dirty="0">
                <a:ea typeface="+mn-ea"/>
              </a:rPr>
              <a:t> not </a:t>
            </a:r>
            <a:r>
              <a:rPr lang="tr-TR" dirty="0" err="1">
                <a:ea typeface="+mn-ea"/>
              </a:rPr>
              <a:t>identical</a:t>
            </a:r>
            <a:r>
              <a:rPr lang="tr-TR" dirty="0">
                <a:ea typeface="+mn-ea"/>
              </a:rPr>
              <a:t>?</a:t>
            </a:r>
          </a:p>
          <a:p>
            <a:pPr>
              <a:defRPr/>
            </a:pPr>
            <a:endParaRPr lang="tr-TR" dirty="0">
              <a:ea typeface="+mn-ea"/>
            </a:endParaRPr>
          </a:p>
          <a:p>
            <a:pPr marL="0" indent="0">
              <a:buNone/>
              <a:defRPr/>
            </a:pPr>
            <a:endParaRPr lang="tr-TR" dirty="0">
              <a:ea typeface="+mn-ea"/>
            </a:endParaRPr>
          </a:p>
        </p:txBody>
      </p:sp>
    </p:spTree>
    <p:extLst>
      <p:ext uri="{BB962C8B-B14F-4D97-AF65-F5344CB8AC3E}">
        <p14:creationId xmlns:p14="http://schemas.microsoft.com/office/powerpoint/2010/main" xmlns="" val="16224631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Unvan 1"/>
          <p:cNvSpPr>
            <a:spLocks noGrp="1"/>
          </p:cNvSpPr>
          <p:nvPr>
            <p:ph type="title"/>
          </p:nvPr>
        </p:nvSpPr>
        <p:spPr>
          <a:xfrm>
            <a:off x="1972965" y="940078"/>
            <a:ext cx="8229600" cy="458115"/>
          </a:xfrm>
        </p:spPr>
        <p:txBody>
          <a:bodyPr>
            <a:normAutofit fontScale="90000"/>
          </a:bodyPr>
          <a:lstStyle/>
          <a:p>
            <a:r>
              <a:rPr lang="tr-TR" dirty="0" err="1">
                <a:solidFill>
                  <a:srgbClr val="7030A0"/>
                </a:solidFill>
              </a:rPr>
              <a:t>Epigenetic</a:t>
            </a:r>
            <a:r>
              <a:rPr lang="tr-TR" b="1" dirty="0">
                <a:solidFill>
                  <a:srgbClr val="7030A0"/>
                </a:solidFill>
                <a:latin typeface="Arial" charset="0"/>
                <a:cs typeface="Arial" charset="0"/>
              </a:rPr>
              <a:t/>
            </a:r>
            <a:br>
              <a:rPr lang="tr-TR" b="1" dirty="0">
                <a:solidFill>
                  <a:srgbClr val="7030A0"/>
                </a:solidFill>
                <a:latin typeface="Arial" charset="0"/>
                <a:cs typeface="Arial" charset="0"/>
              </a:rPr>
            </a:br>
            <a:r>
              <a:rPr lang="tr-TR" sz="2400" dirty="0" err="1"/>
              <a:t>Greek</a:t>
            </a:r>
            <a:r>
              <a:rPr lang="tr-TR" sz="2400" dirty="0"/>
              <a:t> </a:t>
            </a:r>
            <a:r>
              <a:rPr lang="tr-TR" sz="2400" dirty="0" err="1"/>
              <a:t>prefix</a:t>
            </a:r>
            <a:r>
              <a:rPr lang="tr-TR" sz="2400" dirty="0"/>
              <a:t> </a:t>
            </a:r>
            <a:r>
              <a:rPr lang="tr-TR" sz="2400" dirty="0" err="1"/>
              <a:t>epi</a:t>
            </a:r>
            <a:r>
              <a:rPr lang="tr-TR" sz="2400" dirty="0"/>
              <a:t> </a:t>
            </a:r>
            <a:r>
              <a:rPr lang="tr-TR" sz="2400" dirty="0" err="1"/>
              <a:t>means</a:t>
            </a:r>
            <a:r>
              <a:rPr lang="tr-TR" sz="2400" dirty="0"/>
              <a:t> </a:t>
            </a:r>
            <a:r>
              <a:rPr lang="tr-TR" sz="2400" dirty="0">
                <a:sym typeface="Wingdings" pitchFamily="2" charset="2"/>
              </a:rPr>
              <a:t> </a:t>
            </a:r>
            <a:r>
              <a:rPr lang="tr-TR" sz="2400" dirty="0" err="1"/>
              <a:t>above</a:t>
            </a:r>
            <a:endParaRPr lang="en-US" b="1" i="1" dirty="0">
              <a:solidFill>
                <a:srgbClr val="7030A0"/>
              </a:solidFill>
              <a:latin typeface="Arial" charset="0"/>
              <a:cs typeface="Arial" charset="0"/>
            </a:endParaRPr>
          </a:p>
        </p:txBody>
      </p:sp>
      <p:sp>
        <p:nvSpPr>
          <p:cNvPr id="13315" name="İçerik Yer Tutucusu 2"/>
          <p:cNvSpPr>
            <a:spLocks noGrp="1"/>
          </p:cNvSpPr>
          <p:nvPr>
            <p:ph idx="1"/>
          </p:nvPr>
        </p:nvSpPr>
        <p:spPr>
          <a:xfrm>
            <a:off x="1972965" y="2512771"/>
            <a:ext cx="8229600" cy="3918803"/>
          </a:xfrm>
        </p:spPr>
        <p:txBody>
          <a:bodyPr>
            <a:normAutofit/>
          </a:bodyPr>
          <a:lstStyle/>
          <a:p>
            <a:pPr marL="0" indent="0">
              <a:buNone/>
            </a:pPr>
            <a:r>
              <a:rPr lang="en-US" dirty="0">
                <a:latin typeface="Arial" charset="0"/>
                <a:cs typeface="Arial" charset="0"/>
              </a:rPr>
              <a:t>Epigenetic is the condition that the resulting phenotype or gene expression changes are not caused by changes in the DNA sequence;</a:t>
            </a:r>
          </a:p>
          <a:p>
            <a:pPr>
              <a:buFont typeface="Wingdings" pitchFamily="2" charset="2"/>
              <a:buChar char="ü"/>
            </a:pPr>
            <a:r>
              <a:rPr lang="en-US" dirty="0">
                <a:latin typeface="Arial" charset="0"/>
                <a:cs typeface="Arial" charset="0"/>
              </a:rPr>
              <a:t>DNA methylation,</a:t>
            </a:r>
          </a:p>
          <a:p>
            <a:pPr>
              <a:buFont typeface="Wingdings" pitchFamily="2" charset="2"/>
              <a:buChar char="ü"/>
            </a:pPr>
            <a:r>
              <a:rPr lang="en-US" dirty="0">
                <a:latin typeface="Arial" charset="0"/>
                <a:cs typeface="Arial" charset="0"/>
              </a:rPr>
              <a:t>Histone modification,</a:t>
            </a:r>
          </a:p>
          <a:p>
            <a:pPr>
              <a:buFont typeface="Wingdings" pitchFamily="2" charset="2"/>
              <a:buChar char="ü"/>
            </a:pPr>
            <a:r>
              <a:rPr lang="en-US" dirty="0">
                <a:latin typeface="Arial" charset="0"/>
                <a:cs typeface="Arial" charset="0"/>
              </a:rPr>
              <a:t>Some non-coding RNAs</a:t>
            </a:r>
            <a:endParaRPr lang="tr-TR" dirty="0">
              <a:latin typeface="Arial" charset="0"/>
              <a:cs typeface="Arial" charset="0"/>
            </a:endParaRPr>
          </a:p>
        </p:txBody>
      </p:sp>
      <p:sp>
        <p:nvSpPr>
          <p:cNvPr id="4" name="Metin kutusu 3"/>
          <p:cNvSpPr txBox="1"/>
          <p:nvPr/>
        </p:nvSpPr>
        <p:spPr>
          <a:xfrm>
            <a:off x="8076406" y="426427"/>
            <a:ext cx="2203450" cy="1231900"/>
          </a:xfrm>
          <a:prstGeom prst="rect">
            <a:avLst/>
          </a:prstGeom>
          <a:noFill/>
        </p:spPr>
        <p:txBody>
          <a:bodyPr wrap="none">
            <a:spAutoFit/>
          </a:bodyPr>
          <a:lstStyle/>
          <a:p>
            <a:pPr>
              <a:defRPr/>
            </a:pPr>
            <a:r>
              <a:rPr lang="tr-TR" sz="2800" b="1" dirty="0" err="1">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Epigenetics</a:t>
            </a:r>
            <a:endParaRPr lang="tr-TR" sz="2800" b="1" dirty="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defRPr/>
            </a:pPr>
            <a:endParaRPr lang="tr-TR" sz="2800" b="1" dirty="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a:p>
            <a:pPr>
              <a:defRPr/>
            </a:pPr>
            <a:r>
              <a:rPr lang="tr-TR" b="1" dirty="0" err="1">
                <a:solidFill>
                  <a:srgbClr val="0C788E"/>
                </a:solidFill>
                <a:latin typeface="Arial" panose="020B0604020202020204" pitchFamily="34" charset="0"/>
                <a:cs typeface="Arial" panose="020B0604020202020204" pitchFamily="34" charset="0"/>
              </a:rPr>
              <a:t>genetics</a:t>
            </a:r>
            <a:endParaRPr lang="en-US" b="1" dirty="0">
              <a:solidFill>
                <a:srgbClr val="7030A0"/>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5" name="Yukarı Ok 4"/>
          <p:cNvSpPr/>
          <p:nvPr/>
        </p:nvSpPr>
        <p:spPr>
          <a:xfrm>
            <a:off x="8691986" y="1042378"/>
            <a:ext cx="360363" cy="252413"/>
          </a:xfrm>
          <a:prstGeom prst="upArrow">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Tree>
    <p:extLst>
      <p:ext uri="{BB962C8B-B14F-4D97-AF65-F5344CB8AC3E}">
        <p14:creationId xmlns:p14="http://schemas.microsoft.com/office/powerpoint/2010/main" xmlns="" val="17025157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DC8CD17-6726-DD4E-8F99-203515FD1BA0}"/>
              </a:ext>
            </a:extLst>
          </p:cNvPr>
          <p:cNvSpPr>
            <a:spLocks noGrp="1"/>
          </p:cNvSpPr>
          <p:nvPr>
            <p:ph type="title"/>
          </p:nvPr>
        </p:nvSpPr>
        <p:spPr/>
        <p:txBody>
          <a:bodyPr>
            <a:normAutofit/>
          </a:bodyPr>
          <a:lstStyle/>
          <a:p>
            <a:r>
              <a:rPr lang="tr-TR" dirty="0" err="1"/>
              <a:t>History</a:t>
            </a:r>
            <a:endParaRPr lang="tr-TR" dirty="0"/>
          </a:p>
        </p:txBody>
      </p:sp>
      <p:sp>
        <p:nvSpPr>
          <p:cNvPr id="4" name="Rectangle 3">
            <a:extLst>
              <a:ext uri="{FF2B5EF4-FFF2-40B4-BE49-F238E27FC236}">
                <a16:creationId xmlns:a16="http://schemas.microsoft.com/office/drawing/2014/main" xmlns="" id="{7A06AD9C-AB8E-5845-ABCF-2EFEAFD79BCB}"/>
              </a:ext>
            </a:extLst>
          </p:cNvPr>
          <p:cNvSpPr/>
          <p:nvPr/>
        </p:nvSpPr>
        <p:spPr>
          <a:xfrm>
            <a:off x="2125670" y="2207361"/>
            <a:ext cx="7940660" cy="3693319"/>
          </a:xfrm>
          <a:prstGeom prst="rect">
            <a:avLst/>
          </a:prstGeom>
        </p:spPr>
        <p:txBody>
          <a:bodyPr wrap="square">
            <a:spAutoFit/>
          </a:bodyPr>
          <a:lstStyle/>
          <a:p>
            <a:r>
              <a:rPr lang="en-US" dirty="0"/>
              <a:t>Genetics is relatively new department when we compare it with other divisions.</a:t>
            </a:r>
          </a:p>
          <a:p>
            <a:endParaRPr lang="en-US" dirty="0"/>
          </a:p>
          <a:p>
            <a:endParaRPr lang="en-US" dirty="0"/>
          </a:p>
          <a:p>
            <a:r>
              <a:rPr lang="en-US" dirty="0"/>
              <a:t>1859 </a:t>
            </a:r>
            <a:r>
              <a:rPr lang="en-US" dirty="0">
                <a:sym typeface="Wingdings"/>
              </a:rPr>
              <a:t></a:t>
            </a:r>
            <a:r>
              <a:rPr lang="en-US" dirty="0"/>
              <a:t>Discovery of </a:t>
            </a:r>
            <a:r>
              <a:rPr lang="en-US" b="1" dirty="0"/>
              <a:t>Natural Selection </a:t>
            </a:r>
            <a:r>
              <a:rPr lang="en-US" dirty="0"/>
              <a:t>by Charles Darwin.</a:t>
            </a:r>
          </a:p>
          <a:p>
            <a:endParaRPr lang="en-US" dirty="0"/>
          </a:p>
          <a:p>
            <a:endParaRPr lang="en-US" dirty="0"/>
          </a:p>
          <a:p>
            <a:endParaRPr lang="en-US" dirty="0"/>
          </a:p>
          <a:p>
            <a:endParaRPr lang="en-US" dirty="0"/>
          </a:p>
          <a:p>
            <a:endParaRPr lang="en-US" dirty="0"/>
          </a:p>
          <a:p>
            <a:endParaRPr lang="en-US" dirty="0"/>
          </a:p>
          <a:p>
            <a:endParaRPr lang="en-US" dirty="0"/>
          </a:p>
          <a:p>
            <a:r>
              <a:rPr lang="en-US" dirty="0"/>
              <a:t>1865 </a:t>
            </a:r>
            <a:r>
              <a:rPr lang="en-US" dirty="0">
                <a:sym typeface="Wingdings"/>
              </a:rPr>
              <a:t></a:t>
            </a:r>
            <a:r>
              <a:rPr lang="en-US" dirty="0"/>
              <a:t>Discovery of hereditary transmitted in units by Gregor Mendel</a:t>
            </a:r>
          </a:p>
        </p:txBody>
      </p:sp>
    </p:spTree>
    <p:extLst>
      <p:ext uri="{BB962C8B-B14F-4D97-AF65-F5344CB8AC3E}">
        <p14:creationId xmlns:p14="http://schemas.microsoft.com/office/powerpoint/2010/main" xmlns="" val="5995503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65E053A-CB90-EF46-ACE9-F11672597B60}"/>
              </a:ext>
            </a:extLst>
          </p:cNvPr>
          <p:cNvSpPr>
            <a:spLocks noGrp="1"/>
          </p:cNvSpPr>
          <p:nvPr>
            <p:ph type="title"/>
          </p:nvPr>
        </p:nvSpPr>
        <p:spPr/>
        <p:txBody>
          <a:bodyPr/>
          <a:lstStyle/>
          <a:p>
            <a:endParaRPr lang="tr-TR"/>
          </a:p>
        </p:txBody>
      </p:sp>
      <p:sp>
        <p:nvSpPr>
          <p:cNvPr id="3" name="Content Placeholder 2">
            <a:extLst>
              <a:ext uri="{FF2B5EF4-FFF2-40B4-BE49-F238E27FC236}">
                <a16:creationId xmlns:a16="http://schemas.microsoft.com/office/drawing/2014/main" xmlns="" id="{74967244-4470-3445-9C86-AA97A8710BE1}"/>
              </a:ext>
            </a:extLst>
          </p:cNvPr>
          <p:cNvSpPr>
            <a:spLocks noGrp="1"/>
          </p:cNvSpPr>
          <p:nvPr>
            <p:ph idx="1"/>
          </p:nvPr>
        </p:nvSpPr>
        <p:spPr/>
        <p:txBody>
          <a:bodyPr/>
          <a:lstStyle/>
          <a:p>
            <a:endParaRPr lang="tr-TR"/>
          </a:p>
        </p:txBody>
      </p:sp>
      <p:sp>
        <p:nvSpPr>
          <p:cNvPr id="6" name="TextBox 5">
            <a:extLst>
              <a:ext uri="{FF2B5EF4-FFF2-40B4-BE49-F238E27FC236}">
                <a16:creationId xmlns:a16="http://schemas.microsoft.com/office/drawing/2014/main" xmlns="" id="{50930040-E56F-5340-88A1-70D165404A1E}"/>
              </a:ext>
            </a:extLst>
          </p:cNvPr>
          <p:cNvSpPr txBox="1"/>
          <p:nvPr/>
        </p:nvSpPr>
        <p:spPr>
          <a:xfrm>
            <a:off x="8081165" y="1852955"/>
            <a:ext cx="2488182" cy="369332"/>
          </a:xfrm>
          <a:prstGeom prst="rect">
            <a:avLst/>
          </a:prstGeom>
          <a:noFill/>
        </p:spPr>
        <p:txBody>
          <a:bodyPr wrap="none" rtlCol="0">
            <a:spAutoFit/>
          </a:bodyPr>
          <a:lstStyle/>
          <a:p>
            <a:r>
              <a:rPr lang="tr-TR" dirty="0" err="1">
                <a:solidFill>
                  <a:schemeClr val="bg1"/>
                </a:solidFill>
              </a:rPr>
              <a:t>Did</a:t>
            </a:r>
            <a:r>
              <a:rPr lang="tr-TR" dirty="0">
                <a:solidFill>
                  <a:schemeClr val="bg1"/>
                </a:solidFill>
              </a:rPr>
              <a:t> </a:t>
            </a:r>
            <a:r>
              <a:rPr lang="tr-TR" dirty="0" err="1">
                <a:solidFill>
                  <a:schemeClr val="bg1"/>
                </a:solidFill>
              </a:rPr>
              <a:t>they</a:t>
            </a:r>
            <a:r>
              <a:rPr lang="tr-TR" dirty="0">
                <a:solidFill>
                  <a:schemeClr val="bg1"/>
                </a:solidFill>
              </a:rPr>
              <a:t> ever </a:t>
            </a:r>
            <a:r>
              <a:rPr lang="tr-TR" dirty="0" err="1">
                <a:solidFill>
                  <a:schemeClr val="bg1"/>
                </a:solidFill>
              </a:rPr>
              <a:t>meet</a:t>
            </a:r>
            <a:r>
              <a:rPr lang="tr-TR" dirty="0">
                <a:solidFill>
                  <a:schemeClr val="bg1"/>
                </a:solidFill>
              </a:rPr>
              <a:t>?</a:t>
            </a:r>
          </a:p>
        </p:txBody>
      </p:sp>
      <p:cxnSp>
        <p:nvCxnSpPr>
          <p:cNvPr id="8" name="Straight Connector 7">
            <a:extLst>
              <a:ext uri="{FF2B5EF4-FFF2-40B4-BE49-F238E27FC236}">
                <a16:creationId xmlns:a16="http://schemas.microsoft.com/office/drawing/2014/main" xmlns="" id="{5A7B501A-B228-114E-9C2E-C91CDCD1FA05}"/>
              </a:ext>
            </a:extLst>
          </p:cNvPr>
          <p:cNvCxnSpPr>
            <a:cxnSpLocks/>
          </p:cNvCxnSpPr>
          <p:nvPr/>
        </p:nvCxnSpPr>
        <p:spPr>
          <a:xfrm>
            <a:off x="1667556" y="5719575"/>
            <a:ext cx="1985165"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41074303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2">
            <a:extLst>
              <a:ext uri="{FF2B5EF4-FFF2-40B4-BE49-F238E27FC236}">
                <a16:creationId xmlns:a16="http://schemas.microsoft.com/office/drawing/2014/main" xmlns="" id="{B374D102-1DDD-4FE7-BBD4-9BAB23F2261D}"/>
              </a:ext>
            </a:extLst>
          </p:cNvPr>
          <p:cNvGraphicFramePr>
            <a:graphicFrameLocks noGrp="1"/>
          </p:cNvGraphicFramePr>
          <p:nvPr>
            <p:ph idx="4294967295"/>
          </p:nvPr>
        </p:nvGraphicFramePr>
        <p:xfrm>
          <a:off x="0" y="1290638"/>
          <a:ext cx="4876800" cy="41433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78894586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0" y="709613"/>
            <a:ext cx="8550275" cy="3054350"/>
          </a:xfrm>
        </p:spPr>
        <p:txBody>
          <a:bodyPr>
            <a:normAutofit fontScale="77500" lnSpcReduction="20000"/>
          </a:bodyPr>
          <a:lstStyle/>
          <a:p>
            <a:r>
              <a:rPr lang="en-US" dirty="0">
                <a:sym typeface="Wingdings"/>
              </a:rPr>
              <a:t>1900 Correns, De Vries and </a:t>
            </a:r>
            <a:r>
              <a:rPr lang="en-US" dirty="0" err="1">
                <a:sym typeface="Wingdings"/>
              </a:rPr>
              <a:t>Tschermak</a:t>
            </a:r>
            <a:r>
              <a:rPr lang="en-US" dirty="0">
                <a:sym typeface="Wingdings"/>
              </a:rPr>
              <a:t> </a:t>
            </a:r>
            <a:r>
              <a:rPr lang="en-US" u="sng" dirty="0">
                <a:sym typeface="Wingdings"/>
              </a:rPr>
              <a:t>rediscovered</a:t>
            </a:r>
            <a:r>
              <a:rPr lang="en-US" dirty="0">
                <a:sym typeface="Wingdings"/>
              </a:rPr>
              <a:t> Mendel’ principals.</a:t>
            </a:r>
          </a:p>
          <a:p>
            <a:pPr marL="0" indent="0">
              <a:buNone/>
            </a:pPr>
            <a:endParaRPr lang="en-US" i="1" dirty="0">
              <a:sym typeface="Wingdings"/>
            </a:endParaRPr>
          </a:p>
          <a:p>
            <a:r>
              <a:rPr lang="en-US" dirty="0">
                <a:sym typeface="Wingdings"/>
              </a:rPr>
              <a:t>1910 Morgan and </a:t>
            </a:r>
            <a:r>
              <a:rPr lang="en-US" dirty="0" err="1">
                <a:sym typeface="Wingdings"/>
              </a:rPr>
              <a:t>Sturtvent</a:t>
            </a:r>
            <a:r>
              <a:rPr lang="en-US" dirty="0">
                <a:sym typeface="Wingdings"/>
              </a:rPr>
              <a:t> “Chromosomal theory of inheritance”</a:t>
            </a:r>
          </a:p>
          <a:p>
            <a:endParaRPr lang="en-US" dirty="0">
              <a:sym typeface="Wingdings"/>
            </a:endParaRPr>
          </a:p>
          <a:p>
            <a:r>
              <a:rPr lang="en-US" dirty="0"/>
              <a:t>1931</a:t>
            </a:r>
            <a:r>
              <a:rPr lang="en-US" dirty="0">
                <a:sym typeface="Wingdings"/>
              </a:rPr>
              <a:t> McClintock recombination event</a:t>
            </a:r>
          </a:p>
          <a:p>
            <a:endParaRPr lang="en-US" dirty="0">
              <a:sym typeface="Wingdings"/>
            </a:endParaRPr>
          </a:p>
          <a:p>
            <a:r>
              <a:rPr lang="en-US" dirty="0"/>
              <a:t>1944: Oswald Avery, Colin MacLeod and </a:t>
            </a:r>
            <a:r>
              <a:rPr lang="en-US" dirty="0" err="1"/>
              <a:t>Maclyn</a:t>
            </a:r>
            <a:r>
              <a:rPr lang="en-US" dirty="0"/>
              <a:t> McCarty showed that DNA (not proteins) can transform the properties of cells, demonstrating that DNA is the hereditary material.</a:t>
            </a:r>
          </a:p>
          <a:p>
            <a:pPr marL="0" indent="0">
              <a:buNone/>
            </a:pPr>
            <a:endParaRPr lang="en-US" dirty="0">
              <a:sym typeface="Wingdings"/>
            </a:endParaRPr>
          </a:p>
          <a:p>
            <a:r>
              <a:rPr lang="en-US" dirty="0">
                <a:sym typeface="Wingdings"/>
              </a:rPr>
              <a:t>1953 Structure of DNA</a:t>
            </a:r>
            <a:endParaRPr lang="en-US" dirty="0"/>
          </a:p>
        </p:txBody>
      </p:sp>
    </p:spTree>
    <p:extLst>
      <p:ext uri="{BB962C8B-B14F-4D97-AF65-F5344CB8AC3E}">
        <p14:creationId xmlns:p14="http://schemas.microsoft.com/office/powerpoint/2010/main" xmlns="" val="397175957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49318" y="1340061"/>
            <a:ext cx="8017013" cy="458115"/>
          </a:xfrm>
        </p:spPr>
        <p:txBody>
          <a:bodyPr>
            <a:normAutofit fontScale="90000"/>
          </a:bodyPr>
          <a:lstStyle/>
          <a:p>
            <a:r>
              <a:rPr lang="en-US" dirty="0"/>
              <a:t>Discovery of Natural Selection by Charles Darwin</a:t>
            </a:r>
          </a:p>
        </p:txBody>
      </p:sp>
      <p:sp>
        <p:nvSpPr>
          <p:cNvPr id="3" name="Content Placeholder 2"/>
          <p:cNvSpPr>
            <a:spLocks noGrp="1"/>
          </p:cNvSpPr>
          <p:nvPr>
            <p:ph idx="1"/>
          </p:nvPr>
        </p:nvSpPr>
        <p:spPr/>
        <p:txBody>
          <a:bodyPr/>
          <a:lstStyle/>
          <a:p>
            <a:endParaRPr lang="en-US" dirty="0"/>
          </a:p>
          <a:p>
            <a:r>
              <a:rPr lang="en-US" dirty="0"/>
              <a:t>What is the basis of evolution?</a:t>
            </a:r>
          </a:p>
        </p:txBody>
      </p:sp>
    </p:spTree>
    <p:extLst>
      <p:ext uri="{BB962C8B-B14F-4D97-AF65-F5344CB8AC3E}">
        <p14:creationId xmlns:p14="http://schemas.microsoft.com/office/powerpoint/2010/main" xmlns="" val="164664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138426"/>
            <a:ext cx="8229600" cy="458115"/>
          </a:xfrm>
        </p:spPr>
        <p:txBody>
          <a:bodyPr>
            <a:noAutofit/>
          </a:bodyPr>
          <a:lstStyle/>
          <a:p>
            <a:r>
              <a:rPr lang="en-US" sz="2800" dirty="0">
                <a:solidFill>
                  <a:srgbClr val="D9D9D9"/>
                </a:solidFill>
              </a:rPr>
              <a:t>Introduction to genetics</a:t>
            </a:r>
            <a:br>
              <a:rPr lang="en-US" sz="2800" dirty="0">
                <a:solidFill>
                  <a:srgbClr val="D9D9D9"/>
                </a:solidFill>
              </a:rPr>
            </a:br>
            <a:r>
              <a:rPr lang="en-US" sz="2800" dirty="0">
                <a:solidFill>
                  <a:srgbClr val="D9D9D9"/>
                </a:solidFill>
              </a:rPr>
              <a:t>Definition of genetics and </a:t>
            </a:r>
            <a:br>
              <a:rPr lang="en-US" sz="2800" dirty="0">
                <a:solidFill>
                  <a:srgbClr val="D9D9D9"/>
                </a:solidFill>
              </a:rPr>
            </a:br>
            <a:r>
              <a:rPr lang="en-US" sz="2800" dirty="0">
                <a:solidFill>
                  <a:srgbClr val="D9D9D9"/>
                </a:solidFill>
              </a:rPr>
              <a:t>development genetics as a science</a:t>
            </a:r>
          </a:p>
        </p:txBody>
      </p:sp>
      <p:sp>
        <p:nvSpPr>
          <p:cNvPr id="5" name="Content Placeholder 4"/>
          <p:cNvSpPr>
            <a:spLocks noGrp="1"/>
          </p:cNvSpPr>
          <p:nvPr>
            <p:ph idx="1"/>
          </p:nvPr>
        </p:nvSpPr>
        <p:spPr>
          <a:xfrm>
            <a:off x="2125671" y="2256545"/>
            <a:ext cx="7524003" cy="1596540"/>
          </a:xfrm>
        </p:spPr>
        <p:txBody>
          <a:bodyPr>
            <a:normAutofit/>
          </a:bodyPr>
          <a:lstStyle/>
          <a:p>
            <a:r>
              <a:rPr lang="en-US" dirty="0"/>
              <a:t>Genetics is the study of inheritance.</a:t>
            </a:r>
          </a:p>
          <a:p>
            <a:r>
              <a:rPr lang="en-US" dirty="0"/>
              <a:t>Genetic analysis how certain characters transmitted through generations.  </a:t>
            </a:r>
          </a:p>
        </p:txBody>
      </p:sp>
    </p:spTree>
    <p:extLst>
      <p:ext uri="{BB962C8B-B14F-4D97-AF65-F5344CB8AC3E}">
        <p14:creationId xmlns:p14="http://schemas.microsoft.com/office/powerpoint/2010/main" xmlns="" val="394648515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123383" y="1171612"/>
            <a:ext cx="7524003" cy="458115"/>
          </a:xfrm>
        </p:spPr>
        <p:txBody>
          <a:bodyPr>
            <a:normAutofit fontScale="90000"/>
          </a:bodyPr>
          <a:lstStyle/>
          <a:p>
            <a:r>
              <a:rPr lang="en-US" dirty="0"/>
              <a:t>Discovery of Natural Selection by Charles Darwin</a:t>
            </a:r>
          </a:p>
        </p:txBody>
      </p:sp>
      <p:sp>
        <p:nvSpPr>
          <p:cNvPr id="3" name="Content Placeholder 2"/>
          <p:cNvSpPr>
            <a:spLocks noGrp="1"/>
          </p:cNvSpPr>
          <p:nvPr>
            <p:ph idx="1"/>
          </p:nvPr>
        </p:nvSpPr>
        <p:spPr>
          <a:xfrm>
            <a:off x="2024014" y="2207360"/>
            <a:ext cx="7524003" cy="2581058"/>
          </a:xfrm>
        </p:spPr>
        <p:txBody>
          <a:bodyPr/>
          <a:lstStyle/>
          <a:p>
            <a:r>
              <a:rPr lang="en-US" dirty="0"/>
              <a:t>It is actually really simple;</a:t>
            </a:r>
          </a:p>
          <a:p>
            <a:pPr lvl="1"/>
            <a:r>
              <a:rPr lang="en-US" b="1" dirty="0"/>
              <a:t>ability to survive and reproduce.</a:t>
            </a:r>
          </a:p>
          <a:p>
            <a:r>
              <a:rPr lang="en-US" dirty="0"/>
              <a:t>How are we able to survive and have ability to adapt?</a:t>
            </a:r>
          </a:p>
          <a:p>
            <a:pPr lvl="1"/>
            <a:r>
              <a:rPr lang="en-US" dirty="0"/>
              <a:t>These abilities depend on genetic diversity.</a:t>
            </a:r>
          </a:p>
          <a:p>
            <a:endParaRPr lang="en-US" dirty="0"/>
          </a:p>
          <a:p>
            <a:pPr lvl="1"/>
            <a:endParaRPr lang="en-US" b="1" dirty="0"/>
          </a:p>
        </p:txBody>
      </p:sp>
    </p:spTree>
    <p:extLst>
      <p:ext uri="{BB962C8B-B14F-4D97-AF65-F5344CB8AC3E}">
        <p14:creationId xmlns:p14="http://schemas.microsoft.com/office/powerpoint/2010/main" xmlns="" val="13879570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2054225"/>
            <a:ext cx="7481888" cy="457200"/>
          </a:xfrm>
        </p:spPr>
        <p:txBody>
          <a:bodyPr>
            <a:normAutofit fontScale="90000"/>
          </a:bodyPr>
          <a:lstStyle/>
          <a:p>
            <a:r>
              <a:rPr lang="en-US" dirty="0">
                <a:solidFill>
                  <a:srgbClr val="92D050"/>
                </a:solidFill>
              </a:rPr>
              <a:t>Lets think,</a:t>
            </a:r>
            <a:br>
              <a:rPr lang="en-US" dirty="0">
                <a:solidFill>
                  <a:srgbClr val="92D050"/>
                </a:solidFill>
              </a:rPr>
            </a:br>
            <a:r>
              <a:rPr lang="en-US" dirty="0">
                <a:solidFill>
                  <a:srgbClr val="92D050"/>
                </a:solidFill>
              </a:rPr>
              <a:t>what would happen if genetic diversity don’t exist in species</a:t>
            </a:r>
          </a:p>
        </p:txBody>
      </p:sp>
    </p:spTree>
    <p:extLst>
      <p:ext uri="{BB962C8B-B14F-4D97-AF65-F5344CB8AC3E}">
        <p14:creationId xmlns:p14="http://schemas.microsoft.com/office/powerpoint/2010/main" xmlns="" val="1807357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F87DBE4-B0A5-D943-834D-94D6869469A4}"/>
              </a:ext>
            </a:extLst>
          </p:cNvPr>
          <p:cNvSpPr>
            <a:spLocks noGrp="1"/>
          </p:cNvSpPr>
          <p:nvPr>
            <p:ph type="title"/>
          </p:nvPr>
        </p:nvSpPr>
        <p:spPr/>
        <p:txBody>
          <a:bodyPr>
            <a:normAutofit/>
          </a:bodyPr>
          <a:lstStyle/>
          <a:p>
            <a:r>
              <a:rPr lang="tr-TR" dirty="0" err="1"/>
              <a:t>The</a:t>
            </a:r>
            <a:r>
              <a:rPr lang="tr-TR" dirty="0"/>
              <a:t> </a:t>
            </a:r>
            <a:r>
              <a:rPr lang="tr-TR" dirty="0" err="1"/>
              <a:t>Simpsons</a:t>
            </a:r>
            <a:endParaRPr lang="tr-TR" dirty="0"/>
          </a:p>
        </p:txBody>
      </p:sp>
      <p:sp>
        <p:nvSpPr>
          <p:cNvPr id="3" name="Content Placeholder 2">
            <a:extLst>
              <a:ext uri="{FF2B5EF4-FFF2-40B4-BE49-F238E27FC236}">
                <a16:creationId xmlns:a16="http://schemas.microsoft.com/office/drawing/2014/main" xmlns="" id="{1943757E-9494-8D43-9A23-468FB47B55C5}"/>
              </a:ext>
            </a:extLst>
          </p:cNvPr>
          <p:cNvSpPr>
            <a:spLocks noGrp="1"/>
          </p:cNvSpPr>
          <p:nvPr>
            <p:ph idx="1"/>
          </p:nvPr>
        </p:nvSpPr>
        <p:spPr>
          <a:xfrm>
            <a:off x="1989435" y="2199328"/>
            <a:ext cx="8229600" cy="3918803"/>
          </a:xfrm>
        </p:spPr>
        <p:txBody>
          <a:bodyPr/>
          <a:lstStyle/>
          <a:p>
            <a:r>
              <a:rPr lang="en-US" dirty="0"/>
              <a:t>Marge</a:t>
            </a:r>
          </a:p>
          <a:p>
            <a:r>
              <a:rPr lang="en-US" dirty="0"/>
              <a:t>Homer</a:t>
            </a:r>
          </a:p>
          <a:p>
            <a:r>
              <a:rPr lang="en-US" dirty="0"/>
              <a:t>Bart</a:t>
            </a:r>
          </a:p>
          <a:p>
            <a:r>
              <a:rPr lang="en-US" dirty="0"/>
              <a:t>Lisa </a:t>
            </a:r>
          </a:p>
          <a:p>
            <a:r>
              <a:rPr lang="en-US" dirty="0"/>
              <a:t>Maggie</a:t>
            </a:r>
          </a:p>
        </p:txBody>
      </p:sp>
    </p:spTree>
    <p:extLst>
      <p:ext uri="{BB962C8B-B14F-4D97-AF65-F5344CB8AC3E}">
        <p14:creationId xmlns:p14="http://schemas.microsoft.com/office/powerpoint/2010/main" xmlns="" val="28041298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6173CDF7-ABE2-3E45-B318-7BB355F7AA5B}"/>
              </a:ext>
            </a:extLst>
          </p:cNvPr>
          <p:cNvSpPr>
            <a:spLocks noGrp="1"/>
          </p:cNvSpPr>
          <p:nvPr>
            <p:ph type="title" idx="4294967295"/>
          </p:nvPr>
        </p:nvSpPr>
        <p:spPr>
          <a:xfrm>
            <a:off x="3190875" y="6334125"/>
            <a:ext cx="9001125" cy="523875"/>
          </a:xfrm>
        </p:spPr>
        <p:txBody>
          <a:bodyPr>
            <a:noAutofit/>
          </a:bodyPr>
          <a:lstStyle/>
          <a:p>
            <a:r>
              <a:rPr lang="en-US" sz="1800" dirty="0">
                <a:solidFill>
                  <a:schemeClr val="tx1"/>
                </a:solidFill>
              </a:rPr>
              <a:t>https://</a:t>
            </a:r>
            <a:r>
              <a:rPr lang="en-US" sz="1800" dirty="0" err="1">
                <a:solidFill>
                  <a:schemeClr val="tx1"/>
                </a:solidFill>
              </a:rPr>
              <a:t>www.slideshare.net</a:t>
            </a:r>
            <a:r>
              <a:rPr lang="en-US" sz="1800" dirty="0">
                <a:solidFill>
                  <a:schemeClr val="tx1"/>
                </a:solidFill>
              </a:rPr>
              <a:t>/</a:t>
            </a:r>
            <a:r>
              <a:rPr lang="en-US" sz="1800" dirty="0" err="1">
                <a:solidFill>
                  <a:schemeClr val="tx1"/>
                </a:solidFill>
              </a:rPr>
              <a:t>Maria__Carmen</a:t>
            </a:r>
            <a:r>
              <a:rPr lang="en-US" sz="1800" dirty="0">
                <a:solidFill>
                  <a:schemeClr val="tx1"/>
                </a:solidFill>
              </a:rPr>
              <a:t>/simpsons-inheritance-powerpoint-11214738</a:t>
            </a:r>
          </a:p>
        </p:txBody>
      </p:sp>
      <p:sp>
        <p:nvSpPr>
          <p:cNvPr id="6" name="Oval 5">
            <a:extLst>
              <a:ext uri="{FF2B5EF4-FFF2-40B4-BE49-F238E27FC236}">
                <a16:creationId xmlns:a16="http://schemas.microsoft.com/office/drawing/2014/main" xmlns="" id="{FC5B9007-8F6A-3F4F-AA5B-CD518765C08E}"/>
              </a:ext>
            </a:extLst>
          </p:cNvPr>
          <p:cNvSpPr/>
          <p:nvPr/>
        </p:nvSpPr>
        <p:spPr>
          <a:xfrm>
            <a:off x="4568950" y="527605"/>
            <a:ext cx="916230" cy="916230"/>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7" name="Oval 6">
            <a:extLst>
              <a:ext uri="{FF2B5EF4-FFF2-40B4-BE49-F238E27FC236}">
                <a16:creationId xmlns:a16="http://schemas.microsoft.com/office/drawing/2014/main" xmlns="" id="{EBCD1795-6BE1-A14D-8CEB-8B1B41A0470B}"/>
              </a:ext>
            </a:extLst>
          </p:cNvPr>
          <p:cNvSpPr/>
          <p:nvPr/>
        </p:nvSpPr>
        <p:spPr>
          <a:xfrm>
            <a:off x="5179770" y="2665475"/>
            <a:ext cx="916230" cy="916230"/>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8" name="Oval 7">
            <a:extLst>
              <a:ext uri="{FF2B5EF4-FFF2-40B4-BE49-F238E27FC236}">
                <a16:creationId xmlns:a16="http://schemas.microsoft.com/office/drawing/2014/main" xmlns="" id="{F03B4848-A703-CE47-A72B-C625FFEA25C6}"/>
              </a:ext>
            </a:extLst>
          </p:cNvPr>
          <p:cNvSpPr/>
          <p:nvPr/>
        </p:nvSpPr>
        <p:spPr>
          <a:xfrm>
            <a:off x="2889195" y="2665475"/>
            <a:ext cx="916230" cy="916230"/>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9" name="Oval 8">
            <a:extLst>
              <a:ext uri="{FF2B5EF4-FFF2-40B4-BE49-F238E27FC236}">
                <a16:creationId xmlns:a16="http://schemas.microsoft.com/office/drawing/2014/main" xmlns="" id="{BEC981A9-D908-4645-B2C6-BD69578973A2}"/>
              </a:ext>
            </a:extLst>
          </p:cNvPr>
          <p:cNvSpPr/>
          <p:nvPr/>
        </p:nvSpPr>
        <p:spPr>
          <a:xfrm>
            <a:off x="3805425" y="2665475"/>
            <a:ext cx="916230" cy="916230"/>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0" name="TextBox 9">
            <a:extLst>
              <a:ext uri="{FF2B5EF4-FFF2-40B4-BE49-F238E27FC236}">
                <a16:creationId xmlns:a16="http://schemas.microsoft.com/office/drawing/2014/main" xmlns="" id="{83D934D5-D90F-4D43-B156-3DDA9B6D53E6}"/>
              </a:ext>
            </a:extLst>
          </p:cNvPr>
          <p:cNvSpPr txBox="1"/>
          <p:nvPr/>
        </p:nvSpPr>
        <p:spPr>
          <a:xfrm>
            <a:off x="5637885" y="680310"/>
            <a:ext cx="1324402" cy="1754326"/>
          </a:xfrm>
          <a:prstGeom prst="rect">
            <a:avLst/>
          </a:prstGeom>
          <a:noFill/>
        </p:spPr>
        <p:txBody>
          <a:bodyPr wrap="none" rtlCol="0">
            <a:spAutoFit/>
          </a:bodyPr>
          <a:lstStyle/>
          <a:p>
            <a:r>
              <a:rPr lang="en-US" dirty="0"/>
              <a:t>Hair color,</a:t>
            </a:r>
          </a:p>
          <a:p>
            <a:r>
              <a:rPr lang="en-US" dirty="0"/>
              <a:t>Posture,</a:t>
            </a:r>
          </a:p>
          <a:p>
            <a:r>
              <a:rPr lang="en-US" dirty="0"/>
              <a:t>Eyes</a:t>
            </a:r>
          </a:p>
          <a:p>
            <a:r>
              <a:rPr lang="en-US" dirty="0"/>
              <a:t>Weight,</a:t>
            </a:r>
          </a:p>
          <a:p>
            <a:r>
              <a:rPr lang="en-US" dirty="0"/>
              <a:t>Hair </a:t>
            </a:r>
            <a:r>
              <a:rPr lang="en-US" dirty="0" err="1"/>
              <a:t>stayle</a:t>
            </a:r>
            <a:endParaRPr lang="en-US" dirty="0"/>
          </a:p>
          <a:p>
            <a:endParaRPr lang="en-US" dirty="0"/>
          </a:p>
        </p:txBody>
      </p:sp>
      <p:sp>
        <p:nvSpPr>
          <p:cNvPr id="11" name="Oval 10">
            <a:extLst>
              <a:ext uri="{FF2B5EF4-FFF2-40B4-BE49-F238E27FC236}">
                <a16:creationId xmlns:a16="http://schemas.microsoft.com/office/drawing/2014/main" xmlns="" id="{F8BC7C3C-110B-E34B-AB07-EEBB81906E18}"/>
              </a:ext>
            </a:extLst>
          </p:cNvPr>
          <p:cNvSpPr/>
          <p:nvPr/>
        </p:nvSpPr>
        <p:spPr>
          <a:xfrm>
            <a:off x="6706820" y="3581705"/>
            <a:ext cx="916230" cy="916230"/>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2" name="Oval 11">
            <a:extLst>
              <a:ext uri="{FF2B5EF4-FFF2-40B4-BE49-F238E27FC236}">
                <a16:creationId xmlns:a16="http://schemas.microsoft.com/office/drawing/2014/main" xmlns="" id="{3F60B2F6-28AC-4E44-8836-DCD53051EB3B}"/>
              </a:ext>
            </a:extLst>
          </p:cNvPr>
          <p:cNvSpPr/>
          <p:nvPr/>
        </p:nvSpPr>
        <p:spPr>
          <a:xfrm>
            <a:off x="7164935" y="1291130"/>
            <a:ext cx="916230" cy="916230"/>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3" name="Oval 12">
            <a:extLst>
              <a:ext uri="{FF2B5EF4-FFF2-40B4-BE49-F238E27FC236}">
                <a16:creationId xmlns:a16="http://schemas.microsoft.com/office/drawing/2014/main" xmlns="" id="{D5DD87D6-3D73-984A-99F4-94BEAE3B1D42}"/>
              </a:ext>
            </a:extLst>
          </p:cNvPr>
          <p:cNvSpPr/>
          <p:nvPr/>
        </p:nvSpPr>
        <p:spPr>
          <a:xfrm>
            <a:off x="7012231" y="3123591"/>
            <a:ext cx="611125" cy="610515"/>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4" name="Oval 13">
            <a:extLst>
              <a:ext uri="{FF2B5EF4-FFF2-40B4-BE49-F238E27FC236}">
                <a16:creationId xmlns:a16="http://schemas.microsoft.com/office/drawing/2014/main" xmlns="" id="{41ECE7E9-5565-474B-B050-25BFE3430D3D}"/>
              </a:ext>
            </a:extLst>
          </p:cNvPr>
          <p:cNvSpPr/>
          <p:nvPr/>
        </p:nvSpPr>
        <p:spPr>
          <a:xfrm>
            <a:off x="8997396" y="2970886"/>
            <a:ext cx="611125" cy="610515"/>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5" name="Oval 14">
            <a:extLst>
              <a:ext uri="{FF2B5EF4-FFF2-40B4-BE49-F238E27FC236}">
                <a16:creationId xmlns:a16="http://schemas.microsoft.com/office/drawing/2014/main" xmlns="" id="{7740B5C6-AC4F-1B49-8798-67079D52C109}"/>
              </a:ext>
            </a:extLst>
          </p:cNvPr>
          <p:cNvSpPr/>
          <p:nvPr/>
        </p:nvSpPr>
        <p:spPr>
          <a:xfrm>
            <a:off x="8539281" y="833016"/>
            <a:ext cx="611125" cy="610515"/>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xmlns="" val="7113463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xmlns="" id="{E21EC0E6-8218-FA41-9FA8-80D7F76356DF}"/>
              </a:ext>
            </a:extLst>
          </p:cNvPr>
          <p:cNvSpPr/>
          <p:nvPr/>
        </p:nvSpPr>
        <p:spPr>
          <a:xfrm>
            <a:off x="4263540" y="4803345"/>
            <a:ext cx="916230" cy="916230"/>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8" name="Oval 7">
            <a:extLst>
              <a:ext uri="{FF2B5EF4-FFF2-40B4-BE49-F238E27FC236}">
                <a16:creationId xmlns:a16="http://schemas.microsoft.com/office/drawing/2014/main" xmlns="" id="{D10616D0-5D91-CD44-B7B7-C45F81C9B696}"/>
              </a:ext>
            </a:extLst>
          </p:cNvPr>
          <p:cNvSpPr/>
          <p:nvPr/>
        </p:nvSpPr>
        <p:spPr>
          <a:xfrm>
            <a:off x="5943295" y="4803345"/>
            <a:ext cx="916230" cy="916230"/>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9" name="Oval 8">
            <a:extLst>
              <a:ext uri="{FF2B5EF4-FFF2-40B4-BE49-F238E27FC236}">
                <a16:creationId xmlns:a16="http://schemas.microsoft.com/office/drawing/2014/main" xmlns="" id="{DF1F323E-436F-0E40-8492-9D7FE89D8331}"/>
              </a:ext>
            </a:extLst>
          </p:cNvPr>
          <p:cNvSpPr/>
          <p:nvPr/>
        </p:nvSpPr>
        <p:spPr>
          <a:xfrm>
            <a:off x="7775755" y="4956050"/>
            <a:ext cx="916230" cy="916230"/>
          </a:xfrm>
          <a:prstGeom prst="ellipse">
            <a:avLst/>
          </a:prstGeom>
          <a:noFill/>
          <a:ln>
            <a:solidFill>
              <a:schemeClr val="accent2"/>
            </a:solidFill>
          </a:ln>
        </p:spPr>
        <p:style>
          <a:lnRef idx="2">
            <a:schemeClr val="accent1"/>
          </a:lnRef>
          <a:fillRef idx="1">
            <a:schemeClr val="lt1"/>
          </a:fillRef>
          <a:effectRef idx="0">
            <a:schemeClr val="accent1"/>
          </a:effectRef>
          <a:fontRef idx="minor">
            <a:schemeClr val="dk1"/>
          </a:fontRef>
        </p:style>
        <p:txBody>
          <a:bodyPr rtlCol="0" anchor="ctr"/>
          <a:lstStyle/>
          <a:p>
            <a:pPr algn="ctr"/>
            <a:endParaRPr lang="en-US"/>
          </a:p>
        </p:txBody>
      </p:sp>
      <p:sp>
        <p:nvSpPr>
          <p:cNvPr id="10" name="TextBox 9">
            <a:extLst>
              <a:ext uri="{FF2B5EF4-FFF2-40B4-BE49-F238E27FC236}">
                <a16:creationId xmlns:a16="http://schemas.microsoft.com/office/drawing/2014/main" xmlns="" id="{4F342DC9-CFB4-DC45-A3EB-17518FD5EC94}"/>
              </a:ext>
            </a:extLst>
          </p:cNvPr>
          <p:cNvSpPr txBox="1"/>
          <p:nvPr/>
        </p:nvSpPr>
        <p:spPr>
          <a:xfrm>
            <a:off x="5179770" y="6177690"/>
            <a:ext cx="2576346" cy="369332"/>
          </a:xfrm>
          <a:prstGeom prst="rect">
            <a:avLst/>
          </a:prstGeom>
          <a:noFill/>
        </p:spPr>
        <p:txBody>
          <a:bodyPr wrap="none" rtlCol="0">
            <a:spAutoFit/>
          </a:bodyPr>
          <a:lstStyle/>
          <a:p>
            <a:r>
              <a:rPr lang="en-US" dirty="0"/>
              <a:t>What about the kids?</a:t>
            </a:r>
          </a:p>
        </p:txBody>
      </p:sp>
    </p:spTree>
    <p:extLst>
      <p:ext uri="{BB962C8B-B14F-4D97-AF65-F5344CB8AC3E}">
        <p14:creationId xmlns:p14="http://schemas.microsoft.com/office/powerpoint/2010/main" xmlns="" val="15772750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0CC801A-C0AC-0047-A1CC-0BFEEC86B84C}"/>
              </a:ext>
            </a:extLst>
          </p:cNvPr>
          <p:cNvSpPr>
            <a:spLocks noGrp="1"/>
          </p:cNvSpPr>
          <p:nvPr>
            <p:ph type="title"/>
          </p:nvPr>
        </p:nvSpPr>
        <p:spPr/>
        <p:txBody>
          <a:bodyPr>
            <a:normAutofit/>
          </a:bodyPr>
          <a:lstStyle/>
          <a:p>
            <a:r>
              <a:rPr lang="tr-TR" dirty="0" err="1"/>
              <a:t>Homework</a:t>
            </a:r>
            <a:endParaRPr lang="tr-TR" dirty="0"/>
          </a:p>
        </p:txBody>
      </p:sp>
      <p:sp>
        <p:nvSpPr>
          <p:cNvPr id="3" name="Content Placeholder 2">
            <a:extLst>
              <a:ext uri="{FF2B5EF4-FFF2-40B4-BE49-F238E27FC236}">
                <a16:creationId xmlns:a16="http://schemas.microsoft.com/office/drawing/2014/main" xmlns="" id="{8BFCED10-E770-764A-898A-47750E56C43D}"/>
              </a:ext>
            </a:extLst>
          </p:cNvPr>
          <p:cNvSpPr>
            <a:spLocks noGrp="1"/>
          </p:cNvSpPr>
          <p:nvPr>
            <p:ph idx="1"/>
          </p:nvPr>
        </p:nvSpPr>
        <p:spPr/>
        <p:txBody>
          <a:bodyPr/>
          <a:lstStyle/>
          <a:p>
            <a:r>
              <a:rPr lang="tr-TR" dirty="0" err="1"/>
              <a:t>Pedigree</a:t>
            </a:r>
            <a:endParaRPr lang="tr-TR" dirty="0"/>
          </a:p>
          <a:p>
            <a:r>
              <a:rPr lang="tr-TR" dirty="0" err="1"/>
              <a:t>Prepare</a:t>
            </a:r>
            <a:r>
              <a:rPr lang="tr-TR" dirty="0"/>
              <a:t> </a:t>
            </a:r>
            <a:r>
              <a:rPr lang="tr-TR" dirty="0" err="1"/>
              <a:t>your</a:t>
            </a:r>
            <a:r>
              <a:rPr lang="tr-TR" dirty="0"/>
              <a:t> </a:t>
            </a:r>
            <a:r>
              <a:rPr lang="tr-TR" dirty="0" err="1"/>
              <a:t>family</a:t>
            </a:r>
            <a:r>
              <a:rPr lang="tr-TR" dirty="0"/>
              <a:t> </a:t>
            </a:r>
            <a:r>
              <a:rPr lang="tr-TR" dirty="0" err="1"/>
              <a:t>pedigree</a:t>
            </a:r>
            <a:r>
              <a:rPr lang="tr-TR" dirty="0"/>
              <a:t> </a:t>
            </a:r>
            <a:r>
              <a:rPr lang="tr-TR" dirty="0" err="1"/>
              <a:t>with</a:t>
            </a:r>
            <a:r>
              <a:rPr lang="tr-TR" dirty="0"/>
              <a:t> </a:t>
            </a:r>
            <a:r>
              <a:rPr lang="tr-TR" dirty="0" err="1"/>
              <a:t>photos</a:t>
            </a:r>
            <a:r>
              <a:rPr lang="tr-TR" dirty="0"/>
              <a:t>. </a:t>
            </a:r>
          </a:p>
          <a:p>
            <a:r>
              <a:rPr lang="tr-TR" dirty="0"/>
              <a:t>How </a:t>
            </a:r>
            <a:r>
              <a:rPr lang="tr-TR" dirty="0" err="1"/>
              <a:t>many</a:t>
            </a:r>
            <a:r>
              <a:rPr lang="tr-TR" dirty="0"/>
              <a:t> </a:t>
            </a:r>
            <a:r>
              <a:rPr lang="tr-TR" dirty="0" err="1"/>
              <a:t>years</a:t>
            </a:r>
            <a:r>
              <a:rPr lang="tr-TR" dirty="0"/>
              <a:t> </a:t>
            </a:r>
            <a:r>
              <a:rPr lang="tr-TR" dirty="0" err="1"/>
              <a:t>you</a:t>
            </a:r>
            <a:r>
              <a:rPr lang="tr-TR" dirty="0"/>
              <a:t> can </a:t>
            </a:r>
            <a:r>
              <a:rPr lang="tr-TR" dirty="0" err="1"/>
              <a:t>go</a:t>
            </a:r>
            <a:r>
              <a:rPr lang="tr-TR" dirty="0"/>
              <a:t> </a:t>
            </a:r>
            <a:r>
              <a:rPr lang="tr-TR" dirty="0" err="1"/>
              <a:t>back</a:t>
            </a:r>
            <a:r>
              <a:rPr lang="tr-TR" dirty="0"/>
              <a:t>?</a:t>
            </a:r>
          </a:p>
          <a:p>
            <a:r>
              <a:rPr lang="tr-TR" dirty="0"/>
              <a:t>Can </a:t>
            </a:r>
            <a:r>
              <a:rPr lang="tr-TR" dirty="0" err="1"/>
              <a:t>you</a:t>
            </a:r>
            <a:r>
              <a:rPr lang="tr-TR" dirty="0"/>
              <a:t> </a:t>
            </a:r>
            <a:r>
              <a:rPr lang="tr-TR" dirty="0" err="1"/>
              <a:t>find</a:t>
            </a:r>
            <a:r>
              <a:rPr lang="tr-TR" dirty="0"/>
              <a:t> </a:t>
            </a:r>
            <a:r>
              <a:rPr lang="tr-TR" dirty="0" err="1"/>
              <a:t>any</a:t>
            </a:r>
            <a:r>
              <a:rPr lang="tr-TR" dirty="0"/>
              <a:t> </a:t>
            </a:r>
            <a:r>
              <a:rPr lang="tr-TR" dirty="0" err="1"/>
              <a:t>similarites</a:t>
            </a:r>
            <a:r>
              <a:rPr lang="tr-TR" dirty="0"/>
              <a:t> </a:t>
            </a:r>
            <a:r>
              <a:rPr lang="tr-TR" dirty="0" err="1"/>
              <a:t>between</a:t>
            </a:r>
            <a:r>
              <a:rPr lang="tr-TR" dirty="0"/>
              <a:t> </a:t>
            </a:r>
            <a:r>
              <a:rPr lang="tr-TR" dirty="0" err="1"/>
              <a:t>you</a:t>
            </a:r>
            <a:r>
              <a:rPr lang="tr-TR" dirty="0"/>
              <a:t> </a:t>
            </a:r>
            <a:r>
              <a:rPr lang="tr-TR" dirty="0" err="1"/>
              <a:t>and</a:t>
            </a:r>
            <a:r>
              <a:rPr lang="tr-TR" dirty="0"/>
              <a:t> </a:t>
            </a:r>
            <a:r>
              <a:rPr lang="tr-TR" dirty="0" err="1"/>
              <a:t>your</a:t>
            </a:r>
            <a:r>
              <a:rPr lang="tr-TR" dirty="0"/>
              <a:t> </a:t>
            </a:r>
            <a:r>
              <a:rPr lang="tr-TR" dirty="0" err="1"/>
              <a:t>relatives</a:t>
            </a:r>
            <a:r>
              <a:rPr lang="tr-TR" dirty="0"/>
              <a:t>?</a:t>
            </a:r>
          </a:p>
        </p:txBody>
      </p:sp>
    </p:spTree>
    <p:extLst>
      <p:ext uri="{BB962C8B-B14F-4D97-AF65-F5344CB8AC3E}">
        <p14:creationId xmlns:p14="http://schemas.microsoft.com/office/powerpoint/2010/main" xmlns="" val="15121941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2248EF2-3CF5-C84F-978B-81B1F067AB18}"/>
              </a:ext>
            </a:extLst>
          </p:cNvPr>
          <p:cNvSpPr>
            <a:spLocks noGrp="1"/>
          </p:cNvSpPr>
          <p:nvPr>
            <p:ph type="title"/>
          </p:nvPr>
        </p:nvSpPr>
        <p:spPr>
          <a:xfrm>
            <a:off x="2131500" y="4817534"/>
            <a:ext cx="7929000" cy="779529"/>
          </a:xfrm>
        </p:spPr>
        <p:txBody>
          <a:bodyPr vert="horz" lIns="91440" tIns="45720" rIns="91440" bIns="45720" rtlCol="0" anchor="b">
            <a:normAutofit/>
          </a:bodyPr>
          <a:lstStyle/>
          <a:p>
            <a:r>
              <a:rPr lang="en-US" sz="3500"/>
              <a:t>Did you ever eat DNA?</a:t>
            </a:r>
          </a:p>
        </p:txBody>
      </p:sp>
    </p:spTree>
    <p:extLst>
      <p:ext uri="{BB962C8B-B14F-4D97-AF65-F5344CB8AC3E}">
        <p14:creationId xmlns:p14="http://schemas.microsoft.com/office/powerpoint/2010/main" xmlns="" val="431565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9ECD33"/>
      </a:accent1>
      <a:accent2>
        <a:srgbClr val="E19933"/>
      </a:accent2>
      <a:accent3>
        <a:srgbClr val="DC5D3D"/>
      </a:accent3>
      <a:accent4>
        <a:srgbClr val="A967CB"/>
      </a:accent4>
      <a:accent5>
        <a:srgbClr val="5EA5DD"/>
      </a:accent5>
      <a:accent6>
        <a:srgbClr val="44BEA9"/>
      </a:accent6>
      <a:hlink>
        <a:srgbClr val="8F8F8F"/>
      </a:hlink>
      <a:folHlink>
        <a:srgbClr val="A5A5A5"/>
      </a:folHlink>
    </a:clrScheme>
    <a:fontScheme name="Quotable">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xmlns="" name="Quotable" id="{39EC5628-30ED-4578-ACD8-9820EDB8E15A}" vid="{98D1675B-7325-48AD-994B-0DEF3379A9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TotalTime>
  <Words>1609</Words>
  <Application>Microsoft Office PowerPoint</Application>
  <PresentationFormat>Özel</PresentationFormat>
  <Paragraphs>196</Paragraphs>
  <Slides>41</Slides>
  <Notes>10</Notes>
  <HiddenSlides>0</HiddenSlides>
  <MMClips>0</MMClips>
  <ScaleCrop>false</ScaleCrop>
  <HeadingPairs>
    <vt:vector size="4" baseType="variant">
      <vt:variant>
        <vt:lpstr>Tema</vt:lpstr>
      </vt:variant>
      <vt:variant>
        <vt:i4>1</vt:i4>
      </vt:variant>
      <vt:variant>
        <vt:lpstr>Slayt Başlıkları</vt:lpstr>
      </vt:variant>
      <vt:variant>
        <vt:i4>41</vt:i4>
      </vt:variant>
    </vt:vector>
  </HeadingPairs>
  <TitlesOfParts>
    <vt:vector size="42" baseType="lpstr">
      <vt:lpstr>Quotable</vt:lpstr>
      <vt:lpstr>BASIC GENETIC TERMS-II</vt:lpstr>
      <vt:lpstr>Slayt 2</vt:lpstr>
      <vt:lpstr>Slayt 3</vt:lpstr>
      <vt:lpstr>Introduction to genetics Definition of genetics and  development genetics as a science</vt:lpstr>
      <vt:lpstr>The Simpsons</vt:lpstr>
      <vt:lpstr>https://www.slideshare.net/Maria__Carmen/simpsons-inheritance-powerpoint-11214738</vt:lpstr>
      <vt:lpstr>Slayt 7</vt:lpstr>
      <vt:lpstr>Homework</vt:lpstr>
      <vt:lpstr>Did you ever eat DNA?</vt:lpstr>
      <vt:lpstr>Prehistoric Genetics</vt:lpstr>
      <vt:lpstr>Early Historical Period  First hypothesis</vt:lpstr>
      <vt:lpstr>Early Historical Period  First hypothesis</vt:lpstr>
      <vt:lpstr>First hypothesis of inheritance</vt:lpstr>
      <vt:lpstr>First hypothesis of inheritance</vt:lpstr>
      <vt:lpstr>First hypothesis of inheritance</vt:lpstr>
      <vt:lpstr>Slayt 16</vt:lpstr>
      <vt:lpstr>Slayt 17</vt:lpstr>
      <vt:lpstr>Slayt 18</vt:lpstr>
      <vt:lpstr>Pangenesis able to explain some inheritance issues like…</vt:lpstr>
      <vt:lpstr>Slayt 20</vt:lpstr>
      <vt:lpstr>Proving Pangenesis is wrong</vt:lpstr>
      <vt:lpstr>Slayt 22</vt:lpstr>
      <vt:lpstr>Slayt 23</vt:lpstr>
      <vt:lpstr>Are you familiar with this experiment?</vt:lpstr>
      <vt:lpstr>Blending theory</vt:lpstr>
      <vt:lpstr>hypothesis of inheritance</vt:lpstr>
      <vt:lpstr>hypothesis of inheritance</vt:lpstr>
      <vt:lpstr>Slayt 28</vt:lpstr>
      <vt:lpstr>Mendel theory</vt:lpstr>
      <vt:lpstr>Epigenesis</vt:lpstr>
      <vt:lpstr>Slayt 31</vt:lpstr>
      <vt:lpstr>Zygote development from one cell to an organism</vt:lpstr>
      <vt:lpstr>HOW?</vt:lpstr>
      <vt:lpstr>Epigenetic Greek prefix epi means  above</vt:lpstr>
      <vt:lpstr>History</vt:lpstr>
      <vt:lpstr>Slayt 36</vt:lpstr>
      <vt:lpstr>Slayt 37</vt:lpstr>
      <vt:lpstr>Slayt 38</vt:lpstr>
      <vt:lpstr>Discovery of Natural Selection by Charles Darwin</vt:lpstr>
      <vt:lpstr>Discovery of Natural Selection by Charles Darwin</vt:lpstr>
      <vt:lpstr>Lets think, what would happen if genetic diversity don’t exist in species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GENETIC TERMS-II</dc:title>
  <dc:creator>Nuket.Bilgen</dc:creator>
  <cp:lastModifiedBy>dell</cp:lastModifiedBy>
  <cp:revision>7</cp:revision>
  <dcterms:created xsi:type="dcterms:W3CDTF">2020-10-15T06:04:27Z</dcterms:created>
  <dcterms:modified xsi:type="dcterms:W3CDTF">2021-11-08T09:05:31Z</dcterms:modified>
</cp:coreProperties>
</file>