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0" y="4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13.10.2020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13.10.2020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smtClean="0">
                <a:solidFill>
                  <a:schemeClr val="tx1"/>
                </a:solidFill>
                <a:latin typeface="Calibri" pitchFamily="34" charset="0"/>
                <a:cs typeface="Calibri" pitchFamily="34" charset="0"/>
              </a:rPr>
              <a:t>Sosyal </a:t>
            </a:r>
            <a:r>
              <a:rPr lang="tr-TR" sz="3000">
                <a:solidFill>
                  <a:schemeClr val="tx1"/>
                </a:solidFill>
                <a:latin typeface="Calibri" pitchFamily="34" charset="0"/>
                <a:cs typeface="Calibri" pitchFamily="34" charset="0"/>
              </a:rPr>
              <a:t>Hizmete Giriş</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000" dirty="0" smtClean="0">
                <a:latin typeface="Calibri" pitchFamily="34" charset="0"/>
                <a:cs typeface="Calibri" pitchFamily="34" charset="0"/>
              </a:rPr>
              <a:t>Bilim ve meslek olarak sosyal hizmet</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Yoksulluk ve toplumsal dışlamanın, olumsuz sağlık, düşük eğitim, yetersiz konut koşullarının mağdurları olan insanların sayısı ve bunların toplumun yaşam kalitesi üzerindeki olumsuz etkileri, sosyal hizmet mesleği ve bu mesleği yerine getiren sosyal hizmet uzmanları olmaksızın giderek artacaktır. Dolayısıyla toplumda yoksulluğun ve sosyal dışlamanın olumsuz etkilerinin azaltılması için sosyal hizmet mesleği büyük önem taşımaktadır</a:t>
            </a:r>
            <a:r>
              <a:rPr lang="tr-TR" dirty="0" smtClean="0"/>
              <a:t>.</a:t>
            </a:r>
            <a:endParaRPr lang="tr-TR" dirty="0"/>
          </a:p>
        </p:txBody>
      </p:sp>
    </p:spTree>
    <p:extLst>
      <p:ext uri="{BB962C8B-B14F-4D97-AF65-F5344CB8AC3E}">
        <p14:creationId xmlns:p14="http://schemas.microsoft.com/office/powerpoint/2010/main" val="4231137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sz="quarter" idx="1"/>
          </p:nvPr>
        </p:nvSpPr>
        <p:spPr/>
        <p:txBody>
          <a:bodyPr/>
          <a:lstStyle/>
          <a:p>
            <a:r>
              <a:rPr lang="tr-TR" dirty="0"/>
              <a:t>Duyan V. (2010). Sosyal Hizmet: Temelleri, Yaklaşımları, Müdahale Yöntemleri. </a:t>
            </a:r>
            <a:r>
              <a:rPr lang="tr-TR" dirty="0" smtClean="0"/>
              <a:t>Sosyal </a:t>
            </a:r>
            <a:r>
              <a:rPr lang="tr-TR" dirty="0"/>
              <a:t>Hizmet Uzmanları Derneği Yayın No: 16. Ankara</a:t>
            </a:r>
            <a:r>
              <a:rPr lang="tr-TR" dirty="0" smtClean="0"/>
              <a:t>.</a:t>
            </a:r>
          </a:p>
          <a:p>
            <a:r>
              <a:rPr lang="tr-TR" dirty="0"/>
              <a:t>Turan N. (2009). </a:t>
            </a:r>
            <a:r>
              <a:rPr lang="tr-TR" dirty="0" smtClean="0"/>
              <a:t>Sosyal </a:t>
            </a:r>
            <a:r>
              <a:rPr lang="tr-TR" dirty="0"/>
              <a:t>Kişisel Çalışma: Birey ve Aileler İçin Sosyal </a:t>
            </a:r>
            <a:r>
              <a:rPr lang="tr-TR" dirty="0" smtClean="0"/>
              <a:t>Hizmet. </a:t>
            </a:r>
            <a:r>
              <a:rPr lang="tr-TR" dirty="0"/>
              <a:t>(Ed. V. </a:t>
            </a:r>
            <a:r>
              <a:rPr lang="tr-TR" dirty="0" smtClean="0"/>
              <a:t>Duyan</a:t>
            </a:r>
            <a:r>
              <a:rPr lang="tr-TR" dirty="0"/>
              <a:t>) Ankara: Aydınlar </a:t>
            </a:r>
            <a:r>
              <a:rPr lang="tr-TR" dirty="0" smtClean="0"/>
              <a:t>Matbaacılık.</a:t>
            </a:r>
            <a:endParaRPr lang="tr-TR" dirty="0"/>
          </a:p>
          <a:p>
            <a:endParaRPr lang="tr-TR" dirty="0"/>
          </a:p>
        </p:txBody>
      </p:sp>
    </p:spTree>
    <p:extLst>
      <p:ext uri="{BB962C8B-B14F-4D97-AF65-F5344CB8AC3E}">
        <p14:creationId xmlns:p14="http://schemas.microsoft.com/office/powerpoint/2010/main" val="2299801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Hizmet Mesleği</a:t>
            </a:r>
            <a:endParaRPr lang="tr-TR" dirty="0"/>
          </a:p>
        </p:txBody>
      </p:sp>
      <p:sp>
        <p:nvSpPr>
          <p:cNvPr id="3" name="2 İçerik Yer Tutucusu"/>
          <p:cNvSpPr>
            <a:spLocks noGrp="1"/>
          </p:cNvSpPr>
          <p:nvPr>
            <p:ph sz="quarter" idx="1"/>
          </p:nvPr>
        </p:nvSpPr>
        <p:spPr>
          <a:xfrm>
            <a:off x="457200" y="1556792"/>
            <a:ext cx="8229600" cy="4600168"/>
          </a:xfrm>
        </p:spPr>
        <p:txBody>
          <a:bodyPr/>
          <a:lstStyle/>
          <a:p>
            <a:pPr algn="just">
              <a:lnSpc>
                <a:spcPct val="70000"/>
              </a:lnSpc>
              <a:buNone/>
              <a:defRPr/>
            </a:pPr>
            <a:r>
              <a:rPr lang="tr-TR" sz="2400" b="1" dirty="0" smtClean="0"/>
              <a:t>	</a:t>
            </a:r>
            <a:r>
              <a:rPr lang="tr-TR" sz="3200" dirty="0" smtClean="0">
                <a:latin typeface="Calibri" pitchFamily="34" charset="0"/>
                <a:cs typeface="Calibri" pitchFamily="34" charset="0"/>
              </a:rPr>
              <a:t>İnsan hakları ve sosyal adalet  ilkelerini temel alan sosyal değişimi destekleyen,  insanların iyilik durumunun geliştirilmesi için insan ilişkilerinde problem çözmeyi, güçlendirmeyi ve özgürleştirmeyi amaçlayan insan davranışına ve sosyal sistemlere ilişkin teorilerden yararlanarak insanların çevreleri ile  etkileşim noktalarına müdahale eden bir meslektir. </a:t>
            </a:r>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algn="just">
              <a:buNone/>
            </a:pPr>
            <a:r>
              <a:rPr lang="tr-TR" altLang="tr-TR" sz="2400" dirty="0" smtClean="0"/>
              <a:t>	Sosyal hizmet; sosyal değişim ve gelişim, sosyal tutarlılık ve insanların güçlendirilmesi ve özgürleştirilmesi için çalışan akademik bir disiplin ve uygulamaya dayalı bir meslektir. Sosyal adalet, insan hakları, kolektif sorumluluk ve farklılıklara saygı sosyal hizmetin merkezindeki ilkelerdir. </a:t>
            </a:r>
          </a:p>
          <a:p>
            <a:pPr>
              <a:buNone/>
            </a:pPr>
            <a:endParaRPr lang="tr-TR"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r>
              <a:rPr lang="tr-TR" altLang="tr-TR" sz="2800" dirty="0" smtClean="0">
                <a:latin typeface="Calibri" pitchFamily="34" charset="0"/>
                <a:cs typeface="Calibri" pitchFamily="34" charset="0"/>
              </a:rPr>
              <a:t>Sosyal hizmet, sosyal bilimler, insani bilimler teorileri ve yerel bilgiler ışığında sosyal hizmet, yaşam deneyimlerine hitap etmek ve iyilik halini arttırmak için yapılar ve insanlar ile çalışır.</a:t>
            </a:r>
            <a:endParaRPr lang="tr-TR"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Sosyal Hizmet Uygulaması </a:t>
            </a:r>
            <a:br>
              <a:rPr lang="tr-TR" dirty="0" smtClean="0"/>
            </a:br>
            <a:r>
              <a:rPr lang="tr-TR" dirty="0" smtClean="0"/>
              <a:t>Genelci Yaklaşım</a:t>
            </a:r>
            <a:endParaRPr lang="tr-TR" dirty="0"/>
          </a:p>
        </p:txBody>
      </p:sp>
      <p:sp>
        <p:nvSpPr>
          <p:cNvPr id="3" name="2 İçerik Yer Tutucusu"/>
          <p:cNvSpPr>
            <a:spLocks noGrp="1"/>
          </p:cNvSpPr>
          <p:nvPr>
            <p:ph sz="quarter" idx="1"/>
          </p:nvPr>
        </p:nvSpPr>
        <p:spPr>
          <a:xfrm>
            <a:off x="457200" y="1628800"/>
            <a:ext cx="8229600" cy="4528160"/>
          </a:xfrm>
        </p:spPr>
        <p:txBody>
          <a:bodyPr/>
          <a:lstStyle/>
          <a:p>
            <a:pPr algn="just">
              <a:lnSpc>
                <a:spcPct val="90000"/>
              </a:lnSpc>
              <a:buNone/>
              <a:defRPr/>
            </a:pPr>
            <a:r>
              <a:rPr lang="tr-TR" sz="2400" dirty="0" smtClean="0"/>
              <a:t>	Örgütsel yapı içerisinde ve </a:t>
            </a:r>
            <a:r>
              <a:rPr lang="tr-TR" sz="2400" dirty="0" err="1" smtClean="0"/>
              <a:t>süpervizyon</a:t>
            </a:r>
            <a:r>
              <a:rPr lang="tr-TR" sz="2400" dirty="0" smtClean="0"/>
              <a:t> altında  eklektik </a:t>
            </a:r>
            <a:r>
              <a:rPr lang="tr-TR" sz="2400" dirty="0" smtClean="0">
                <a:solidFill>
                  <a:srgbClr val="FF3300"/>
                </a:solidFill>
              </a:rPr>
              <a:t>bilgi</a:t>
            </a:r>
            <a:r>
              <a:rPr lang="tr-TR" sz="2400" dirty="0" smtClean="0"/>
              <a:t> temelinin,  mesleki </a:t>
            </a:r>
            <a:r>
              <a:rPr lang="tr-TR" sz="2400" dirty="0" smtClean="0">
                <a:solidFill>
                  <a:srgbClr val="FF3300"/>
                </a:solidFill>
              </a:rPr>
              <a:t>değer</a:t>
            </a:r>
            <a:r>
              <a:rPr lang="tr-TR" sz="2400" dirty="0" smtClean="0"/>
              <a:t> ve </a:t>
            </a:r>
            <a:r>
              <a:rPr lang="tr-TR" sz="2400" dirty="0" smtClean="0">
                <a:solidFill>
                  <a:srgbClr val="FF3300"/>
                </a:solidFill>
              </a:rPr>
              <a:t>beceri</a:t>
            </a:r>
            <a:r>
              <a:rPr lang="tr-TR" sz="2400" dirty="0" smtClean="0"/>
              <a:t>lerin  herhangi bir müracaatçı sisteminin  değişmesi ve güçlendirilmesi için,  mesleki roller ve eleştirel düşünme becerisinin planlı değişme süreci çerçevesinde  kullanılmasıdır.</a:t>
            </a:r>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Sosyal hizmetin işlevi ve sosyal hizmet uzmanlarının toplum içinde gerçekleştirdiği roller ve sorumluluklar toplumda meydana gelen değişikliklerden önemli ölçüde etkilenmektedir. Toplumun nüfus yapısında son yüz yıl içinde önemli değişikler meydana gelmiştir. Doğum hızının azalmasına bağlı olarak toplumdaki yetişkin ve yaşlı nüfus oranı artmıştır, giderek de artma eğilimindedir. </a:t>
            </a:r>
          </a:p>
        </p:txBody>
      </p:sp>
    </p:spTree>
    <p:extLst>
      <p:ext uri="{BB962C8B-B14F-4D97-AF65-F5344CB8AC3E}">
        <p14:creationId xmlns:p14="http://schemas.microsoft.com/office/powerpoint/2010/main" val="142964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Aile yapısında, işlevlerinde ve gelişiminde dikkate değer değişmeler meydana gelmiştir. Ailedeki üye sayısının azalması, aile parçalanmalarının artması bakıma ve ailedeki korunmaya muhtaç üyeler için önemli güçlükleri beraberinde getirmiştir. Aile yapısındaki değişmelere bağlı olarak geleneksel aile modelleri değişmiş tek ebeveynli aileler, yeniden evlenmelere bağlı olarak çok ebeveynli aileler gündeme gelmiştir. </a:t>
            </a:r>
          </a:p>
        </p:txBody>
      </p:sp>
    </p:spTree>
    <p:extLst>
      <p:ext uri="{BB962C8B-B14F-4D97-AF65-F5344CB8AC3E}">
        <p14:creationId xmlns:p14="http://schemas.microsoft.com/office/powerpoint/2010/main" val="1884845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Geleneksel olarak çocukların korunması odak alınırken; bu odağın yerini aile yapısındaki değişmelere bağlı olarak yaşlıların korunması almaya </a:t>
            </a:r>
            <a:r>
              <a:rPr lang="tr-TR" dirty="0" smtClean="0"/>
              <a:t>başlamıştır.</a:t>
            </a:r>
            <a:endParaRPr lang="tr-TR" dirty="0"/>
          </a:p>
        </p:txBody>
      </p:sp>
    </p:spTree>
    <p:extLst>
      <p:ext uri="{BB962C8B-B14F-4D97-AF65-F5344CB8AC3E}">
        <p14:creationId xmlns:p14="http://schemas.microsoft.com/office/powerpoint/2010/main" val="1224829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Toplumsal yapıda meydana gelen değişmelere bağlı olarak son yüz yıl içinde toplumu oluşturan nüfus grupları arasında dikkate değer eşitsizlikler meydana gelmiştir. Toplumdaki eşitsizliğin giderek derinleşmesine bağlı olarak yoksulluk ve toplumsal dışlama sorunları giderek görünür olmuştur. Yoksulluğun önlenmesi ve toplumsal içermenin artırılması için sosyal hizmetin ve sosyal hizmet uzmanlarının rolleri ve işlevleri göz ardı edilemez boyutlara ulaşmıştır. </a:t>
            </a:r>
          </a:p>
        </p:txBody>
      </p:sp>
    </p:spTree>
    <p:extLst>
      <p:ext uri="{BB962C8B-B14F-4D97-AF65-F5344CB8AC3E}">
        <p14:creationId xmlns:p14="http://schemas.microsoft.com/office/powerpoint/2010/main" val="19971160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TotalTime>
  <Words>364</Words>
  <Application>Microsoft Office PowerPoint</Application>
  <PresentationFormat>Ekran Gösterisi (4:3)</PresentationFormat>
  <Paragraphs>19</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Sosyal Hizmet Mesleği</vt:lpstr>
      <vt:lpstr>PowerPoint Sunusu</vt:lpstr>
      <vt:lpstr>PowerPoint Sunusu</vt:lpstr>
      <vt:lpstr>Sosyal Hizmet Uygulaması  Genelci Yaklaşım</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6</cp:revision>
  <dcterms:created xsi:type="dcterms:W3CDTF">2017-04-26T08:36:58Z</dcterms:created>
  <dcterms:modified xsi:type="dcterms:W3CDTF">2020-10-13T07:52:44Z</dcterms:modified>
</cp:coreProperties>
</file>