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320F7-0800-4160-AEC5-F5207080664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95358-CFF0-496E-86B9-7E929862BA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4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002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 panose="020F0302020204030204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 panose="020F0302020204030204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 panose="020F0302020204030204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 panose="020F0302020204030204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816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0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95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50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8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2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2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4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0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6940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Temel  Süreçler </a:t>
            </a: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– PLANLAMA II</a:t>
            </a:r>
            <a:endParaRPr lang="tr-TR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38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Maliyet Etmenleri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Group 2941"/>
          <p:cNvGraphicFramePr>
            <a:graphicFrameLocks/>
          </p:cNvGraphicFramePr>
          <p:nvPr>
            <p:extLst/>
          </p:nvPr>
        </p:nvGraphicFramePr>
        <p:xfrm>
          <a:off x="1705893" y="1447800"/>
          <a:ext cx="7991475" cy="5410200"/>
        </p:xfrm>
        <a:graphic>
          <a:graphicData uri="http://schemas.openxmlformats.org/drawingml/2006/table">
            <a:tbl>
              <a:tblPr/>
              <a:tblGrid>
                <a:gridCol w="2052637"/>
                <a:gridCol w="1004888"/>
                <a:gridCol w="817562"/>
                <a:gridCol w="728663"/>
                <a:gridCol w="798512"/>
                <a:gridCol w="800100"/>
                <a:gridCol w="820738"/>
                <a:gridCol w="968375"/>
              </a:tblGrid>
              <a:tr h="381000">
                <a:tc rowSpan="2" gridSpan="2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Maliyet etmeni</a:t>
                      </a:r>
                      <a:endParaRPr kumimoji="0" lang="el-GR" altLang="tr-T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Seçenekler</a:t>
                      </a:r>
                      <a:endParaRPr kumimoji="0" lang="el-GR" altLang="tr-T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41325">
                <a:tc gridSpan="2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Çok </a:t>
                      </a:r>
                      <a:b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Düşük</a:t>
                      </a:r>
                      <a:endParaRPr kumimoji="0" lang="el-GR" alt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Düşük</a:t>
                      </a:r>
                      <a:endParaRPr kumimoji="0" lang="el-GR" alt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  <a:endParaRPr kumimoji="0" lang="el-GR" alt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Yüksek</a:t>
                      </a:r>
                      <a:endParaRPr kumimoji="0" lang="el-GR" alt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Çok</a:t>
                      </a:r>
                      <a:br>
                        <a:rPr kumimoji="0" lang="el-G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l-G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Yüksek</a:t>
                      </a:r>
                      <a:endParaRPr kumimoji="0" lang="el-GR" alt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Oldukça</a:t>
                      </a:r>
                      <a:b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l-G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Yüksek</a:t>
                      </a:r>
                      <a:endParaRPr kumimoji="0" lang="el-GR" alt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6035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Ürün Özellikleri</a:t>
                      </a:r>
                      <a:endParaRPr kumimoji="0" lang="el-GR" alt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RELY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0,88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1,40</a:t>
                      </a:r>
                      <a:endParaRPr kumimoji="0" lang="el-GR" alt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0,94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CPLX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0,70</a:t>
                      </a:r>
                      <a:endParaRPr kumimoji="0" lang="el-GR" alt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Bilgisayar Özellikleri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19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0,87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TURN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0,87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1,07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350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Personel Özellikleri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ACAP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1,19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AEXP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1,29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1,13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0,82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PCAP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1,42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1,17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0,86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VEXP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19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LEXP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1,14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1,07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0,95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6035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 Özellikleri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MODP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0,82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TOOL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0,91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0,83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SCED</a:t>
                      </a:r>
                      <a:endParaRPr kumimoji="0" lang="el-G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1,23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1,04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</a:t>
                      </a:r>
                      <a:endParaRPr kumimoji="0" lang="el-G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0" lang="el-GR" alt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242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Ürün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/>
              <a:t>Rely</a:t>
            </a:r>
            <a:r>
              <a:rPr lang="tr-TR" altLang="tr-TR" dirty="0"/>
              <a:t>: Yazılımın güvenirliği</a:t>
            </a:r>
          </a:p>
          <a:p>
            <a:endParaRPr lang="tr-TR" altLang="tr-TR" dirty="0"/>
          </a:p>
          <a:p>
            <a:r>
              <a:rPr lang="tr-TR" altLang="tr-TR" dirty="0"/>
              <a:t>Data: Veri Tabanının Büyüklüğü.</a:t>
            </a:r>
          </a:p>
          <a:p>
            <a:pPr>
              <a:buNone/>
            </a:pPr>
            <a:r>
              <a:rPr lang="tr-TR" altLang="tr-TR" dirty="0"/>
              <a:t>	Burada program büyüklüğüne oranı dikkate alınır. </a:t>
            </a:r>
          </a:p>
          <a:p>
            <a:pPr>
              <a:buNone/>
            </a:pPr>
            <a:endParaRPr lang="tr-TR" altLang="tr-TR" dirty="0"/>
          </a:p>
          <a:p>
            <a:r>
              <a:rPr lang="tr-TR" altLang="tr-TR" dirty="0" err="1"/>
              <a:t>Cplx</a:t>
            </a:r>
            <a:r>
              <a:rPr lang="tr-TR" altLang="tr-TR" dirty="0"/>
              <a:t>: Karmaşıklığı. 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820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Bilgisayar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rgbClr val="373187"/>
                </a:solidFill>
              </a:rPr>
              <a:t>Time:</a:t>
            </a:r>
            <a:r>
              <a:rPr lang="tr-TR" altLang="tr-TR" dirty="0"/>
              <a:t> İşletim zamanı </a:t>
            </a:r>
            <a:r>
              <a:rPr lang="tr-TR" altLang="tr-TR" dirty="0" err="1"/>
              <a:t>kısıtı</a:t>
            </a:r>
            <a:endParaRPr lang="tr-TR" altLang="tr-TR" dirty="0"/>
          </a:p>
          <a:p>
            <a:r>
              <a:rPr lang="tr-TR" altLang="tr-TR" dirty="0">
                <a:solidFill>
                  <a:srgbClr val="373187"/>
                </a:solidFill>
              </a:rPr>
              <a:t>Stor:</a:t>
            </a:r>
            <a:r>
              <a:rPr lang="tr-TR" altLang="tr-TR" dirty="0"/>
              <a:t> Ana Bellek </a:t>
            </a:r>
            <a:r>
              <a:rPr lang="tr-TR" altLang="tr-TR" dirty="0" err="1"/>
              <a:t>Kısıtı</a:t>
            </a:r>
            <a:endParaRPr lang="tr-TR" altLang="tr-TR" dirty="0"/>
          </a:p>
          <a:p>
            <a:r>
              <a:rPr lang="tr-TR" altLang="tr-TR" dirty="0">
                <a:solidFill>
                  <a:srgbClr val="373187"/>
                </a:solidFill>
              </a:rPr>
              <a:t>Virt:</a:t>
            </a:r>
            <a:r>
              <a:rPr lang="tr-TR" altLang="tr-TR" dirty="0"/>
              <a:t> Bilgisayar Platform Değişim Olasılığı.</a:t>
            </a:r>
          </a:p>
          <a:p>
            <a:pPr>
              <a:buNone/>
            </a:pPr>
            <a:r>
              <a:rPr lang="tr-TR" altLang="tr-TR" dirty="0"/>
              <a:t>	Bellek ve Disk kapasitesi artırımı,</a:t>
            </a:r>
          </a:p>
          <a:p>
            <a:pPr>
              <a:buNone/>
            </a:pPr>
            <a:r>
              <a:rPr lang="tr-TR" altLang="tr-TR" dirty="0"/>
              <a:t>	CPU Upgrade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Turn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Bilgisayar İş Geri Dönüş Zamanı. </a:t>
            </a:r>
          </a:p>
          <a:p>
            <a:pPr>
              <a:buNone/>
            </a:pPr>
            <a:r>
              <a:rPr lang="tr-TR" altLang="tr-TR" dirty="0"/>
              <a:t>	Hata düzeltme süresi.</a:t>
            </a:r>
          </a:p>
          <a:p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72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Personel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373187"/>
                </a:solidFill>
              </a:rPr>
              <a:t>Acap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Analist Yeteneği: </a:t>
            </a:r>
          </a:p>
          <a:p>
            <a:pPr>
              <a:buNone/>
            </a:pPr>
            <a:r>
              <a:rPr lang="tr-TR" altLang="tr-TR" dirty="0"/>
              <a:t>	Deneyim, Birlikte çalışabilirlik.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Aexp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Uygulama Deneyimi. </a:t>
            </a:r>
          </a:p>
          <a:p>
            <a:pPr>
              <a:buNone/>
            </a:pPr>
            <a:r>
              <a:rPr lang="tr-TR" altLang="tr-TR" dirty="0"/>
              <a:t>	Proje ekibinin ortalama tecrübesi.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Pcap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Programcı Yeteneği. 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Vexp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Bilgisayar Platformu Deneyimi. </a:t>
            </a:r>
          </a:p>
          <a:p>
            <a:pPr>
              <a:buNone/>
            </a:pPr>
            <a:r>
              <a:rPr lang="tr-TR" altLang="tr-TR" dirty="0"/>
              <a:t>	Proje ekibinin geliştirilecek platformu tanıma oranı.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Lexp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Programlama dili deneyimi.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04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Proje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solidFill>
                  <a:srgbClr val="373187"/>
                </a:solidFill>
              </a:rPr>
              <a:t>Modp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Modern Programlama Teknikleri. </a:t>
            </a:r>
          </a:p>
          <a:p>
            <a:pPr lvl="1"/>
            <a:r>
              <a:rPr lang="tr-TR" altLang="tr-TR" dirty="0"/>
              <a:t>	Yapısal programlama, </a:t>
            </a:r>
          </a:p>
          <a:p>
            <a:pPr lvl="1"/>
            <a:r>
              <a:rPr lang="tr-TR" altLang="tr-TR" dirty="0"/>
              <a:t>	Görsel programlama, </a:t>
            </a:r>
          </a:p>
          <a:p>
            <a:pPr lvl="1"/>
            <a:r>
              <a:rPr lang="tr-TR" altLang="tr-TR" dirty="0"/>
              <a:t>	Yeniden kullanılabilirlik.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Tool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Yazılım Geliştirme araçları kullanımı.</a:t>
            </a:r>
          </a:p>
          <a:p>
            <a:pPr lvl="1"/>
            <a:r>
              <a:rPr lang="tr-TR" altLang="tr-TR" dirty="0"/>
              <a:t>CASE araçları</a:t>
            </a:r>
          </a:p>
          <a:p>
            <a:pPr lvl="1"/>
            <a:r>
              <a:rPr lang="tr-TR" altLang="tr-TR" dirty="0"/>
              <a:t>Metin düzenleyiciler</a:t>
            </a:r>
          </a:p>
          <a:p>
            <a:pPr lvl="1"/>
            <a:r>
              <a:rPr lang="tr-TR" altLang="tr-TR" dirty="0"/>
              <a:t>Ortam yönetim araçları</a:t>
            </a:r>
          </a:p>
          <a:p>
            <a:r>
              <a:rPr lang="tr-TR" altLang="tr-TR" dirty="0" err="1">
                <a:solidFill>
                  <a:srgbClr val="373187"/>
                </a:solidFill>
              </a:rPr>
              <a:t>Sced</a:t>
            </a:r>
            <a:r>
              <a:rPr lang="tr-TR" altLang="tr-TR" dirty="0">
                <a:solidFill>
                  <a:srgbClr val="373187"/>
                </a:solidFill>
              </a:rPr>
              <a:t>:</a:t>
            </a:r>
            <a:r>
              <a:rPr lang="tr-TR" altLang="tr-TR" dirty="0"/>
              <a:t> Zaman </a:t>
            </a:r>
            <a:r>
              <a:rPr lang="tr-TR" altLang="tr-TR" dirty="0" err="1"/>
              <a:t>Kısıtı</a:t>
            </a:r>
            <a:r>
              <a:rPr lang="tr-TR" altLang="tr-TR" dirty="0"/>
              <a:t>.</a:t>
            </a:r>
          </a:p>
          <a:p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052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İlk İşgücü değerini Düzeltme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/>
              <a:t>Kd</a:t>
            </a:r>
            <a:r>
              <a:rPr lang="tr-TR" altLang="tr-TR" dirty="0"/>
              <a:t>= K * C		</a:t>
            </a:r>
            <a:r>
              <a:rPr lang="tr-TR" altLang="tr-TR" dirty="0" err="1"/>
              <a:t>Kd</a:t>
            </a:r>
            <a:r>
              <a:rPr lang="tr-TR" altLang="tr-TR" dirty="0"/>
              <a:t>=	Düzeltilmiş</a:t>
            </a:r>
          </a:p>
          <a:p>
            <a:pPr>
              <a:buNone/>
            </a:pPr>
            <a:r>
              <a:rPr lang="tr-TR" altLang="tr-TR" dirty="0"/>
              <a:t>						İşgücü</a:t>
            </a:r>
          </a:p>
          <a:p>
            <a:pPr>
              <a:buNone/>
            </a:pPr>
            <a:r>
              <a:rPr lang="tr-TR" altLang="tr-TR" dirty="0"/>
              <a:t>* Temel Formüldeki Zamanla formülü kullanılarak zaman maliyeti hesaplanır.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883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Ayrıntı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dirty="0"/>
              <a:t>Temel ve ara modele ek olarak iki özellik taşır.</a:t>
            </a:r>
          </a:p>
          <a:p>
            <a:r>
              <a:rPr lang="tr-TR" altLang="tr-TR" dirty="0"/>
              <a:t>Aşama ile ilgili işgücü katsayıları: her aşama için (planlama, analiz, tasarım, geliştirme, test etme) farklı katsayılar, karmaşıklık belirler</a:t>
            </a:r>
          </a:p>
          <a:p>
            <a:r>
              <a:rPr lang="tr-TR" altLang="tr-TR" dirty="0"/>
              <a:t>Üç düzey ürün sıra düzeni: yazılım maliyet kestiriminde</a:t>
            </a:r>
          </a:p>
          <a:p>
            <a:pPr lvl="1"/>
            <a:r>
              <a:rPr lang="tr-TR" altLang="tr-TR" dirty="0"/>
              <a:t>Modül</a:t>
            </a:r>
          </a:p>
          <a:p>
            <a:pPr lvl="1"/>
            <a:r>
              <a:rPr lang="tr-TR" altLang="tr-TR" dirty="0" err="1"/>
              <a:t>Altsistem</a:t>
            </a:r>
            <a:endParaRPr lang="tr-TR" altLang="tr-TR" dirty="0"/>
          </a:p>
          <a:p>
            <a:pPr lvl="1"/>
            <a:r>
              <a:rPr lang="tr-TR" altLang="tr-TR" dirty="0"/>
              <a:t>Sistem</a:t>
            </a:r>
          </a:p>
          <a:p>
            <a:pPr>
              <a:buNone/>
            </a:pPr>
            <a:r>
              <a:rPr lang="tr-TR" altLang="tr-TR" dirty="0"/>
              <a:t>	Sıra düzenini dikkate alır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95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Proje Ekip Yapısı Oluşturma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dirty="0"/>
              <a:t>PANDA proje Ekip yapısı temel olarak her proje biriminin doğrudan proje yönetimine bağlı olarak çalışması ve işlevsel bölümlenme esasına göre oluşturulur. Temel bileşenler</a:t>
            </a:r>
          </a:p>
          <a:p>
            <a:pPr lvl="1"/>
            <a:r>
              <a:rPr lang="tr-TR" altLang="tr-TR" dirty="0"/>
              <a:t>Proje Denetim Birimi</a:t>
            </a:r>
          </a:p>
          <a:p>
            <a:pPr lvl="1"/>
            <a:r>
              <a:rPr lang="tr-TR" altLang="tr-TR" dirty="0"/>
              <a:t>Proje Yönetim Birimi</a:t>
            </a:r>
          </a:p>
          <a:p>
            <a:pPr lvl="1"/>
            <a:r>
              <a:rPr lang="tr-TR" altLang="tr-TR" dirty="0"/>
              <a:t>Kalite Yönetim Birimi</a:t>
            </a:r>
          </a:p>
          <a:p>
            <a:pPr lvl="1"/>
            <a:r>
              <a:rPr lang="tr-TR" altLang="tr-TR" dirty="0"/>
              <a:t>Proje Ofisi</a:t>
            </a:r>
          </a:p>
          <a:p>
            <a:pPr lvl="1"/>
            <a:r>
              <a:rPr lang="tr-TR" altLang="tr-TR" dirty="0"/>
              <a:t>Teknik Destek Birimi</a:t>
            </a:r>
          </a:p>
          <a:p>
            <a:pPr lvl="1"/>
            <a:r>
              <a:rPr lang="tr-TR" altLang="tr-TR" dirty="0"/>
              <a:t>Yazılım Üretim Eşgüdüm Birimi</a:t>
            </a:r>
          </a:p>
          <a:p>
            <a:pPr lvl="1"/>
            <a:r>
              <a:rPr lang="tr-TR" altLang="tr-TR" dirty="0"/>
              <a:t>Eğitim Birimi</a:t>
            </a:r>
          </a:p>
          <a:p>
            <a:pPr lvl="1"/>
            <a:r>
              <a:rPr lang="tr-TR" altLang="tr-TR" dirty="0"/>
              <a:t>Uygulama Destek Birimi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329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Yüklenici Proje Ekip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Proje Denetim Birimi: En üst düzey yönetimlerin proje ile ilgisinin sürekli sıcak tutulması ve onların projeye dahil edilmesi</a:t>
            </a:r>
          </a:p>
          <a:p>
            <a:r>
              <a:rPr lang="tr-TR" altLang="tr-TR" dirty="0"/>
              <a:t>Proje Yönetim Birimi: Proje yönetiminden en üst düzeyde sorumlu </a:t>
            </a:r>
            <a:r>
              <a:rPr lang="tr-TR" altLang="tr-TR" dirty="0" err="1"/>
              <a:t>birim.proje</a:t>
            </a:r>
            <a:r>
              <a:rPr lang="tr-TR" altLang="tr-TR" dirty="0"/>
              <a:t> boyutuna göre bir yada daha çok yöneticiden oluşur.</a:t>
            </a:r>
          </a:p>
          <a:p>
            <a:r>
              <a:rPr lang="tr-TR" altLang="tr-TR" dirty="0"/>
              <a:t>Kalite Yönetim Birimi: Projenin amacına uygunluğunu üretim süreci boyunca denetler ve onaylar</a:t>
            </a:r>
          </a:p>
          <a:p>
            <a:r>
              <a:rPr lang="tr-TR" altLang="tr-TR" dirty="0"/>
              <a:t>Proje Ofisi: Her türlü yönetimsel işlerden(yazışma, personel izleme) sorumlu birimdir.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3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Yüklenici Proje Ekip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Teknik Destek Birimi: Donanım, İşletim sistemi, Veri tabanı gibi teknik destek</a:t>
            </a:r>
          </a:p>
          <a:p>
            <a:r>
              <a:rPr lang="tr-TR" altLang="tr-TR" dirty="0"/>
              <a:t>Yazılım Üretim Eşgüdüm Birimi: Yazılım Üretim Ekiplerinden oluşur(4-7 kişilik sayı fazla artmaz). Eğer birden fazla yazılım Üretim Ekibi varsa Ortak uygulama yazılım parçalarının geliştirilmesinden sorumlu Yazılım Destek Ekibi de olur.</a:t>
            </a:r>
          </a:p>
          <a:p>
            <a:r>
              <a:rPr lang="tr-TR" altLang="tr-TR" dirty="0"/>
              <a:t>Eğitim Birimi: Proje ile ilgili her türlü eğitimden sorumludur.</a:t>
            </a:r>
          </a:p>
          <a:p>
            <a:r>
              <a:rPr lang="tr-TR" altLang="tr-TR" dirty="0"/>
              <a:t>Uygulama Destek Birimi: Uygulama anında destek. (mesela telefonla)</a:t>
            </a:r>
          </a:p>
          <a:p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8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Etkin Maliyet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COCOMO 1981 </a:t>
            </a:r>
            <a:r>
              <a:rPr lang="tr-TR" altLang="tr-TR" dirty="0" err="1"/>
              <a:t>Boehm</a:t>
            </a:r>
            <a:endParaRPr lang="tr-TR" altLang="tr-TR" dirty="0"/>
          </a:p>
          <a:p>
            <a:r>
              <a:rPr lang="tr-TR" altLang="tr-TR" dirty="0"/>
              <a:t>Mikro maliyet kestirim modeline örnektir</a:t>
            </a:r>
            <a:r>
              <a:rPr lang="tr-TR" altLang="tr-TR" dirty="0" smtClean="0"/>
              <a:t>.</a:t>
            </a:r>
            <a:endParaRPr lang="tr-TR" altLang="tr-TR" dirty="0"/>
          </a:p>
          <a:p>
            <a:r>
              <a:rPr lang="tr-TR" altLang="tr-TR" dirty="0"/>
              <a:t>Kullanılacak ayrıntı düzeyine göre üç ayrı model biçiminde yapılabilir: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Temel Model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Ara Model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Ayrıntı Model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6" name="Grup 5"/>
          <p:cNvGrpSpPr/>
          <p:nvPr/>
        </p:nvGrpSpPr>
        <p:grpSpPr>
          <a:xfrm>
            <a:off x="3509806" y="4030717"/>
            <a:ext cx="7077075" cy="2382837"/>
            <a:chOff x="663575" y="2420938"/>
            <a:chExt cx="7077075" cy="2382837"/>
          </a:xfrm>
        </p:grpSpPr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2555875" y="2565400"/>
              <a:ext cx="3313113" cy="2089150"/>
            </a:xfrm>
            <a:prstGeom prst="cube">
              <a:avLst>
                <a:gd name="adj" fmla="val 11852"/>
              </a:avLst>
            </a:prstGeom>
            <a:solidFill>
              <a:srgbClr val="CC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sz="2400" kern="0" dirty="0">
                  <a:solidFill>
                    <a:srgbClr val="000000"/>
                  </a:solidFill>
                  <a:latin typeface="Arial" panose="020B0604020202020204" pitchFamily="34" charset="0"/>
                </a:rPr>
                <a:t>COCOMO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sz="2400" kern="0" dirty="0">
                  <a:solidFill>
                    <a:srgbClr val="000000"/>
                  </a:solidFill>
                  <a:latin typeface="Arial" panose="020B0604020202020204" pitchFamily="34" charset="0"/>
                </a:rPr>
                <a:t>Modeli</a:t>
              </a: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684213" y="3716338"/>
              <a:ext cx="1871662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5940425" y="3789363"/>
              <a:ext cx="1727200" cy="86360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V="1">
              <a:off x="5940425" y="2636838"/>
              <a:ext cx="1800225" cy="936625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kern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663575" y="3305175"/>
              <a:ext cx="13652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kern="0" dirty="0">
                  <a:solidFill>
                    <a:srgbClr val="000000"/>
                  </a:solidFill>
                  <a:latin typeface="Arial" panose="020B0604020202020204" pitchFamily="34" charset="0"/>
                </a:rPr>
                <a:t>Satır Sayısı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6011863" y="2420938"/>
              <a:ext cx="9715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kern="0">
                  <a:solidFill>
                    <a:srgbClr val="000000"/>
                  </a:solidFill>
                  <a:latin typeface="Arial" panose="020B0604020202020204" pitchFamily="34" charset="0"/>
                </a:rPr>
                <a:t>İş Gücü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940425" y="4437063"/>
              <a:ext cx="8953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tr-TR" altLang="tr-TR" kern="0">
                  <a:solidFill>
                    <a:srgbClr val="000000"/>
                  </a:solidFill>
                  <a:latin typeface="Arial" panose="020B0604020202020204" pitchFamily="34" charset="0"/>
                </a:rPr>
                <a:t>Zaman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294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 Sahibi Proje Ekip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Proje Eşgüdüm Birimi</a:t>
            </a:r>
          </a:p>
          <a:p>
            <a:r>
              <a:rPr lang="tr-TR" altLang="tr-TR" dirty="0"/>
              <a:t>Kalite Yönetim Birimi</a:t>
            </a:r>
          </a:p>
          <a:p>
            <a:r>
              <a:rPr lang="tr-TR" altLang="tr-TR" dirty="0"/>
              <a:t>Proje Ofisi</a:t>
            </a:r>
          </a:p>
          <a:p>
            <a:r>
              <a:rPr lang="tr-TR" altLang="tr-TR" dirty="0"/>
              <a:t>Teknik Altyapı izleme birimi</a:t>
            </a:r>
          </a:p>
          <a:p>
            <a:r>
              <a:rPr lang="tr-TR" altLang="tr-TR" dirty="0"/>
              <a:t>Yazılım Üretim İzleme Birimi</a:t>
            </a:r>
          </a:p>
          <a:p>
            <a:r>
              <a:rPr lang="tr-TR" altLang="tr-TR" dirty="0"/>
              <a:t>Eğitim İzleme Birimi</a:t>
            </a:r>
          </a:p>
          <a:p>
            <a:r>
              <a:rPr lang="tr-TR" altLang="tr-TR" dirty="0"/>
              <a:t>Kullanıcı Eşgüdüm Birimi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59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COCOMO formülleri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İş Gücü (K)   K=a*S</a:t>
            </a:r>
            <a:r>
              <a:rPr lang="tr-TR" altLang="tr-TR" baseline="30000" dirty="0"/>
              <a:t>b</a:t>
            </a:r>
            <a:r>
              <a:rPr lang="tr-TR" altLang="tr-TR" dirty="0"/>
              <a:t> </a:t>
            </a:r>
          </a:p>
          <a:p>
            <a:r>
              <a:rPr lang="tr-TR" altLang="tr-TR" dirty="0"/>
              <a:t>Zaman (T)    T=c*</a:t>
            </a:r>
            <a:r>
              <a:rPr lang="tr-TR" altLang="tr-TR" dirty="0" err="1"/>
              <a:t>K</a:t>
            </a:r>
            <a:r>
              <a:rPr lang="tr-TR" altLang="tr-TR" baseline="30000" dirty="0" err="1"/>
              <a:t>d</a:t>
            </a:r>
            <a:endParaRPr lang="tr-TR" altLang="tr-TR" baseline="30000" dirty="0"/>
          </a:p>
          <a:p>
            <a:pPr>
              <a:buNone/>
            </a:pPr>
            <a:endParaRPr lang="tr-TR" altLang="tr-TR" dirty="0"/>
          </a:p>
          <a:p>
            <a:pPr>
              <a:buNone/>
            </a:pPr>
            <a:r>
              <a:rPr lang="tr-TR" altLang="tr-TR" dirty="0"/>
              <a:t>	</a:t>
            </a:r>
            <a:r>
              <a:rPr lang="tr-TR" altLang="tr-TR" dirty="0" err="1">
                <a:solidFill>
                  <a:srgbClr val="373187"/>
                </a:solidFill>
              </a:rPr>
              <a:t>a,b,c,d</a:t>
            </a:r>
            <a:r>
              <a:rPr lang="tr-TR" altLang="tr-TR" dirty="0">
                <a:solidFill>
                  <a:srgbClr val="373187"/>
                </a:solidFill>
              </a:rPr>
              <a:t> :</a:t>
            </a:r>
            <a:r>
              <a:rPr lang="tr-TR" altLang="tr-TR" dirty="0"/>
              <a:t> her bir model için farklı katsayılar</a:t>
            </a:r>
          </a:p>
          <a:p>
            <a:pPr>
              <a:buNone/>
            </a:pPr>
            <a:r>
              <a:rPr lang="tr-TR" altLang="tr-TR" dirty="0"/>
              <a:t>	</a:t>
            </a:r>
            <a:r>
              <a:rPr lang="tr-TR" altLang="tr-TR" dirty="0">
                <a:solidFill>
                  <a:srgbClr val="373187"/>
                </a:solidFill>
              </a:rPr>
              <a:t>S :</a:t>
            </a:r>
            <a:r>
              <a:rPr lang="tr-TR" altLang="tr-TR" dirty="0"/>
              <a:t> bin türünden satır sayısı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57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Proje Sınıfları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accent2"/>
                </a:solidFill>
              </a:rPr>
              <a:t>Ayrık Projeler:</a:t>
            </a:r>
            <a:r>
              <a:rPr lang="tr-TR" altLang="tr-TR" dirty="0"/>
              <a:t> </a:t>
            </a:r>
          </a:p>
          <a:p>
            <a:pPr lvl="1"/>
            <a:r>
              <a:rPr lang="tr-TR" altLang="tr-TR" dirty="0"/>
              <a:t>Boyutları küçük, </a:t>
            </a:r>
          </a:p>
          <a:p>
            <a:pPr lvl="1"/>
            <a:r>
              <a:rPr lang="tr-TR" altLang="tr-TR" dirty="0"/>
              <a:t>Deneyimli personel tarafından gerçekleştirilmiş</a:t>
            </a:r>
          </a:p>
          <a:p>
            <a:pPr lvl="1"/>
            <a:r>
              <a:rPr lang="tr-TR" altLang="tr-TR" dirty="0"/>
              <a:t>LAN üzerinde çalışan insan kaynakları yönetim sistemi gibi</a:t>
            </a:r>
          </a:p>
          <a:p>
            <a:r>
              <a:rPr lang="tr-TR" altLang="tr-TR" dirty="0">
                <a:solidFill>
                  <a:schemeClr val="accent2"/>
                </a:solidFill>
              </a:rPr>
              <a:t>Yarı Gömülü:</a:t>
            </a:r>
          </a:p>
          <a:p>
            <a:pPr>
              <a:buNone/>
            </a:pPr>
            <a:r>
              <a:rPr lang="tr-TR" altLang="tr-TR" dirty="0"/>
              <a:t>	Hem bilgi boyutu hem donanım sürme boyutu olan projeler</a:t>
            </a:r>
          </a:p>
          <a:p>
            <a:r>
              <a:rPr lang="tr-TR" altLang="tr-TR" dirty="0">
                <a:solidFill>
                  <a:schemeClr val="accent2"/>
                </a:solidFill>
              </a:rPr>
              <a:t>Gömülü Projeler:</a:t>
            </a:r>
            <a:r>
              <a:rPr lang="tr-TR" altLang="tr-TR" dirty="0"/>
              <a:t> </a:t>
            </a:r>
          </a:p>
          <a:p>
            <a:pPr>
              <a:buNone/>
            </a:pPr>
            <a:r>
              <a:rPr lang="tr-TR" altLang="tr-TR" dirty="0"/>
              <a:t>	Donanım sürmeyi hedefleyen projeler (pilotsuz uçağı süren yazılım - donanım kısıtları yüksek)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39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Temel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Küçük-orta boy projeler için hızlı kestirim yapmak amacıyla kullanılır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chemeClr val="accent2"/>
                </a:solidFill>
              </a:rPr>
              <a:t>Dezavantajı:</a:t>
            </a:r>
            <a:r>
              <a:rPr lang="tr-TR" altLang="tr-TR" dirty="0"/>
              <a:t> Yazılım projesinin geliştirileceği ortam ve yazılımı geliştirecek ekibin özelliklerini dikkate almaz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chemeClr val="accent2"/>
                </a:solidFill>
              </a:rPr>
              <a:t>Avantajı:</a:t>
            </a:r>
            <a:r>
              <a:rPr lang="tr-TR" altLang="tr-TR" dirty="0"/>
              <a:t> Hesap makinesi ile kolaylıkla uygulanabilir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01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FF0000"/>
                </a:solidFill>
                <a:latin typeface="Arial"/>
              </a:rPr>
              <a:t>Ayrık Projeler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İş Gücü K=2.4*S</a:t>
            </a:r>
            <a:r>
              <a:rPr lang="tr-TR" altLang="tr-TR" sz="2000" baseline="30000" dirty="0">
                <a:solidFill>
                  <a:srgbClr val="000000"/>
                </a:solidFill>
                <a:latin typeface="Arial"/>
              </a:rPr>
              <a:t>1,05 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Zaman  T=2.5*K</a:t>
            </a:r>
            <a:r>
              <a:rPr lang="tr-TR" altLang="tr-TR" sz="2000" baseline="30000" dirty="0">
                <a:solidFill>
                  <a:srgbClr val="000000"/>
                </a:solidFill>
                <a:latin typeface="Arial"/>
              </a:rPr>
              <a:t>0,38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endParaRPr lang="tr-TR" altLang="tr-TR" sz="2000" baseline="3000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FF0000"/>
                </a:solidFill>
                <a:latin typeface="Arial"/>
              </a:rPr>
              <a:t>Yarı Gömülü Projeler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İş Gücü K=3,0*S</a:t>
            </a:r>
            <a:r>
              <a:rPr lang="tr-TR" altLang="tr-TR" sz="2000" baseline="30000" dirty="0">
                <a:solidFill>
                  <a:srgbClr val="000000"/>
                </a:solidFill>
                <a:latin typeface="Arial"/>
              </a:rPr>
              <a:t>1,12 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Zaman  T=2.5*K</a:t>
            </a:r>
            <a:r>
              <a:rPr lang="tr-TR" altLang="tr-TR" sz="2000" baseline="30000" dirty="0">
                <a:solidFill>
                  <a:srgbClr val="000000"/>
                </a:solidFill>
                <a:latin typeface="Arial"/>
              </a:rPr>
              <a:t>0,35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endParaRPr lang="tr-TR" altLang="tr-TR" sz="2000" baseline="3000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anose="05000000000000000000" pitchFamily="2" charset="2"/>
              <a:buChar char="n"/>
            </a:pPr>
            <a:r>
              <a:rPr lang="tr-TR" altLang="tr-TR" sz="2400" dirty="0">
                <a:solidFill>
                  <a:srgbClr val="FF0000"/>
                </a:solidFill>
                <a:latin typeface="Arial"/>
              </a:rPr>
              <a:t>Gömülü Projeler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İş Gücü K=3,6*S</a:t>
            </a:r>
            <a:r>
              <a:rPr lang="tr-TR" altLang="tr-TR" sz="2000" baseline="30000" dirty="0">
                <a:solidFill>
                  <a:srgbClr val="000000"/>
                </a:solidFill>
                <a:latin typeface="Arial"/>
              </a:rPr>
              <a:t>1,20 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CC99"/>
              </a:buClr>
              <a:buSzPct val="75000"/>
              <a:buFont typeface="Wingdings" panose="05000000000000000000" pitchFamily="2" charset="2"/>
              <a:buChar char="n"/>
            </a:pPr>
            <a:r>
              <a:rPr lang="tr-TR" altLang="tr-TR" sz="2000" dirty="0">
                <a:solidFill>
                  <a:srgbClr val="000000"/>
                </a:solidFill>
                <a:latin typeface="Arial"/>
              </a:rPr>
              <a:t>Zaman  T=2.5*K</a:t>
            </a:r>
            <a:r>
              <a:rPr lang="tr-TR" altLang="tr-TR" sz="2000" baseline="30000" dirty="0">
                <a:solidFill>
                  <a:srgbClr val="000000"/>
                </a:solidFill>
                <a:latin typeface="Arial"/>
              </a:rPr>
              <a:t>0,32</a:t>
            </a:r>
            <a:endParaRPr lang="tr-TR" altLang="tr-TR" sz="2000" dirty="0">
              <a:solidFill>
                <a:srgbClr val="000000"/>
              </a:solidFill>
              <a:latin typeface="Arial"/>
            </a:endParaRP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37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Ara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Temel modelin eksikliğini gidermek amacıyla oluşturulmuştur.</a:t>
            </a:r>
          </a:p>
          <a:p>
            <a:r>
              <a:rPr lang="tr-TR" altLang="tr-TR" dirty="0"/>
              <a:t>Bir yazılım projesinin zaman ve iş gücü maliyetlerinin kestiriminde;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Proje ekibinin özelliklerini,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Proje geliştirmede kullanılacak araçları, yöntem ve ortamı dikkate alır.</a:t>
            </a:r>
          </a:p>
          <a:p>
            <a:r>
              <a:rPr lang="tr-TR" altLang="tr-TR" dirty="0"/>
              <a:t>Üç Aşamadan oluşur: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İş gücü hesaplama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Maliyet çarpanı hesaplama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İlk iş gücü değerini düzeltme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3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 Gücü Hesaplama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accent2"/>
                </a:solidFill>
              </a:rPr>
              <a:t>Ayrık Projeler</a:t>
            </a:r>
            <a:r>
              <a:rPr lang="tr-TR" altLang="tr-TR" dirty="0"/>
              <a:t>   		K=3.2*S</a:t>
            </a:r>
            <a:r>
              <a:rPr lang="tr-TR" altLang="tr-TR" baseline="30000" dirty="0"/>
              <a:t>1,05 </a:t>
            </a:r>
          </a:p>
          <a:p>
            <a:endParaRPr lang="tr-TR" altLang="tr-TR" baseline="30000" dirty="0"/>
          </a:p>
          <a:p>
            <a:r>
              <a:rPr lang="tr-TR" altLang="tr-TR" dirty="0">
                <a:solidFill>
                  <a:schemeClr val="accent2"/>
                </a:solidFill>
              </a:rPr>
              <a:t>Yarı Gömülü Projeler</a:t>
            </a:r>
            <a:r>
              <a:rPr lang="tr-TR" altLang="tr-TR" dirty="0"/>
              <a:t>	K=3,0*S</a:t>
            </a:r>
            <a:r>
              <a:rPr lang="tr-TR" altLang="tr-TR" baseline="30000" dirty="0"/>
              <a:t>1,12 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chemeClr val="accent2"/>
                </a:solidFill>
              </a:rPr>
              <a:t>Gömülü Projeler</a:t>
            </a:r>
            <a:r>
              <a:rPr lang="tr-TR" altLang="tr-TR" dirty="0"/>
              <a:t>		K=2.8*S</a:t>
            </a:r>
            <a:r>
              <a:rPr lang="tr-TR" altLang="tr-TR" baseline="30000" dirty="0"/>
              <a:t>1,20 </a:t>
            </a:r>
          </a:p>
          <a:p>
            <a:pPr lvl="1">
              <a:buFont typeface="Wingdings" panose="05000000000000000000" pitchFamily="2" charset="2"/>
              <a:buNone/>
            </a:pPr>
            <a:endParaRPr lang="tr-TR" altLang="tr-TR" sz="2800" baseline="30000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604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Maliyet Çarpanı Hesaplama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4000" dirty="0"/>
              <a:t>Maliyet Çarpanı 15 maliyet etmeninin çarpımı sonucudur. </a:t>
            </a:r>
          </a:p>
          <a:p>
            <a:endParaRPr lang="tr-TR" altLang="tr-TR" sz="4000" dirty="0"/>
          </a:p>
          <a:p>
            <a:pPr lvl="1">
              <a:buFont typeface="Wingdings" panose="05000000000000000000" pitchFamily="2" charset="2"/>
              <a:buNone/>
            </a:pPr>
            <a:r>
              <a:rPr lang="tr-TR" altLang="tr-TR" sz="4400" dirty="0"/>
              <a:t>C= C1*C2*C3*...*C15</a:t>
            </a:r>
            <a:endParaRPr lang="el-GR" altLang="tr-TR" sz="4400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166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674</Words>
  <Application>Microsoft Office PowerPoint</Application>
  <PresentationFormat>Geniş ekran</PresentationFormat>
  <Paragraphs>278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1_Office Teması</vt:lpstr>
      <vt:lpstr>PowerPoint Sunusu</vt:lpstr>
      <vt:lpstr>Etkin Maliyet Modeli</vt:lpstr>
      <vt:lpstr>COCOMO formülleri</vt:lpstr>
      <vt:lpstr>Proje Sınıfları</vt:lpstr>
      <vt:lpstr>Temel Model</vt:lpstr>
      <vt:lpstr>PowerPoint Sunusu</vt:lpstr>
      <vt:lpstr>Ara Model</vt:lpstr>
      <vt:lpstr>İş Gücü Hesaplama</vt:lpstr>
      <vt:lpstr>Maliyet Çarpanı Hesaplama</vt:lpstr>
      <vt:lpstr>Maliyet Etmenleri </vt:lpstr>
      <vt:lpstr>Ürün Özellikleri</vt:lpstr>
      <vt:lpstr>Bilgisayar Özellikleri</vt:lpstr>
      <vt:lpstr>Personel Özellikleri</vt:lpstr>
      <vt:lpstr>Proje Özellikleri</vt:lpstr>
      <vt:lpstr>İlk İşgücü değerini Düzeltme</vt:lpstr>
      <vt:lpstr>Ayrıntı modeli</vt:lpstr>
      <vt:lpstr>Proje Ekip Yapısı Oluşturma</vt:lpstr>
      <vt:lpstr>Yüklenici Proje Ekip Yapısı</vt:lpstr>
      <vt:lpstr>Yüklenici Proje Ekip Yapısı</vt:lpstr>
      <vt:lpstr>İş Sahibi Proje Ekip Yapısı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AnkaraUni</dc:creator>
  <cp:lastModifiedBy>AnkaraUni</cp:lastModifiedBy>
  <cp:revision>1</cp:revision>
  <dcterms:created xsi:type="dcterms:W3CDTF">2018-06-13T10:48:32Z</dcterms:created>
  <dcterms:modified xsi:type="dcterms:W3CDTF">2018-06-13T10:49:34Z</dcterms:modified>
</cp:coreProperties>
</file>