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0299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03021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64646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110079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789736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886244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32465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942840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855269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47709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93507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22872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49282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149874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70440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873550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299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17370425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38200" y="1219200"/>
            <a:ext cx="10591800" cy="4572000"/>
          </a:xfrm>
        </p:spPr>
        <p:txBody>
          <a:bodyPr rtlCol="0">
            <a:normAutofit lnSpcReduction="10000"/>
          </a:bodyPr>
          <a:lstStyle/>
          <a:p>
            <a:pPr marL="0" indent="0" algn="ctr" eaLnBrk="1" fontAlgn="auto" hangingPunct="1">
              <a:buFont typeface="Arial"/>
              <a:buNone/>
              <a:defRPr/>
            </a:pPr>
            <a:r>
              <a:rPr lang="tr-TR" altLang="tr-TR" sz="3200" b="1" dirty="0">
                <a:solidFill>
                  <a:schemeClr val="tx1">
                    <a:lumMod val="85000"/>
                    <a:lumOff val="15000"/>
                  </a:schemeClr>
                </a:solidFill>
              </a:rPr>
              <a:t>FİYAT (PRICE</a:t>
            </a:r>
            <a:r>
              <a:rPr lang="tr-TR" altLang="tr-TR" sz="3200" b="1" dirty="0" smtClean="0">
                <a:solidFill>
                  <a:schemeClr val="tx1">
                    <a:lumMod val="85000"/>
                    <a:lumOff val="15000"/>
                  </a:schemeClr>
                </a:solidFill>
              </a:rPr>
              <a:t>)</a:t>
            </a:r>
          </a:p>
          <a:p>
            <a:pPr marL="0" indent="0" algn="ctr" eaLnBrk="1" fontAlgn="auto" hangingPunct="1">
              <a:buFont typeface="Arial"/>
              <a:buNone/>
              <a:defRPr/>
            </a:pPr>
            <a:endParaRPr lang="tr-TR" sz="3200" dirty="0">
              <a:solidFill>
                <a:schemeClr val="tx1">
                  <a:lumMod val="85000"/>
                  <a:lumOff val="15000"/>
                </a:schemeClr>
              </a:solidFill>
            </a:endParaRPr>
          </a:p>
          <a:p>
            <a:pPr algn="just" eaLnBrk="1" fontAlgn="auto" hangingPunct="1">
              <a:defRPr/>
            </a:pPr>
            <a:r>
              <a:rPr lang="tr-TR" sz="3200" dirty="0" smtClean="0">
                <a:solidFill>
                  <a:schemeClr val="tx1">
                    <a:lumMod val="85000"/>
                    <a:lumOff val="15000"/>
                  </a:schemeClr>
                </a:solidFill>
              </a:rPr>
              <a:t>Bir </a:t>
            </a:r>
            <a:r>
              <a:rPr lang="tr-TR" sz="3200" dirty="0">
                <a:solidFill>
                  <a:schemeClr val="tx1">
                    <a:lumMod val="85000"/>
                    <a:lumOff val="15000"/>
                  </a:schemeClr>
                </a:solidFill>
              </a:rPr>
              <a:t>turizm işletmesinin sunduğu mal ve hizmetlerin karlılığını belirleyen en önemli faktör o ürünün fiyatıdır. </a:t>
            </a:r>
            <a:endParaRPr lang="tr-TR" sz="3200" dirty="0" smtClean="0">
              <a:solidFill>
                <a:schemeClr val="tx1">
                  <a:lumMod val="85000"/>
                  <a:lumOff val="15000"/>
                </a:schemeClr>
              </a:solidFill>
            </a:endParaRPr>
          </a:p>
          <a:p>
            <a:pPr algn="just" eaLnBrk="1" fontAlgn="auto" hangingPunct="1">
              <a:defRPr/>
            </a:pPr>
            <a:r>
              <a:rPr lang="tr-TR" sz="3200" dirty="0" smtClean="0">
                <a:solidFill>
                  <a:schemeClr val="tx1">
                    <a:lumMod val="85000"/>
                    <a:lumOff val="15000"/>
                  </a:schemeClr>
                </a:solidFill>
              </a:rPr>
              <a:t>Özellikle </a:t>
            </a:r>
            <a:r>
              <a:rPr lang="tr-TR" sz="3200" dirty="0">
                <a:solidFill>
                  <a:schemeClr val="tx1">
                    <a:lumMod val="85000"/>
                    <a:lumOff val="15000"/>
                  </a:schemeClr>
                </a:solidFill>
              </a:rPr>
              <a:t>yüksek enflasyon ve yoğun rekabet ortamında mal ve özellikle hizmetlerin fiyatlandırılması turizm işletmeleri için önemli bir pazarlama kararıdır. </a:t>
            </a:r>
          </a:p>
          <a:p>
            <a:pPr marL="0" indent="0" algn="just" eaLnBrk="1" fontAlgn="auto" hangingPunct="1">
              <a:buFont typeface="Arial"/>
              <a:buNone/>
              <a:defRPr/>
            </a:pPr>
            <a:r>
              <a:rPr lang="tr-TR" sz="3200" dirty="0">
                <a:solidFill>
                  <a:schemeClr val="tx1">
                    <a:lumMod val="85000"/>
                    <a:lumOff val="15000"/>
                  </a:schemeClr>
                </a:solidFill>
              </a:rPr>
              <a:t>	</a:t>
            </a:r>
          </a:p>
        </p:txBody>
      </p:sp>
    </p:spTree>
    <p:extLst>
      <p:ext uri="{BB962C8B-B14F-4D97-AF65-F5344CB8AC3E}">
        <p14:creationId xmlns:p14="http://schemas.microsoft.com/office/powerpoint/2010/main" val="239921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İçerik Yer Tutucusu 2"/>
          <p:cNvSpPr>
            <a:spLocks noGrp="1"/>
          </p:cNvSpPr>
          <p:nvPr>
            <p:ph idx="4294967295"/>
          </p:nvPr>
        </p:nvSpPr>
        <p:spPr>
          <a:xfrm>
            <a:off x="762000" y="914400"/>
            <a:ext cx="10515600" cy="5287963"/>
          </a:xfrm>
        </p:spPr>
        <p:txBody>
          <a:bodyPr rtlCol="0">
            <a:normAutofit/>
          </a:bodyPr>
          <a:lstStyle/>
          <a:p>
            <a:pPr algn="just" eaLnBrk="1" fontAlgn="auto" hangingPunct="1">
              <a:lnSpc>
                <a:spcPct val="90000"/>
              </a:lnSpc>
              <a:defRPr/>
            </a:pPr>
            <a:r>
              <a:rPr lang="tr-TR" altLang="tr-TR" sz="3200" dirty="0">
                <a:solidFill>
                  <a:schemeClr val="tx1">
                    <a:lumMod val="85000"/>
                    <a:lumOff val="15000"/>
                  </a:schemeClr>
                </a:solidFill>
              </a:rPr>
              <a:t>	Müşteriler fiyata bir kalite işareti olarak bağlı oldukları ve fiyatın kalite beklentilerine yön verir konumda olması nedeniyle fiyatın işletme tarafından dikkatli belirlenmesi gerekir. </a:t>
            </a:r>
          </a:p>
          <a:p>
            <a:pPr algn="just" eaLnBrk="1" fontAlgn="auto" hangingPunct="1">
              <a:lnSpc>
                <a:spcPct val="90000"/>
              </a:lnSpc>
              <a:defRPr/>
            </a:pPr>
            <a:r>
              <a:rPr lang="tr-TR" altLang="tr-TR" sz="3200" dirty="0">
                <a:solidFill>
                  <a:schemeClr val="tx1">
                    <a:lumMod val="85000"/>
                    <a:lumOff val="15000"/>
                  </a:schemeClr>
                </a:solidFill>
              </a:rPr>
              <a:t>	Yüksek fiyatlandırma müşteri kaybına yol açabileceği gibi, düşük fiyatlandırma da bazen hizmet kalitesi hakkında doğru olmayan çıkarımlara neden olacağından yine müşteri kayıplarına yol açabilecek özelliktedir. </a:t>
            </a:r>
          </a:p>
          <a:p>
            <a:pPr algn="just" eaLnBrk="1" fontAlgn="auto" hangingPunct="1">
              <a:lnSpc>
                <a:spcPct val="90000"/>
              </a:lnSpc>
              <a:defRPr/>
            </a:pPr>
            <a:r>
              <a:rPr lang="tr-TR" altLang="tr-TR" sz="3200" dirty="0">
                <a:solidFill>
                  <a:schemeClr val="tx1">
                    <a:lumMod val="85000"/>
                    <a:lumOff val="15000"/>
                  </a:schemeClr>
                </a:solidFill>
              </a:rPr>
              <a:t>	İşte bu nedenler fiyat unsurunu diğer pazarlama karması elemanlarına göre çok daha önemli bir unsur haline getirmektedir.</a:t>
            </a:r>
          </a:p>
        </p:txBody>
      </p:sp>
    </p:spTree>
    <p:extLst>
      <p:ext uri="{BB962C8B-B14F-4D97-AF65-F5344CB8AC3E}">
        <p14:creationId xmlns:p14="http://schemas.microsoft.com/office/powerpoint/2010/main" val="95342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Unvan 1"/>
          <p:cNvSpPr>
            <a:spLocks noGrp="1"/>
          </p:cNvSpPr>
          <p:nvPr>
            <p:ph type="title"/>
          </p:nvPr>
        </p:nvSpPr>
        <p:spPr/>
        <p:txBody>
          <a:bodyPr/>
          <a:lstStyle/>
          <a:p>
            <a:pPr eaLnBrk="1" hangingPunct="1"/>
            <a:endParaRPr lang="tr-TR" altLang="tr-TR" smtClean="0">
              <a:ln>
                <a:noFill/>
              </a:ln>
            </a:endParaRPr>
          </a:p>
        </p:txBody>
      </p:sp>
      <p:sp>
        <p:nvSpPr>
          <p:cNvPr id="106499" name="İçerik Yer Tutucusu 2"/>
          <p:cNvSpPr>
            <a:spLocks noGrp="1"/>
          </p:cNvSpPr>
          <p:nvPr>
            <p:ph idx="1"/>
          </p:nvPr>
        </p:nvSpPr>
        <p:spPr/>
        <p:txBody>
          <a:bodyPr/>
          <a:lstStyle/>
          <a:p>
            <a:pPr algn="just" eaLnBrk="1" hangingPunct="1"/>
            <a:r>
              <a:rPr lang="tr-TR" altLang="tr-TR" sz="3200" smtClean="0"/>
              <a:t>Aslında bu dönemde, sektörel olarak tüm satışlar azalır. Satışlar artan oranda azalabildiği gibi, birden bire de kesilebilir. Rakip işletmelerin büyük bir kısmı gelişme aşamasında pazardan çekildiği için doğrudan rekabetle karşılaşılmaz.</a:t>
            </a:r>
            <a:br>
              <a:rPr lang="tr-TR" altLang="tr-TR" sz="3200" smtClean="0"/>
            </a:br>
            <a:r>
              <a:rPr lang="tr-TR" altLang="tr-TR" sz="3200" smtClean="0"/>
              <a:t/>
            </a:r>
            <a:br>
              <a:rPr lang="tr-TR" altLang="tr-TR" sz="3200" smtClean="0"/>
            </a:br>
            <a:endParaRPr lang="tr-TR" altLang="tr-TR" sz="3200" smtClean="0"/>
          </a:p>
          <a:p>
            <a:pPr eaLnBrk="1" hangingPunct="1"/>
            <a:endParaRPr lang="tr-TR" altLang="tr-TR" smtClean="0"/>
          </a:p>
        </p:txBody>
      </p:sp>
    </p:spTree>
    <p:extLst>
      <p:ext uri="{BB962C8B-B14F-4D97-AF65-F5344CB8AC3E}">
        <p14:creationId xmlns:p14="http://schemas.microsoft.com/office/powerpoint/2010/main" val="341294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Unvan 1"/>
          <p:cNvSpPr>
            <a:spLocks noGrp="1"/>
          </p:cNvSpPr>
          <p:nvPr>
            <p:ph type="title"/>
          </p:nvPr>
        </p:nvSpPr>
        <p:spPr/>
        <p:txBody>
          <a:bodyPr/>
          <a:lstStyle/>
          <a:p>
            <a:pPr eaLnBrk="1" hangingPunct="1"/>
            <a:endParaRPr lang="tr-TR" altLang="tr-TR" smtClean="0">
              <a:ln>
                <a:noFill/>
              </a:ln>
            </a:endParaRPr>
          </a:p>
        </p:txBody>
      </p:sp>
      <p:sp>
        <p:nvSpPr>
          <p:cNvPr id="107523" name="İçerik Yer Tutucusu 2"/>
          <p:cNvSpPr>
            <a:spLocks noGrp="1"/>
          </p:cNvSpPr>
          <p:nvPr>
            <p:ph idx="1"/>
          </p:nvPr>
        </p:nvSpPr>
        <p:spPr/>
        <p:txBody>
          <a:bodyPr/>
          <a:lstStyle/>
          <a:p>
            <a:pPr eaLnBrk="1" hangingPunct="1"/>
            <a:r>
              <a:rPr lang="tr-TR" altLang="tr-TR" sz="3200" smtClean="0"/>
              <a:t>Bu dönemde pazardaki toplam satışlar azalmakta ve pazarda faaliyet gösteren işletme sayısı da azalmaktadır. </a:t>
            </a:r>
          </a:p>
          <a:p>
            <a:pPr eaLnBrk="1" hangingPunct="1"/>
            <a:r>
              <a:rPr lang="tr-TR" altLang="tr-TR" sz="3200" smtClean="0"/>
              <a:t>Talepteki azalmaya paralel olarak fiyatlarda düşme görülür ve yavaş yavaş karlılık ortadan kalkar. </a:t>
            </a:r>
          </a:p>
          <a:p>
            <a:pPr eaLnBrk="1" hangingPunct="1"/>
            <a:r>
              <a:rPr lang="tr-TR" altLang="tr-TR" sz="3200" smtClean="0"/>
              <a:t> Dağıtım kanalları daraltılır. </a:t>
            </a:r>
          </a:p>
          <a:p>
            <a:pPr eaLnBrk="1" hangingPunct="1"/>
            <a:r>
              <a:rPr lang="tr-TR" altLang="tr-TR" sz="3200" smtClean="0"/>
              <a:t>Satışların düşmesiyle pazarda rekabet yavaşlar. </a:t>
            </a:r>
          </a:p>
        </p:txBody>
      </p:sp>
    </p:spTree>
    <p:extLst>
      <p:ext uri="{BB962C8B-B14F-4D97-AF65-F5344CB8AC3E}">
        <p14:creationId xmlns:p14="http://schemas.microsoft.com/office/powerpoint/2010/main" val="230251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Unvan 1"/>
          <p:cNvSpPr>
            <a:spLocks noGrp="1"/>
          </p:cNvSpPr>
          <p:nvPr>
            <p:ph type="title"/>
          </p:nvPr>
        </p:nvSpPr>
        <p:spPr/>
        <p:txBody>
          <a:bodyPr/>
          <a:lstStyle/>
          <a:p>
            <a:pPr eaLnBrk="1" hangingPunct="1"/>
            <a:r>
              <a:rPr lang="tr-TR" altLang="tr-TR" b="1" smtClean="0">
                <a:ln>
                  <a:noFill/>
                </a:ln>
                <a:solidFill>
                  <a:schemeClr val="tx1"/>
                </a:solidFill>
              </a:rPr>
              <a:t>Düşüş Dönemi</a:t>
            </a:r>
            <a:endParaRPr lang="tr-TR" altLang="tr-TR" smtClean="0">
              <a:ln>
                <a:noFill/>
              </a:ln>
            </a:endParaRPr>
          </a:p>
        </p:txBody>
      </p:sp>
      <p:sp>
        <p:nvSpPr>
          <p:cNvPr id="108547" name="İçerik Yer Tutucusu 2"/>
          <p:cNvSpPr>
            <a:spLocks noGrp="1"/>
          </p:cNvSpPr>
          <p:nvPr>
            <p:ph idx="1"/>
          </p:nvPr>
        </p:nvSpPr>
        <p:spPr>
          <a:xfrm>
            <a:off x="1271588" y="2438400"/>
            <a:ext cx="10439400" cy="3317875"/>
          </a:xfrm>
        </p:spPr>
        <p:txBody>
          <a:bodyPr/>
          <a:lstStyle/>
          <a:p>
            <a:pPr eaLnBrk="1" hangingPunct="1"/>
            <a:r>
              <a:rPr lang="tr-TR" altLang="tr-TR" sz="2800" smtClean="0"/>
              <a:t>Rekabet düşük</a:t>
            </a:r>
          </a:p>
          <a:p>
            <a:pPr eaLnBrk="1" hangingPunct="1"/>
            <a:r>
              <a:rPr lang="tr-TR" altLang="tr-TR" sz="2800" smtClean="0"/>
              <a:t>Talep ve satışlar düşük</a:t>
            </a:r>
          </a:p>
          <a:p>
            <a:pPr eaLnBrk="1" hangingPunct="1"/>
            <a:r>
              <a:rPr lang="tr-TR" altLang="tr-TR" sz="2800" smtClean="0"/>
              <a:t>Şirket tutundurma çalışmalarıyla bir süre daha satışlarını artırmayı deneyebilir.</a:t>
            </a:r>
          </a:p>
          <a:p>
            <a:pPr eaLnBrk="1" hangingPunct="1"/>
            <a:r>
              <a:rPr lang="tr-TR" altLang="tr-TR" sz="2800" smtClean="0"/>
              <a:t>Maliyetlerin düşürülmesi önem kazanır, bu amaçla dağıtım kanalları daraltılabilir,</a:t>
            </a:r>
          </a:p>
          <a:p>
            <a:pPr eaLnBrk="1" hangingPunct="1"/>
            <a:r>
              <a:rPr lang="tr-TR" altLang="tr-TR" sz="2800" smtClean="0"/>
              <a:t>Şirket ürün piyasasından tamamen çekilebilir. </a:t>
            </a:r>
          </a:p>
          <a:p>
            <a:pPr eaLnBrk="1" hangingPunct="1"/>
            <a:endParaRPr lang="tr-TR" altLang="tr-TR" smtClean="0"/>
          </a:p>
        </p:txBody>
      </p:sp>
    </p:spTree>
    <p:extLst>
      <p:ext uri="{BB962C8B-B14F-4D97-AF65-F5344CB8AC3E}">
        <p14:creationId xmlns:p14="http://schemas.microsoft.com/office/powerpoint/2010/main" val="370288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Unvan 1"/>
          <p:cNvSpPr>
            <a:spLocks noGrp="1"/>
          </p:cNvSpPr>
          <p:nvPr>
            <p:ph type="title"/>
          </p:nvPr>
        </p:nvSpPr>
        <p:spPr/>
        <p:txBody>
          <a:bodyPr/>
          <a:lstStyle/>
          <a:p>
            <a:endParaRPr lang="tr-TR" altLang="tr-TR" smtClean="0">
              <a:ln>
                <a:noFill/>
              </a:ln>
            </a:endParaRPr>
          </a:p>
        </p:txBody>
      </p:sp>
      <p:sp>
        <p:nvSpPr>
          <p:cNvPr id="109571" name="İçerik Yer Tutucusu 2"/>
          <p:cNvSpPr>
            <a:spLocks noGrp="1"/>
          </p:cNvSpPr>
          <p:nvPr>
            <p:ph idx="1"/>
          </p:nvPr>
        </p:nvSpPr>
        <p:spPr>
          <a:xfrm>
            <a:off x="1295400" y="2557463"/>
            <a:ext cx="9067800" cy="3317875"/>
          </a:xfrm>
        </p:spPr>
        <p:txBody>
          <a:bodyPr/>
          <a:lstStyle/>
          <a:p>
            <a:pPr algn="just"/>
            <a:r>
              <a:rPr lang="tr-TR" altLang="tr-TR" sz="3200" smtClean="0"/>
              <a:t>Ürünün yaşam evresinin hangi aşamasında olduğu pazarlama stratejilerinin belirlenmesinde en temel belirleyicilerden biridir.</a:t>
            </a:r>
          </a:p>
        </p:txBody>
      </p:sp>
    </p:spTree>
    <p:extLst>
      <p:ext uri="{BB962C8B-B14F-4D97-AF65-F5344CB8AC3E}">
        <p14:creationId xmlns:p14="http://schemas.microsoft.com/office/powerpoint/2010/main" val="294909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Unvan 1"/>
          <p:cNvSpPr>
            <a:spLocks noGrp="1"/>
          </p:cNvSpPr>
          <p:nvPr>
            <p:ph type="title"/>
          </p:nvPr>
        </p:nvSpPr>
        <p:spPr/>
        <p:txBody>
          <a:bodyPr/>
          <a:lstStyle/>
          <a:p>
            <a:r>
              <a:rPr lang="tr-TR" altLang="tr-TR" smtClean="0">
                <a:ln>
                  <a:noFill/>
                </a:ln>
              </a:rPr>
              <a:t>ÜRÜN FARKLILAŞTIRMASI </a:t>
            </a:r>
          </a:p>
        </p:txBody>
      </p:sp>
      <p:sp>
        <p:nvSpPr>
          <p:cNvPr id="110595" name="İçerik Yer Tutucusu 2"/>
          <p:cNvSpPr>
            <a:spLocks noGrp="1"/>
          </p:cNvSpPr>
          <p:nvPr>
            <p:ph idx="1"/>
          </p:nvPr>
        </p:nvSpPr>
        <p:spPr/>
        <p:txBody>
          <a:bodyPr/>
          <a:lstStyle/>
          <a:p>
            <a:pPr algn="just"/>
            <a:r>
              <a:rPr lang="tr-TR" altLang="tr-TR" sz="3200" smtClean="0"/>
              <a:t>Ürün farklılaştırma, işletmelerin rekabet avantajı yaratmak için ürünü fiziksel veya algısal olarak rakip ürünlerden farklı hale getirmesidir</a:t>
            </a:r>
          </a:p>
        </p:txBody>
      </p:sp>
    </p:spTree>
    <p:extLst>
      <p:ext uri="{BB962C8B-B14F-4D97-AF65-F5344CB8AC3E}">
        <p14:creationId xmlns:p14="http://schemas.microsoft.com/office/powerpoint/2010/main" val="215222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1"/>
          <p:cNvSpPr>
            <a:spLocks noGrp="1"/>
          </p:cNvSpPr>
          <p:nvPr>
            <p:ph type="ctrTitle" idx="4294967295"/>
          </p:nvPr>
        </p:nvSpPr>
        <p:spPr>
          <a:xfrm>
            <a:off x="2209800" y="685800"/>
            <a:ext cx="7772400" cy="1439863"/>
          </a:xfrm>
        </p:spPr>
        <p:txBody>
          <a:bodyPr rtlCol="0">
            <a:normAutofit/>
          </a:bodyPr>
          <a:lstStyle/>
          <a:p>
            <a:pPr eaLnBrk="1" fontAlgn="auto" hangingPunct="1">
              <a:spcAft>
                <a:spcPts val="0"/>
              </a:spcAft>
              <a:defRPr/>
            </a:pPr>
            <a:r>
              <a:rPr lang="tr-TR" altLang="tr-TR" sz="4800" b="1" dirty="0">
                <a:solidFill>
                  <a:schemeClr val="tx1">
                    <a:lumMod val="85000"/>
                    <a:lumOff val="15000"/>
                  </a:schemeClr>
                </a:solidFill>
                <a:latin typeface="+mn-lt"/>
              </a:rPr>
              <a:t>FİYAT (PRICE)</a:t>
            </a:r>
          </a:p>
        </p:txBody>
      </p:sp>
      <p:sp>
        <p:nvSpPr>
          <p:cNvPr id="50179" name="Alt Başlık 2"/>
          <p:cNvSpPr>
            <a:spLocks noGrp="1"/>
          </p:cNvSpPr>
          <p:nvPr>
            <p:ph type="subTitle" idx="4294967295"/>
          </p:nvPr>
        </p:nvSpPr>
        <p:spPr>
          <a:xfrm>
            <a:off x="2438400" y="2590800"/>
            <a:ext cx="6934200" cy="3505200"/>
          </a:xfrm>
        </p:spPr>
        <p:txBody>
          <a:bodyPr rtlCol="0">
            <a:normAutofit lnSpcReduction="10000"/>
          </a:bodyPr>
          <a:lstStyle/>
          <a:p>
            <a:pPr marL="0" indent="0" algn="ctr" eaLnBrk="1" fontAlgn="auto" hangingPunct="1">
              <a:buFont typeface="Arial"/>
              <a:buNone/>
              <a:defRPr/>
            </a:pPr>
            <a:r>
              <a:rPr lang="tr-TR" altLang="tr-TR" sz="3200" dirty="0">
                <a:solidFill>
                  <a:schemeClr val="tx1"/>
                </a:solidFill>
              </a:rPr>
              <a:t>TANIMI VE ÖNEMİ</a:t>
            </a:r>
          </a:p>
          <a:p>
            <a:pPr marL="0" indent="0" algn="ctr" eaLnBrk="1" fontAlgn="auto" hangingPunct="1">
              <a:buFont typeface="Arial"/>
              <a:buNone/>
              <a:defRPr/>
            </a:pPr>
            <a:r>
              <a:rPr lang="tr-TR" altLang="tr-TR" sz="3200" dirty="0">
                <a:solidFill>
                  <a:schemeClr val="tx1"/>
                </a:solidFill>
              </a:rPr>
              <a:t>TURİZM İŞLETMELERİNDE FİYATLANDIRMA AMAÇLARI</a:t>
            </a:r>
          </a:p>
          <a:p>
            <a:pPr marL="0" indent="0" algn="ctr" eaLnBrk="1" fontAlgn="auto" hangingPunct="1">
              <a:buFont typeface="Arial"/>
              <a:buNone/>
              <a:defRPr/>
            </a:pPr>
            <a:r>
              <a:rPr lang="tr-TR" altLang="tr-TR" sz="3200" dirty="0">
                <a:solidFill>
                  <a:schemeClr val="tx1"/>
                </a:solidFill>
              </a:rPr>
              <a:t>FİYAT BELİRLEME SÜREÇLERİ</a:t>
            </a:r>
          </a:p>
          <a:p>
            <a:pPr marL="0" indent="0" algn="ctr" eaLnBrk="1" fontAlgn="auto" hangingPunct="1">
              <a:buFont typeface="Arial"/>
              <a:buNone/>
              <a:defRPr/>
            </a:pPr>
            <a:r>
              <a:rPr lang="tr-TR" altLang="tr-TR" sz="3200" dirty="0">
                <a:solidFill>
                  <a:schemeClr val="tx1"/>
                </a:solidFill>
              </a:rPr>
              <a:t>FİYATLANDIRMAYI ETKİLEYEN FAKTÖRLER</a:t>
            </a:r>
          </a:p>
        </p:txBody>
      </p:sp>
    </p:spTree>
    <p:extLst>
      <p:ext uri="{BB962C8B-B14F-4D97-AF65-F5344CB8AC3E}">
        <p14:creationId xmlns:p14="http://schemas.microsoft.com/office/powerpoint/2010/main" val="193499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Başlık 1"/>
          <p:cNvSpPr>
            <a:spLocks noGrp="1"/>
          </p:cNvSpPr>
          <p:nvPr>
            <p:ph type="title" idx="4294967295"/>
          </p:nvPr>
        </p:nvSpPr>
        <p:spPr>
          <a:xfrm>
            <a:off x="1981200" y="914400"/>
            <a:ext cx="8229600" cy="706438"/>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TANIMI VE ÖNEMİ</a:t>
            </a:r>
          </a:p>
        </p:txBody>
      </p:sp>
      <p:sp>
        <p:nvSpPr>
          <p:cNvPr id="51203" name="İçerik Yer Tutucusu 2"/>
          <p:cNvSpPr>
            <a:spLocks noGrp="1"/>
          </p:cNvSpPr>
          <p:nvPr>
            <p:ph idx="4294967295"/>
          </p:nvPr>
        </p:nvSpPr>
        <p:spPr>
          <a:xfrm>
            <a:off x="838200" y="1905000"/>
            <a:ext cx="10287000" cy="4222750"/>
          </a:xfrm>
        </p:spPr>
        <p:txBody>
          <a:bodyPr rtlCol="0">
            <a:normAutofit/>
          </a:bodyPr>
          <a:lstStyle/>
          <a:p>
            <a:pPr marL="0" indent="0" algn="just" eaLnBrk="1" fontAlgn="auto" hangingPunct="1">
              <a:buFont typeface="Arial"/>
              <a:buNone/>
              <a:defRPr/>
            </a:pPr>
            <a:r>
              <a:rPr lang="tr-TR" altLang="tr-TR" sz="3200" dirty="0">
                <a:solidFill>
                  <a:schemeClr val="tx1">
                    <a:lumMod val="85000"/>
                    <a:lumOff val="15000"/>
                  </a:schemeClr>
                </a:solidFill>
              </a:rPr>
              <a:t>	Fiyat, basit olarak alıcıların bir mal veya hizmeti elde etmek için ödemeleri gereken paradır</a:t>
            </a:r>
            <a:r>
              <a:rPr lang="tr-TR" altLang="tr-TR" sz="3200" dirty="0" smtClean="0">
                <a:solidFill>
                  <a:schemeClr val="tx1">
                    <a:lumMod val="85000"/>
                    <a:lumOff val="15000"/>
                  </a:schemeClr>
                </a:solidFill>
              </a:rPr>
              <a:t>.</a:t>
            </a:r>
          </a:p>
          <a:p>
            <a:pPr marL="0" indent="0" algn="just" eaLnBrk="1" fontAlgn="auto" hangingPunct="1">
              <a:buFont typeface="Arial"/>
              <a:buNone/>
              <a:defRPr/>
            </a:pPr>
            <a:r>
              <a:rPr lang="tr-TR" altLang="tr-TR" sz="3200" dirty="0" smtClean="0">
                <a:solidFill>
                  <a:schemeClr val="tx1">
                    <a:lumMod val="85000"/>
                    <a:lumOff val="15000"/>
                  </a:schemeClr>
                </a:solidFill>
              </a:rPr>
              <a:t> </a:t>
            </a:r>
            <a:r>
              <a:rPr lang="tr-TR" altLang="tr-TR" sz="3200" dirty="0">
                <a:solidFill>
                  <a:schemeClr val="tx1">
                    <a:lumMod val="85000"/>
                    <a:lumOff val="15000"/>
                  </a:schemeClr>
                </a:solidFill>
              </a:rPr>
              <a:t>İşletme açısından ise fiyat, söz konusu işletmenin </a:t>
            </a:r>
            <a:r>
              <a:rPr lang="tr-TR" altLang="tr-TR" sz="3200" dirty="0" smtClean="0">
                <a:solidFill>
                  <a:schemeClr val="tx1">
                    <a:lumMod val="85000"/>
                    <a:lumOff val="15000"/>
                  </a:schemeClr>
                </a:solidFill>
              </a:rPr>
              <a:t>ürünü </a:t>
            </a:r>
            <a:r>
              <a:rPr lang="tr-TR" altLang="tr-TR" sz="3200" dirty="0">
                <a:solidFill>
                  <a:schemeClr val="tx1">
                    <a:lumMod val="85000"/>
                    <a:lumOff val="15000"/>
                  </a:schemeClr>
                </a:solidFill>
              </a:rPr>
              <a:t>için belirlediği değerdir. </a:t>
            </a:r>
            <a:endParaRPr lang="tr-TR" altLang="tr-TR" sz="3200" dirty="0" smtClean="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a:t>
            </a:r>
            <a:r>
              <a:rPr lang="tr-TR" altLang="tr-TR" sz="3200" dirty="0" smtClean="0">
                <a:solidFill>
                  <a:schemeClr val="tx1">
                    <a:lumMod val="85000"/>
                    <a:lumOff val="15000"/>
                  </a:schemeClr>
                </a:solidFill>
              </a:rPr>
              <a:t>FİYAT= MALİYE+KAR</a:t>
            </a:r>
            <a:endParaRPr lang="tr-TR" altLang="tr-TR" sz="3200" dirty="0">
              <a:solidFill>
                <a:schemeClr val="tx1">
                  <a:lumMod val="85000"/>
                  <a:lumOff val="15000"/>
                </a:schemeClr>
              </a:solidFill>
            </a:endParaRPr>
          </a:p>
          <a:p>
            <a:pPr marL="0" indent="0" algn="just" eaLnBrk="1" fontAlgn="auto" hangingPunct="1">
              <a:buFont typeface="Arial"/>
              <a:buNone/>
              <a:defRPr/>
            </a:pPr>
            <a:endParaRPr lang="tr-TR" altLang="tr-TR" sz="3200" dirty="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a:t>
            </a:r>
          </a:p>
        </p:txBody>
      </p:sp>
    </p:spTree>
    <p:extLst>
      <p:ext uri="{BB962C8B-B14F-4D97-AF65-F5344CB8AC3E}">
        <p14:creationId xmlns:p14="http://schemas.microsoft.com/office/powerpoint/2010/main" val="166225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a:solidFill>
                  <a:schemeClr val="tx1">
                    <a:lumMod val="85000"/>
                    <a:lumOff val="15000"/>
                  </a:schemeClr>
                </a:solidFill>
              </a:rPr>
              <a:t>FİYAT (PRICE)</a:t>
            </a:r>
            <a:endParaRPr lang="tr-TR" dirty="0"/>
          </a:p>
        </p:txBody>
      </p:sp>
      <p:sp>
        <p:nvSpPr>
          <p:cNvPr id="3" name="İçerik Yer Tutucusu 2"/>
          <p:cNvSpPr>
            <a:spLocks noGrp="1"/>
          </p:cNvSpPr>
          <p:nvPr>
            <p:ph idx="1"/>
          </p:nvPr>
        </p:nvSpPr>
        <p:spPr/>
        <p:txBody>
          <a:bodyPr/>
          <a:lstStyle/>
          <a:p>
            <a:pPr marL="0" indent="0" algn="just" eaLnBrk="1" fontAlgn="auto" hangingPunct="1">
              <a:buClr>
                <a:srgbClr val="B15E28"/>
              </a:buClr>
              <a:buFont typeface="Arial" panose="020B0604020202020204" pitchFamily="34" charset="0"/>
              <a:buNone/>
              <a:defRPr/>
            </a:pPr>
            <a:r>
              <a:rPr lang="tr-TR" altLang="tr-TR" sz="3000" dirty="0">
                <a:solidFill>
                  <a:prstClr val="black">
                    <a:lumMod val="85000"/>
                    <a:lumOff val="15000"/>
                  </a:prstClr>
                </a:solidFill>
              </a:rPr>
              <a:t>Fiyat farklı zamanlarda ve farklı şartlar altında, farklı insanlar için birbirinden farklı anlamlar ifade eden bir kavramdır. Ürünün değeri ile ilgili satış elemanına, müşteriye ve firmaya ayrı ayrı şeyler ifade eden karmaşık bir yapıya sahiptir. </a:t>
            </a:r>
          </a:p>
          <a:p>
            <a:pPr eaLnBrk="1" hangingPunct="1">
              <a:defRPr/>
            </a:pPr>
            <a:endParaRPr lang="tr-TR" dirty="0"/>
          </a:p>
        </p:txBody>
      </p:sp>
    </p:spTree>
    <p:extLst>
      <p:ext uri="{BB962C8B-B14F-4D97-AF65-F5344CB8AC3E}">
        <p14:creationId xmlns:p14="http://schemas.microsoft.com/office/powerpoint/2010/main" val="166762664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252</Words>
  <Application>Microsoft Office PowerPoint</Application>
  <PresentationFormat>Geniş ekran</PresentationFormat>
  <Paragraphs>37</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Calibri</vt:lpstr>
      <vt:lpstr>Calibri Light</vt:lpstr>
      <vt:lpstr>Garamond</vt:lpstr>
      <vt:lpstr>Office Teması</vt:lpstr>
      <vt:lpstr>Organik</vt:lpstr>
      <vt:lpstr>1_Organik</vt:lpstr>
      <vt:lpstr>TURİZM PAZARLAMASI</vt:lpstr>
      <vt:lpstr>PowerPoint Sunusu</vt:lpstr>
      <vt:lpstr>PowerPoint Sunusu</vt:lpstr>
      <vt:lpstr>Düşüş Dönemi</vt:lpstr>
      <vt:lpstr>PowerPoint Sunusu</vt:lpstr>
      <vt:lpstr>ÜRÜN FARKLILAŞTIRMASI </vt:lpstr>
      <vt:lpstr>FİYAT (PRICE)</vt:lpstr>
      <vt:lpstr>TANIMI VE ÖNEMİ</vt:lpstr>
      <vt:lpstr>FİYAT (PRICE)</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10</cp:revision>
  <dcterms:created xsi:type="dcterms:W3CDTF">2017-10-29T15:49:52Z</dcterms:created>
  <dcterms:modified xsi:type="dcterms:W3CDTF">2017-10-29T16:02:39Z</dcterms:modified>
</cp:coreProperties>
</file>