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69" r:id="rId4"/>
    <p:sldId id="259" r:id="rId5"/>
    <p:sldId id="260" r:id="rId6"/>
    <p:sldId id="270" r:id="rId7"/>
    <p:sldId id="271" r:id="rId8"/>
    <p:sldId id="266" r:id="rId9"/>
    <p:sldId id="267" r:id="rId10"/>
    <p:sldId id="268" r:id="rId11"/>
    <p:sldId id="272" r:id="rId12"/>
    <p:sldId id="273" r:id="rId13"/>
    <p:sldId id="274" r:id="rId14"/>
    <p:sldId id="275" r:id="rId15"/>
    <p:sldId id="276" r:id="rId16"/>
    <p:sldId id="279" r:id="rId17"/>
    <p:sldId id="280" r:id="rId18"/>
    <p:sldId id="278" r:id="rId19"/>
    <p:sldId id="281" r:id="rId20"/>
    <p:sldId id="277" r:id="rId21"/>
    <p:sldId id="257" r:id="rId22"/>
    <p:sldId id="265" r:id="rId23"/>
    <p:sldId id="262" r:id="rId24"/>
    <p:sldId id="282" r:id="rId25"/>
    <p:sldId id="284" r:id="rId26"/>
    <p:sldId id="283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75501"/>
  </p:normalViewPr>
  <p:slideViewPr>
    <p:cSldViewPr snapToGrid="0" snapToObjects="1">
      <p:cViewPr varScale="1">
        <p:scale>
          <a:sx n="83" d="100"/>
          <a:sy n="83" d="100"/>
        </p:scale>
        <p:origin x="1888" y="192"/>
      </p:cViewPr>
      <p:guideLst/>
    </p:cSldViewPr>
  </p:slideViewPr>
  <p:outlineViewPr>
    <p:cViewPr>
      <p:scale>
        <a:sx n="33" d="100"/>
        <a:sy n="33" d="100"/>
      </p:scale>
      <p:origin x="0" y="-9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C453B-937A-9145-8F87-5A133C71A8B7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7CE9B-DB0E-0342-9F43-77437E1988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15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DNA’nın boyutu bazı bitki hücrelerinde 90 metre. İnsan bedeninde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pluton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güneş arası git gel yapacak kadar uzun..</a:t>
            </a: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 hücreyi basit bir mikroskopla incelediğinizde içerisindeki DNA’yı göremezsiniz. Oysa bir hücrenin içinden zarar vermeksizin DNA’yı çıkartabilseniz elde edeceğiniz DNA ipliği yaklaşık 1.20cm uzunluğunda olacaktır. Kalınlığına gelince; hayal edebilmek için şöyle düşünün; 5 milyon DNA ipliği bir arada bir dikiş iğnesinin deliğinden geçebilir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43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Jacobson</a:t>
            </a:r>
            <a:r>
              <a:rPr lang="tr-TR" dirty="0"/>
              <a:t> organı atavizm örneklerinden – beraber vakit geçiren  kadınların aynı zamanda regl olmasını sağlar. MHC cinsellik deneyi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85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21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Bunun sebebi insan evriminde birden fazla kez nesli tükenme tehlikesi geçirmiş olabilir. Afet ? TOBA patlaması ( 1815 </a:t>
            </a:r>
            <a:r>
              <a:rPr lang="tr-TR" dirty="0" err="1"/>
              <a:t>Tambara</a:t>
            </a:r>
            <a:r>
              <a:rPr lang="tr-TR" dirty="0"/>
              <a:t> patlaması esnasında lav çıkışı, </a:t>
            </a:r>
            <a:r>
              <a:rPr lang="tr-TR" dirty="0" err="1"/>
              <a:t>tsunami</a:t>
            </a:r>
            <a:r>
              <a:rPr lang="tr-TR" dirty="0"/>
              <a:t>, sülfürlü gaz, kalın tabaka ve korkunç bir kış) TOBA çok daha etkili 6 yıl güneş kararması, buzul çağının başlangıcı ve insan nüfusunda ani düşüşler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136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Hamilerlerde</a:t>
            </a:r>
            <a:r>
              <a:rPr lang="tr-TR" dirty="0"/>
              <a:t> post </a:t>
            </a:r>
            <a:r>
              <a:rPr lang="tr-TR" dirty="0" err="1"/>
              <a:t>travmatik</a:t>
            </a:r>
            <a:r>
              <a:rPr lang="tr-TR" dirty="0"/>
              <a:t> stres bozukluğunun </a:t>
            </a:r>
            <a:r>
              <a:rPr lang="tr-TR" dirty="0" err="1"/>
              <a:t>epigenetik</a:t>
            </a:r>
            <a:r>
              <a:rPr lang="tr-TR" dirty="0"/>
              <a:t> süreci etkilediği doğan çocukların kaygı düzeylerinin daha yüksek olduğu bulunmuş ..</a:t>
            </a:r>
          </a:p>
          <a:p>
            <a:r>
              <a:rPr lang="tr-TR" dirty="0"/>
              <a:t>Normalde sperm ve yumurta birleştiğinde embriyo </a:t>
            </a:r>
            <a:r>
              <a:rPr lang="tr-TR" dirty="0" err="1"/>
              <a:t>epigenetik</a:t>
            </a:r>
            <a:r>
              <a:rPr lang="tr-TR" dirty="0"/>
              <a:t> hafızayı siler. Ama değişimlerin kaçamak yapabildiğini gösteren çalışmalar var.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50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Mendel</a:t>
            </a:r>
            <a:r>
              <a:rPr lang="tr-TR" dirty="0"/>
              <a:t> manastırda bir rahip. Sosyal olarak yetenekli bir kişi değil. Öldüğünde akrabaları eşyalarını teslim almaya gelmediği için keşişler tüm eşyalarını ve laboratuvarda tuttuğu notları yakarak yok ettiler.</a:t>
            </a:r>
          </a:p>
          <a:p>
            <a:r>
              <a:rPr lang="tr-TR" dirty="0" err="1"/>
              <a:t>Mendel</a:t>
            </a:r>
            <a:r>
              <a:rPr lang="tr-TR" dirty="0"/>
              <a:t> matematik ve istatistikte çok iyi / Bezelye deneylerinde kalıtımda görev yapan birim faktörler olduğunu buldu. Çalışmaları 1900’lerde kalıtım üzerinde çalışan 3 biyolog tarafından tekrar bulunduğunda hak </a:t>
            </a:r>
            <a:r>
              <a:rPr lang="tr-TR" dirty="0" err="1"/>
              <a:t>ettği</a:t>
            </a:r>
            <a:r>
              <a:rPr lang="tr-TR" dirty="0"/>
              <a:t> değeri gördü. </a:t>
            </a:r>
          </a:p>
          <a:p>
            <a:r>
              <a:rPr lang="tr-TR" dirty="0" err="1"/>
              <a:t>Miecher</a:t>
            </a:r>
            <a:r>
              <a:rPr lang="tr-TR" dirty="0"/>
              <a:t> </a:t>
            </a:r>
            <a:r>
              <a:rPr lang="tr-TR" dirty="0" err="1"/>
              <a:t>İsviçrede</a:t>
            </a:r>
            <a:r>
              <a:rPr lang="tr-TR" dirty="0"/>
              <a:t> Somon Balıkları üzerinde çalışıyordu. Çalıştığı ortam yaptığı iş gereği dondurucu derecede soğuktu. </a:t>
            </a:r>
          </a:p>
          <a:p>
            <a:r>
              <a:rPr lang="tr-TR" dirty="0"/>
              <a:t>Hücreyi incelerken karbon, oksijen, nitrojen dışında fosforun varlığını tespit etti. Fosfor proteinlerde yoktu. Çekirdekte bulduğu için bu fosfor içeren yeni yapıya </a:t>
            </a:r>
            <a:r>
              <a:rPr lang="tr-TR" dirty="0" err="1"/>
              <a:t>nüklein</a:t>
            </a:r>
            <a:r>
              <a:rPr lang="tr-TR" dirty="0"/>
              <a:t> adını verdi.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05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İlk mikroskobik incelemelerde meni içerisinde hareket eden küçük insanlar olduğu iddia edilmiş..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72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Drosophila</a:t>
            </a:r>
            <a:r>
              <a:rPr lang="tr-TR" dirty="0"/>
              <a:t> üzerinde çalışılmak için çok uygun bir canlı (12 günde bir nesil veriyor) Bilinçli olarak mutasyon oluşturuluyor. Mutasyon oranı 3:1 </a:t>
            </a:r>
            <a:r>
              <a:rPr lang="tr-TR" dirty="0" err="1"/>
              <a:t>Mendel</a:t>
            </a:r>
            <a:r>
              <a:rPr lang="tr-TR" dirty="0"/>
              <a:t> ile uyumlu..</a:t>
            </a:r>
          </a:p>
          <a:p>
            <a:r>
              <a:rPr lang="tr-TR" dirty="0"/>
              <a:t>Ekipteki gençler çok başarılı </a:t>
            </a:r>
          </a:p>
          <a:p>
            <a:r>
              <a:rPr lang="tr-TR" dirty="0" err="1"/>
              <a:t>Sturtevant</a:t>
            </a:r>
            <a:r>
              <a:rPr lang="tr-TR" dirty="0"/>
              <a:t> </a:t>
            </a:r>
            <a:r>
              <a:rPr lang="tr-TR" dirty="0" err="1"/>
              <a:t>linkage</a:t>
            </a:r>
            <a:r>
              <a:rPr lang="tr-TR" dirty="0"/>
              <a:t> kavramını buldu</a:t>
            </a:r>
          </a:p>
          <a:p>
            <a:r>
              <a:rPr lang="tr-TR" dirty="0" err="1"/>
              <a:t>Bridges</a:t>
            </a:r>
            <a:r>
              <a:rPr lang="tr-TR" dirty="0"/>
              <a:t> </a:t>
            </a:r>
            <a:r>
              <a:rPr lang="tr-TR" dirty="0" err="1"/>
              <a:t>krossoverda</a:t>
            </a:r>
            <a:r>
              <a:rPr lang="tr-TR" dirty="0"/>
              <a:t> bazen ayrılmama olduğunu anladı </a:t>
            </a:r>
          </a:p>
          <a:p>
            <a:r>
              <a:rPr lang="tr-TR" dirty="0" err="1"/>
              <a:t>Muller</a:t>
            </a:r>
            <a:r>
              <a:rPr lang="tr-TR" dirty="0"/>
              <a:t> kalıtımın </a:t>
            </a:r>
            <a:r>
              <a:rPr lang="tr-TR" dirty="0" err="1"/>
              <a:t>Mendelin</a:t>
            </a:r>
            <a:r>
              <a:rPr lang="tr-TR" dirty="0"/>
              <a:t> söylediğinden daha karışık bir kavram olduğunu buldu. </a:t>
            </a:r>
          </a:p>
          <a:p>
            <a:r>
              <a:rPr lang="tr-TR" dirty="0"/>
              <a:t>Bütün beyaz gözlü sinekler erkek. Demek ki kromozomlar üzerinde birden fazla gen bulunuyor.. O zaman bir kromozom üzerinde bulunan genler hep beraber hareket ederler diyor. Ama aslında durum bu değil. Morgan bu çalışmaları ile Nobel alıyor. </a:t>
            </a:r>
            <a:r>
              <a:rPr lang="tr-TR" dirty="0" err="1"/>
              <a:t>Muller</a:t>
            </a:r>
            <a:r>
              <a:rPr lang="tr-TR" dirty="0"/>
              <a:t> aynı zamanda Darwin ve </a:t>
            </a:r>
            <a:r>
              <a:rPr lang="tr-TR" dirty="0" err="1"/>
              <a:t>Mendelin</a:t>
            </a:r>
            <a:r>
              <a:rPr lang="tr-TR" dirty="0"/>
              <a:t> söylediklerinin. Birbirini desteklediğini söyledi. Ekip olarak aldıkları Nobel’den pay alamayan </a:t>
            </a:r>
            <a:r>
              <a:rPr lang="tr-TR" dirty="0" err="1"/>
              <a:t>Muller</a:t>
            </a:r>
            <a:r>
              <a:rPr lang="tr-TR" dirty="0"/>
              <a:t>, 1946’da radyasyonun mutasyonlar üzerindeki etkisini bularak kendi Nobel ödülünü aldı.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98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98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98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kuram çok büyük kavgalar yarattı </a:t>
            </a:r>
          </a:p>
          <a:p>
            <a:r>
              <a:rPr lang="tr-TR" dirty="0"/>
              <a:t>1980’lerde </a:t>
            </a:r>
            <a:r>
              <a:rPr lang="tr-TR" dirty="0" err="1"/>
              <a:t>mtDNA’nın</a:t>
            </a:r>
            <a:r>
              <a:rPr lang="tr-TR" dirty="0"/>
              <a:t> dairesel olduğunun bulunması ve 37 bakteri geni ile ortak dizilere sahip olması kuramı destekledi. Eğer bu birleşme olmasaydı evrim tıkanıklık noktasına gelecekti. Tek hücreliler ile ne kadar ileriye gidebilirdi.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8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Clintock</a:t>
            </a:r>
            <a:r>
              <a:rPr lang="tr-TR" dirty="0"/>
              <a:t> aynı zamanda tüm hücrelerde aynı DNA olduğunu ancak farklı hücrelere dönüşebildiklerini, bu durumda düzenleme yapan genler olması gerektiğini de söyledi. Ancak mikroskop bilgisi nedeni ile </a:t>
            </a:r>
            <a:r>
              <a:rPr lang="tr-TR" dirty="0" err="1"/>
              <a:t>transpozonlar</a:t>
            </a:r>
            <a:r>
              <a:rPr lang="tr-TR" dirty="0"/>
              <a:t> hakkında </a:t>
            </a:r>
            <a:r>
              <a:rPr lang="tr-TR" dirty="0" err="1"/>
              <a:t>söylediklerını</a:t>
            </a:r>
            <a:r>
              <a:rPr lang="tr-TR" dirty="0"/>
              <a:t> kabul eden bilim dünyası bu yorum ile haddini aştığını düşündü.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69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Bakıldığında genomumuzun sadece %2’si insana ait gen.. İnsan olduğumuzdan daha fazla virüsüz. Bu bakış açısı ile insan genom projesi adı bile yanlış. </a:t>
            </a:r>
          </a:p>
          <a:p>
            <a:r>
              <a:rPr lang="tr-TR" dirty="0"/>
              <a:t>İnsan DNA’sından nesli tükenen bir virüsü canlandırmaya yönelik bir çalışma.. Oluşturduğu virüs ile bazı canlıları </a:t>
            </a:r>
            <a:r>
              <a:rPr lang="tr-TR" dirty="0" err="1"/>
              <a:t>enfekte</a:t>
            </a:r>
            <a:r>
              <a:rPr lang="tr-TR" dirty="0"/>
              <a:t> etmeyi başarmış. Bu yeni alanın adı </a:t>
            </a:r>
            <a:r>
              <a:rPr lang="tr-TR" dirty="0" err="1"/>
              <a:t>PALEOVİROLOJİ..Genomumuzda</a:t>
            </a:r>
            <a:r>
              <a:rPr lang="tr-TR" dirty="0"/>
              <a:t> iki adet </a:t>
            </a:r>
            <a:r>
              <a:rPr lang="tr-TR" dirty="0" err="1"/>
              <a:t>Borno</a:t>
            </a:r>
            <a:r>
              <a:rPr lang="tr-TR" dirty="0"/>
              <a:t> Virüs geni var. Ne işe yaradığını bilmiyoruz ama belki de bağışıklık için kullanılıyor olabilir. Mikropların insan genomunun evriminde payı olduğu çok açık. Hatta bazı davranışlarımızın nedeni bile mikroorganizmalar olabilir. </a:t>
            </a:r>
          </a:p>
          <a:p>
            <a:endParaRPr lang="tr-TR" dirty="0"/>
          </a:p>
          <a:p>
            <a:r>
              <a:rPr lang="tr-TR" dirty="0"/>
              <a:t>Kedi bakanlarda </a:t>
            </a:r>
            <a:r>
              <a:rPr lang="tr-TR" dirty="0" err="1"/>
              <a:t>toxoplasma</a:t>
            </a:r>
            <a:r>
              <a:rPr lang="tr-TR" dirty="0"/>
              <a:t> bağımlılığı </a:t>
            </a:r>
          </a:p>
          <a:p>
            <a:r>
              <a:rPr lang="tr-TR" dirty="0" err="1"/>
              <a:t>Toxo’ya</a:t>
            </a:r>
            <a:r>
              <a:rPr lang="tr-TR" dirty="0"/>
              <a:t> maruz kalan fareler kedilerden kaçmıyor.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7CE9B-DB0E-0342-9F43-77437E19880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05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523C-1BD9-F547-8434-6B89F06221F3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FC50-CA8A-AB49-92EF-5F843623FC21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859D-5536-2D44-AF71-F59CEC3259F4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 Regular" panose="030F0702030302020204" pitchFamily="66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4BC6-D95A-F248-85A5-22629B7F9F6A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212E-1B11-A940-BC14-F088E5EEC94E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3910-D94D-1444-ACF7-F439BC5A6911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B146-A675-F548-87DC-158EEAAE5785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0E75-8249-2C44-8650-2C0E52C28ABD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9EC0-5AD4-8F40-8779-56ACAC23AAD8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29F-9771-C647-90BA-A10ADEEB64DB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626C-5A70-E246-8B22-35F80DB0DE3D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255F-6D52-9E45-A4EB-B8C63EDABA16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7041-D556-8940-A1E6-4985207CEEC9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88B-92E6-874D-AE25-872416B4459B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888-740D-F34B-8DC2-FC7074F6D82D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EF8F-58D7-1A43-AA2A-DF656CD32D1E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B5FA-9122-A04D-ADE3-00D6D56B6670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fld id="{D5495623-F801-1348-807A-ECA7B99BC731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omic Sans MS Regular" panose="030F0702030302020204" pitchFamily="66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4F27-09B6-8E4D-BAC7-7710CF617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0000"/>
          <a:lstStyle/>
          <a:p>
            <a:pPr algn="r"/>
            <a:br>
              <a:rPr lang="tr-TR" sz="5500" i="1" dirty="0">
                <a:latin typeface="Comic Sans MS" panose="030F0902030302020204" pitchFamily="66" charset="0"/>
              </a:rPr>
            </a:br>
            <a:r>
              <a:rPr lang="tr-TR" sz="5500" i="1" dirty="0">
                <a:latin typeface="Comic Sans MS" panose="030F0902030302020204" pitchFamily="66" charset="0"/>
              </a:rPr>
              <a:t>GENETİK</a:t>
            </a:r>
            <a:br>
              <a:rPr lang="tr-TR" sz="5500" i="1" dirty="0">
                <a:latin typeface="Comic Sans MS" panose="030F0902030302020204" pitchFamily="66" charset="0"/>
              </a:rPr>
            </a:br>
            <a:r>
              <a:rPr lang="tr-TR" sz="4400" i="1" dirty="0">
                <a:latin typeface="Comic Sans MS" panose="030F0902030302020204" pitchFamily="66" charset="0"/>
              </a:rPr>
              <a:t>1. DERS</a:t>
            </a:r>
            <a:br>
              <a:rPr lang="tr-TR" sz="5500" i="1" dirty="0">
                <a:latin typeface="Comic Sans MS" panose="030F0902030302020204" pitchFamily="66" charset="0"/>
              </a:rPr>
            </a:br>
            <a:r>
              <a:rPr lang="tr-TR" sz="5500" i="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4D7AA-C79E-0448-8C8A-2C870794F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r-TR" b="1" i="1" dirty="0">
                <a:solidFill>
                  <a:schemeClr val="bg1"/>
                </a:solidFill>
                <a:latin typeface="Comic Sans MS" panose="030F0902030302020204" pitchFamily="66" charset="0"/>
              </a:rPr>
              <a:t>Doç. Dr. Yeşim doğan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296D0-37AB-634A-BB0E-9C8666BD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9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7150-C97A-894C-92B2-B956C342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&#10;TA0206.jpg                                                     00003E63Macho Drive                    B62D9425:">
            <a:extLst>
              <a:ext uri="{FF2B5EF4-FFF2-40B4-BE49-F238E27FC236}">
                <a16:creationId xmlns:a16="http://schemas.microsoft.com/office/drawing/2014/main" id="{CAA9FB07-A6BA-ED4A-A78A-95C19CB5CF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"/>
          <a:stretch>
            <a:fillRect/>
          </a:stretch>
        </p:blipFill>
        <p:spPr bwMode="auto">
          <a:xfrm>
            <a:off x="342900" y="120707"/>
            <a:ext cx="5857875" cy="63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ardrop 4">
            <a:extLst>
              <a:ext uri="{FF2B5EF4-FFF2-40B4-BE49-F238E27FC236}">
                <a16:creationId xmlns:a16="http://schemas.microsoft.com/office/drawing/2014/main" id="{3E339648-DCF5-FA45-990F-E425F63653A5}"/>
              </a:ext>
            </a:extLst>
          </p:cNvPr>
          <p:cNvSpPr/>
          <p:nvPr/>
        </p:nvSpPr>
        <p:spPr>
          <a:xfrm rot="21300111">
            <a:off x="6797719" y="5374405"/>
            <a:ext cx="2049208" cy="112930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Hersey</a:t>
            </a:r>
            <a:r>
              <a:rPr lang="tr-TR" dirty="0"/>
              <a:t> &amp; Chase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20080-12B1-B741-BAB4-FBF9E2EE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5399-C187-624E-A1FC-CD363D00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642938"/>
            <a:ext cx="5114925" cy="560546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Genetik Kod 1961 yılında çözümlendi.</a:t>
            </a:r>
          </a:p>
          <a:p>
            <a:endParaRPr lang="tr-TR" dirty="0"/>
          </a:p>
          <a:p>
            <a:r>
              <a:rPr lang="tr-TR" dirty="0"/>
              <a:t>20 amino asit = 64 </a:t>
            </a:r>
            <a:r>
              <a:rPr lang="tr-TR" dirty="0" err="1"/>
              <a:t>kodon</a:t>
            </a:r>
            <a:r>
              <a:rPr lang="tr-TR" dirty="0"/>
              <a:t> var ? </a:t>
            </a:r>
          </a:p>
          <a:p>
            <a:endParaRPr lang="tr-TR" dirty="0"/>
          </a:p>
          <a:p>
            <a:r>
              <a:rPr lang="tr-TR" dirty="0"/>
              <a:t>Doğadaki ekonomi kuralına aykırı 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E8B01BCC-9E25-1649-9ABB-AC63EA72E4D5}"/>
              </a:ext>
            </a:extLst>
          </p:cNvPr>
          <p:cNvSpPr/>
          <p:nvPr/>
        </p:nvSpPr>
        <p:spPr>
          <a:xfrm rot="21300111">
            <a:off x="407466" y="5439375"/>
            <a:ext cx="1880538" cy="112930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Nirenberg</a:t>
            </a:r>
            <a:endParaRPr lang="tr-TR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42AEBD1-FC2D-7946-B42B-8BC3EC8CC6CC}"/>
              </a:ext>
            </a:extLst>
          </p:cNvPr>
          <p:cNvSpPr/>
          <p:nvPr/>
        </p:nvSpPr>
        <p:spPr>
          <a:xfrm>
            <a:off x="8072437" y="4106762"/>
            <a:ext cx="3657600" cy="189726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Mutasyon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0CFA0-29AC-0F4F-A54E-8F3EADB1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9463-5C28-0647-8FD0-EAAA5BFDF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73" y="471488"/>
            <a:ext cx="4649940" cy="5576886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DNA’daki bazların şekilleri üzerinde çalıştı. </a:t>
            </a:r>
          </a:p>
          <a:p>
            <a:r>
              <a:rPr lang="tr-TR" dirty="0"/>
              <a:t>Şekil değiştiriyor olabileceklerini söyledi..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Sonuçta ; bazların yapıları sabit</a:t>
            </a:r>
          </a:p>
          <a:p>
            <a:r>
              <a:rPr lang="tr-TR" dirty="0"/>
              <a:t>Kusursuz hidrojen bağları oluşturuyorlar. 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D3614DEF-0D43-1845-9752-DCCA5C472098}"/>
              </a:ext>
            </a:extLst>
          </p:cNvPr>
          <p:cNvSpPr/>
          <p:nvPr/>
        </p:nvSpPr>
        <p:spPr>
          <a:xfrm>
            <a:off x="4505910" y="4304711"/>
            <a:ext cx="2968890" cy="112930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Rahibe</a:t>
            </a:r>
          </a:p>
          <a:p>
            <a:pPr algn="ctr"/>
            <a:r>
              <a:rPr lang="tr-TR" dirty="0" err="1"/>
              <a:t>Miriam</a:t>
            </a:r>
            <a:r>
              <a:rPr lang="tr-TR" dirty="0"/>
              <a:t> Michael </a:t>
            </a:r>
            <a:r>
              <a:rPr lang="tr-TR" dirty="0" err="1"/>
              <a:t>Stimson</a:t>
            </a:r>
            <a:endParaRPr lang="tr-TR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0A447179-9DF9-7242-94E0-58BEC40633D6}"/>
              </a:ext>
            </a:extLst>
          </p:cNvPr>
          <p:cNvSpPr/>
          <p:nvPr/>
        </p:nvSpPr>
        <p:spPr>
          <a:xfrm>
            <a:off x="8557680" y="5086350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DNA’nın kimyasal fiziksel özellikleri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D76043-79D0-CF42-9E7F-2C531F0F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2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8AF7-2455-3A4C-B67C-910DC487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3AE1FC04-1129-414C-9A28-C2E2863BB952}"/>
              </a:ext>
            </a:extLst>
          </p:cNvPr>
          <p:cNvSpPr/>
          <p:nvPr/>
        </p:nvSpPr>
        <p:spPr>
          <a:xfrm>
            <a:off x="5748922" y="5004798"/>
            <a:ext cx="2968890" cy="112930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Watson ve </a:t>
            </a:r>
            <a:r>
              <a:rPr lang="tr-TR" dirty="0" err="1"/>
              <a:t>Crick</a:t>
            </a:r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38FE7-BD71-4F4C-89A3-893537A70F01}"/>
              </a:ext>
            </a:extLst>
          </p:cNvPr>
          <p:cNvSpPr txBox="1"/>
          <p:nvPr/>
        </p:nvSpPr>
        <p:spPr>
          <a:xfrm>
            <a:off x="1429825" y="2601475"/>
            <a:ext cx="51395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latin typeface="Comic Sans MS" panose="030F0902030302020204" pitchFamily="66" charset="0"/>
              </a:rPr>
              <a:t>DNA’nın fiziksel yapısını buldular.. </a:t>
            </a:r>
          </a:p>
          <a:p>
            <a:pPr algn="ctr"/>
            <a:r>
              <a:rPr lang="tr-TR" sz="2400" dirty="0">
                <a:latin typeface="Comic Sans MS" panose="030F0902030302020204" pitchFamily="66" charset="0"/>
              </a:rPr>
              <a:t>Nobel aldılar </a:t>
            </a:r>
          </a:p>
          <a:p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4F134B-2EC0-DC48-A8F2-D1F92A21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EA6A5B-4407-0843-B692-2F8F10690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1777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6321B6-7EC1-E34F-854D-A04BE7564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2" y="5086351"/>
            <a:ext cx="2411413" cy="1057274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Lynn</a:t>
            </a:r>
            <a:r>
              <a:rPr lang="tr-TR" dirty="0"/>
              <a:t> </a:t>
            </a:r>
            <a:r>
              <a:rPr lang="tr-TR" dirty="0" err="1"/>
              <a:t>margulis</a:t>
            </a:r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46449-3D8C-3B4F-B6E3-1C3A06BAD62D}"/>
              </a:ext>
            </a:extLst>
          </p:cNvPr>
          <p:cNvSpPr txBox="1"/>
          <p:nvPr/>
        </p:nvSpPr>
        <p:spPr>
          <a:xfrm>
            <a:off x="6300787" y="2986088"/>
            <a:ext cx="507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i="1" dirty="0" err="1">
                <a:latin typeface="Comic Sans MS" panose="030F0902030302020204" pitchFamily="66" charset="0"/>
              </a:rPr>
              <a:t>Endosimbiyoz</a:t>
            </a:r>
            <a:r>
              <a:rPr lang="tr-TR" sz="2400" b="1" i="1" dirty="0">
                <a:latin typeface="Comic Sans MS" panose="030F0902030302020204" pitchFamily="66" charset="0"/>
              </a:rPr>
              <a:t> Kuramını ortaya attı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9E4FCCE-2822-6A43-817A-BB76D59C19E9}"/>
              </a:ext>
            </a:extLst>
          </p:cNvPr>
          <p:cNvSpPr/>
          <p:nvPr/>
        </p:nvSpPr>
        <p:spPr>
          <a:xfrm>
            <a:off x="8557680" y="5086350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Endosimbiyoz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18075B-CDAD-F74D-A626-FDA21A48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88D5-0E67-754D-8D3B-EA719A9A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7" y="290335"/>
            <a:ext cx="5940425" cy="4967466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sz="2400" dirty="0"/>
              <a:t>Tam bir mikroskop uzmanı </a:t>
            </a:r>
          </a:p>
          <a:p>
            <a:r>
              <a:rPr lang="tr-TR" sz="2400" dirty="0"/>
              <a:t>Mısır kromozomlarını tanımladı. </a:t>
            </a:r>
          </a:p>
          <a:p>
            <a:r>
              <a:rPr lang="tr-TR" sz="2400" dirty="0"/>
              <a:t>Kromozomlarda hareketli parçalar  olduğunu tespit etti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AB91E-3FD8-624B-96AD-CFF0EA3C787E}"/>
              </a:ext>
            </a:extLst>
          </p:cNvPr>
          <p:cNvSpPr txBox="1">
            <a:spLocks/>
          </p:cNvSpPr>
          <p:nvPr/>
        </p:nvSpPr>
        <p:spPr>
          <a:xfrm>
            <a:off x="5129214" y="5257801"/>
            <a:ext cx="2411413" cy="1057274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Barbara </a:t>
            </a:r>
            <a:r>
              <a:rPr lang="tr-TR" dirty="0" err="1"/>
              <a:t>Clintock</a:t>
            </a:r>
            <a:r>
              <a:rPr lang="tr-TR" dirty="0"/>
              <a:t>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DD153D3-49EE-6943-B24A-7D6377DD3902}"/>
              </a:ext>
            </a:extLst>
          </p:cNvPr>
          <p:cNvSpPr/>
          <p:nvPr/>
        </p:nvSpPr>
        <p:spPr>
          <a:xfrm>
            <a:off x="908845" y="4414838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Transpozonlar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5087C-CA74-8641-B7E2-59ED22E0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1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7DA7-E3B8-EF4C-9DE0-28B333B8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8912227" cy="4119283"/>
          </a:xfrm>
        </p:spPr>
        <p:txBody>
          <a:bodyPr/>
          <a:lstStyle/>
          <a:p>
            <a:br>
              <a:rPr lang="tr-TR" dirty="0"/>
            </a:br>
            <a:br>
              <a:rPr lang="tr-TR" dirty="0"/>
            </a:br>
            <a:r>
              <a:rPr lang="tr-TR" dirty="0"/>
              <a:t>	</a:t>
            </a:r>
            <a:r>
              <a:rPr lang="tr-TR" sz="2400" i="1" dirty="0"/>
              <a:t>1980’lerde </a:t>
            </a:r>
            <a:r>
              <a:rPr lang="tr-TR" sz="2400" i="1" dirty="0" err="1"/>
              <a:t>August</a:t>
            </a:r>
            <a:r>
              <a:rPr lang="tr-TR" sz="2400" i="1" dirty="0"/>
              <a:t> </a:t>
            </a:r>
            <a:r>
              <a:rPr lang="tr-TR" sz="2400" i="1" dirty="0" err="1"/>
              <a:t>Weismann</a:t>
            </a:r>
            <a:r>
              <a:rPr lang="tr-TR" sz="2400" i="1" dirty="0"/>
              <a:t> bazı hücrelerin talimatları </a:t>
            </a:r>
            <a:r>
              <a:rPr lang="tr-TR" sz="2400" i="1" dirty="0" err="1"/>
              <a:t>kaybetip</a:t>
            </a:r>
            <a:r>
              <a:rPr lang="tr-TR" sz="2400" i="1" dirty="0"/>
              <a:t> bazılarını koruduğunu söyledi..</a:t>
            </a:r>
            <a:br>
              <a:rPr lang="tr-TR" sz="2400" i="1" dirty="0"/>
            </a:br>
            <a:br>
              <a:rPr lang="tr-TR" sz="2400" i="1" dirty="0"/>
            </a:br>
            <a:r>
              <a:rPr lang="tr-TR" sz="2400" i="1" dirty="0" err="1"/>
              <a:t>Hans</a:t>
            </a:r>
            <a:r>
              <a:rPr lang="tr-TR" sz="2400" i="1" dirty="0"/>
              <a:t> </a:t>
            </a:r>
            <a:r>
              <a:rPr lang="tr-TR" sz="2400" i="1" dirty="0" err="1"/>
              <a:t>Spemann</a:t>
            </a:r>
            <a:r>
              <a:rPr lang="tr-TR" sz="2400" i="1" dirty="0"/>
              <a:t>- Semender embriyosunu klonladı.. Hücrelerin tüm genetik bilgiyi koruduğunu ama genlerin açılıp kapandığını söyledi.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F2E5FC9-456E-7D4F-BC81-85276F4A6023}"/>
              </a:ext>
            </a:extLst>
          </p:cNvPr>
          <p:cNvSpPr/>
          <p:nvPr/>
        </p:nvSpPr>
        <p:spPr>
          <a:xfrm>
            <a:off x="7266783" y="4386263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Epigenetik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9DF1D-A7E3-D54C-990E-468EB4B8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3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32F9-5D3D-5541-B00A-FBA71541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03C-8AE9-3349-B11D-DB12C1740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2800" dirty="0" err="1"/>
              <a:t>Embriyonel</a:t>
            </a:r>
            <a:r>
              <a:rPr lang="tr-TR" sz="2800" dirty="0"/>
              <a:t> değişim de HOX genleri </a:t>
            </a:r>
          </a:p>
          <a:p>
            <a:r>
              <a:rPr lang="tr-TR" sz="2800" dirty="0" err="1"/>
              <a:t>Hox</a:t>
            </a:r>
            <a:r>
              <a:rPr lang="tr-TR" sz="2800" dirty="0"/>
              <a:t> genlerinin iş yapabilmesi için A vitamini gerekli</a:t>
            </a:r>
          </a:p>
          <a:p>
            <a:endParaRPr lang="tr-TR" sz="2800" dirty="0"/>
          </a:p>
          <a:p>
            <a:r>
              <a:rPr lang="tr-TR" sz="2800" dirty="0"/>
              <a:t>Kutup Ayıları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BEF77B00-FFA6-C948-BA97-6073C45C3B8F}"/>
              </a:ext>
            </a:extLst>
          </p:cNvPr>
          <p:cNvSpPr/>
          <p:nvPr/>
        </p:nvSpPr>
        <p:spPr>
          <a:xfrm>
            <a:off x="7266783" y="4386263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Mutasyon -Adaptasyon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1A67B-FE1A-ED4E-B4AB-25B19694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5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C223-BB0F-A74C-A7D7-B5329307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7"/>
            <a:ext cx="4883152" cy="5190845"/>
          </a:xfrm>
        </p:spPr>
        <p:txBody>
          <a:bodyPr/>
          <a:lstStyle/>
          <a:p>
            <a:br>
              <a:rPr lang="tr-TR" dirty="0"/>
            </a:br>
            <a:br>
              <a:rPr lang="tr-TR" dirty="0"/>
            </a:br>
            <a:r>
              <a:rPr lang="tr-TR" dirty="0"/>
              <a:t>- </a:t>
            </a:r>
            <a:r>
              <a:rPr lang="tr-TR" sz="2400" dirty="0"/>
              <a:t>Tavuklar üzerinde tümör geliştiren virüslerin varlığını buldu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Virüs DNA’sı konakçı DNA’sına entegre olur..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 err="1"/>
              <a:t>Retrovirüsler</a:t>
            </a:r>
            <a:endParaRPr lang="tr-TR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4BBE1C-3D27-B945-A2F2-0D2E7226B0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32326" y="5114926"/>
            <a:ext cx="3025776" cy="111918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Francis </a:t>
            </a:r>
            <a:r>
              <a:rPr lang="tr-TR" dirty="0" err="1"/>
              <a:t>P.Raus</a:t>
            </a:r>
            <a:endParaRPr lang="tr-TR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CB6EC5B-950C-0F4C-B01C-E376D21F5EF4}"/>
              </a:ext>
            </a:extLst>
          </p:cNvPr>
          <p:cNvSpPr/>
          <p:nvPr/>
        </p:nvSpPr>
        <p:spPr>
          <a:xfrm>
            <a:off x="8745196" y="5142636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Junk</a:t>
            </a:r>
            <a:r>
              <a:rPr lang="tr-TR" b="1" dirty="0">
                <a:solidFill>
                  <a:schemeClr val="bg1"/>
                </a:solidFill>
              </a:rPr>
              <a:t> DNA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050F1-7509-F24B-911F-CAD4AAE2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4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360E-8AF1-3641-BB52-B8F3112D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CBA8-C1D5-0340-AECB-79A621CC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Embriyoloji – Başlangıçta tüm türler benzer</a:t>
            </a:r>
          </a:p>
          <a:p>
            <a:endParaRPr lang="tr-TR" dirty="0"/>
          </a:p>
          <a:p>
            <a:r>
              <a:rPr lang="tr-TR" dirty="0"/>
              <a:t>Farklılaşma sonra – Aksaklık olursa _ ATAVİZM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Kuyruklu doğan çocuklar </a:t>
            </a:r>
          </a:p>
          <a:p>
            <a:r>
              <a:rPr lang="tr-TR" dirty="0" err="1"/>
              <a:t>Jacobson</a:t>
            </a:r>
            <a:r>
              <a:rPr lang="tr-TR" dirty="0"/>
              <a:t> organı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85E0D-74B2-D54C-95A1-CA55648B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0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724F3-80DA-7D4C-A50C-F3B2463CA188}"/>
              </a:ext>
            </a:extLst>
          </p:cNvPr>
          <p:cNvSpPr txBox="1"/>
          <p:nvPr/>
        </p:nvSpPr>
        <p:spPr>
          <a:xfrm>
            <a:off x="1201214" y="5018049"/>
            <a:ext cx="91101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i="1" dirty="0">
                <a:latin typeface="Comic Sans MS" panose="030F0902030302020204" pitchFamily="66" charset="0"/>
              </a:rPr>
              <a:t>Genetikte iki büyük keşfi gerçekleştiren 2 bilim adamının ortak noktası çok</a:t>
            </a:r>
          </a:p>
          <a:p>
            <a:endParaRPr lang="tr-TR" sz="2000" i="1" dirty="0">
              <a:latin typeface="Comic Sans MS" panose="030F0902030302020204" pitchFamily="66" charset="0"/>
            </a:endParaRPr>
          </a:p>
          <a:p>
            <a:r>
              <a:rPr lang="tr-TR" sz="2000" i="1" dirty="0">
                <a:latin typeface="Comic Sans MS" panose="030F0902030302020204" pitchFamily="66" charset="0"/>
              </a:rPr>
              <a:t>	1. ikisinin de ölümleri ilgi çekmedi, arkalarından yas tutulmadı</a:t>
            </a:r>
          </a:p>
          <a:p>
            <a:r>
              <a:rPr lang="tr-TR" sz="2000" i="1" dirty="0">
                <a:latin typeface="Comic Sans MS" panose="030F0902030302020204" pitchFamily="66" charset="0"/>
              </a:rPr>
              <a:t>	2. ikisinin de keşfi 1860’larda gerçekleşti.	</a:t>
            </a:r>
          </a:p>
          <a:p>
            <a:r>
              <a:rPr lang="tr-TR" sz="2000" i="1" dirty="0">
                <a:latin typeface="Comic Sans MS" panose="030F0902030302020204" pitchFamily="66" charset="0"/>
              </a:rPr>
              <a:t>	3. Birinin mirası ateşle, diğerinin ki buzla yok oldu.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A693F7B5-EE3E-8247-BC4F-13E1670E1199}"/>
              </a:ext>
            </a:extLst>
          </p:cNvPr>
          <p:cNvSpPr/>
          <p:nvPr/>
        </p:nvSpPr>
        <p:spPr>
          <a:xfrm rot="21300111">
            <a:off x="245656" y="3692795"/>
            <a:ext cx="1731729" cy="112930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Gregor</a:t>
            </a:r>
            <a:r>
              <a:rPr lang="tr-TR" dirty="0"/>
              <a:t> </a:t>
            </a:r>
            <a:r>
              <a:rPr lang="tr-TR" dirty="0" err="1"/>
              <a:t>Mendel</a:t>
            </a:r>
            <a:endParaRPr lang="tr-TR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5CD455A-9A97-DF4E-8776-564AB500DCC7}"/>
              </a:ext>
            </a:extLst>
          </p:cNvPr>
          <p:cNvSpPr/>
          <p:nvPr/>
        </p:nvSpPr>
        <p:spPr>
          <a:xfrm rot="21300111">
            <a:off x="5301548" y="3709757"/>
            <a:ext cx="1731729" cy="112930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Freidrich</a:t>
            </a:r>
            <a:r>
              <a:rPr lang="tr-TR" dirty="0"/>
              <a:t> </a:t>
            </a:r>
          </a:p>
          <a:p>
            <a:pPr algn="ctr"/>
            <a:r>
              <a:rPr lang="tr-TR" dirty="0" err="1"/>
              <a:t>Miescher</a:t>
            </a:r>
            <a:endParaRPr lang="tr-TR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474286B-CC39-2348-A8BC-CF46B5D4A124}"/>
              </a:ext>
            </a:extLst>
          </p:cNvPr>
          <p:cNvSpPr/>
          <p:nvPr/>
        </p:nvSpPr>
        <p:spPr>
          <a:xfrm>
            <a:off x="10129838" y="5272088"/>
            <a:ext cx="1828799" cy="914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err="1">
                <a:solidFill>
                  <a:schemeClr val="bg1"/>
                </a:solidFill>
              </a:rPr>
              <a:t>Mendel</a:t>
            </a:r>
            <a:r>
              <a:rPr lang="tr-TR" b="1" i="1" dirty="0">
                <a:solidFill>
                  <a:schemeClr val="bg1"/>
                </a:solidFill>
              </a:rPr>
              <a:t> Kalıtım yasaları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819E8-7F0A-E148-B0D0-3F5708BB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D71819-FAFB-E84C-9AF8-521EC81C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4675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81B6-42C3-EE44-9CBE-8A45203D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D9852-0821-6846-98C2-0CD63674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1920 – </a:t>
            </a:r>
            <a:r>
              <a:rPr lang="tr-TR" dirty="0" err="1"/>
              <a:t>Ilya</a:t>
            </a:r>
            <a:r>
              <a:rPr lang="tr-TR" dirty="0"/>
              <a:t> </a:t>
            </a:r>
            <a:r>
              <a:rPr lang="tr-TR" dirty="0" err="1"/>
              <a:t>Ivanov</a:t>
            </a:r>
            <a:r>
              <a:rPr lang="tr-TR" dirty="0"/>
              <a:t> Şempanze + insan </a:t>
            </a:r>
            <a:r>
              <a:rPr lang="tr-TR" dirty="0" err="1"/>
              <a:t>hibritleri</a:t>
            </a:r>
            <a:r>
              <a:rPr lang="tr-TR" dirty="0"/>
              <a:t> oluşturmak için bir araştırma başlattı..</a:t>
            </a:r>
          </a:p>
          <a:p>
            <a:endParaRPr lang="tr-TR" dirty="0"/>
          </a:p>
          <a:p>
            <a:r>
              <a:rPr lang="tr-TR" dirty="0"/>
              <a:t>İnsan kromozom sayısı – 46 </a:t>
            </a:r>
          </a:p>
          <a:p>
            <a:r>
              <a:rPr lang="tr-TR" dirty="0"/>
              <a:t>Şempanze kromozom sayısı - 48 </a:t>
            </a:r>
          </a:p>
          <a:p>
            <a:endParaRPr lang="tr-TR" dirty="0"/>
          </a:p>
          <a:p>
            <a:r>
              <a:rPr lang="tr-TR" dirty="0"/>
              <a:t>İnsanda </a:t>
            </a:r>
            <a:r>
              <a:rPr lang="tr-TR" dirty="0" err="1"/>
              <a:t>philadelphia</a:t>
            </a:r>
            <a:r>
              <a:rPr lang="tr-TR" dirty="0"/>
              <a:t> değiş tokuşu ile 12. ve 13. kromozomlar birleşmiş </a:t>
            </a:r>
          </a:p>
          <a:p>
            <a:endParaRPr lang="tr-TR" dirty="0"/>
          </a:p>
          <a:p>
            <a:r>
              <a:rPr lang="tr-TR" dirty="0" err="1"/>
              <a:t>İntron</a:t>
            </a:r>
            <a:r>
              <a:rPr lang="tr-TR" dirty="0"/>
              <a:t> – </a:t>
            </a:r>
            <a:r>
              <a:rPr lang="tr-TR" dirty="0" err="1"/>
              <a:t>ekzon</a:t>
            </a:r>
            <a:r>
              <a:rPr lang="tr-TR" dirty="0"/>
              <a:t> oranı ( ekonomik değil ) NEDEN? 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00B6A-F3E2-9B4F-B32F-8AA134C6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5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4716-6832-F843-A64C-C37F8BD3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i="1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250A-F41B-7345-8775-96B6BE8B7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2400" i="1" dirty="0">
              <a:latin typeface="Comic Sans MS" panose="030F0902030302020204" pitchFamily="66" charset="0"/>
            </a:endParaRPr>
          </a:p>
          <a:p>
            <a:pPr lvl="1"/>
            <a:r>
              <a:rPr lang="tr-TR" sz="2200" i="1" dirty="0">
                <a:latin typeface="Comic Sans MS" panose="030F0902030302020204" pitchFamily="66" charset="0"/>
              </a:rPr>
              <a:t>Primatlar – bitki öğütmeye yarayan dişler </a:t>
            </a:r>
          </a:p>
          <a:p>
            <a:pPr lvl="1"/>
            <a:r>
              <a:rPr lang="tr-TR" sz="2200" i="1" dirty="0">
                <a:latin typeface="Comic Sans MS" panose="030F0902030302020204" pitchFamily="66" charset="0"/>
              </a:rPr>
              <a:t>Nadiren et yerler </a:t>
            </a:r>
          </a:p>
          <a:p>
            <a:pPr lvl="1"/>
            <a:r>
              <a:rPr lang="tr-TR" sz="2200" i="1" dirty="0">
                <a:latin typeface="Comic Sans MS" panose="030F0902030302020204" pitchFamily="66" charset="0"/>
              </a:rPr>
              <a:t>Fazla et = kolesterol ve damar tıkanıklığı </a:t>
            </a:r>
          </a:p>
          <a:p>
            <a:pPr lvl="1"/>
            <a:endParaRPr lang="tr-TR" sz="2200" i="1" dirty="0">
              <a:latin typeface="Comic Sans MS" panose="030F0902030302020204" pitchFamily="66" charset="0"/>
            </a:endParaRPr>
          </a:p>
          <a:p>
            <a:pPr lvl="1"/>
            <a:r>
              <a:rPr lang="tr-TR" sz="2200" i="1" dirty="0" err="1">
                <a:latin typeface="Comic Sans MS" panose="030F0902030302020204" pitchFamily="66" charset="0"/>
              </a:rPr>
              <a:t>Apo</a:t>
            </a:r>
            <a:r>
              <a:rPr lang="tr-TR" sz="2200" i="1" dirty="0">
                <a:latin typeface="Comic Sans MS" panose="030F0902030302020204" pitchFamily="66" charset="0"/>
              </a:rPr>
              <a:t> E geni – İnsan evriminde 2 mutasyon </a:t>
            </a:r>
          </a:p>
          <a:p>
            <a:pPr lvl="1"/>
            <a:endParaRPr lang="tr-TR" sz="2200" i="1" dirty="0">
              <a:latin typeface="Comic Sans MS" panose="030F0902030302020204" pitchFamily="66" charset="0"/>
            </a:endParaRPr>
          </a:p>
          <a:p>
            <a:pPr lvl="1"/>
            <a:r>
              <a:rPr lang="tr-TR" sz="2200" i="1" dirty="0">
                <a:latin typeface="Comic Sans MS" panose="030F0902030302020204" pitchFamily="66" charset="0"/>
              </a:rPr>
              <a:t>1 . Bozuk et yemede mücadeleyi güçlendirmek için </a:t>
            </a:r>
          </a:p>
          <a:p>
            <a:pPr lvl="1"/>
            <a:r>
              <a:rPr lang="tr-TR" sz="2200" i="1" dirty="0">
                <a:latin typeface="Comic Sans MS" panose="030F0902030302020204" pitchFamily="66" charset="0"/>
              </a:rPr>
              <a:t>2. Et yemenin damarlara ve kolesterole etkisini düzenlemek için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889F0-8C51-1242-A9A6-83E3F09A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2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FE641-5536-3049-B85A-57F441B8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FA31-FE6D-5146-9F02-9456BCBC8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Günümüz insanında durum; </a:t>
            </a:r>
          </a:p>
          <a:p>
            <a:pPr lvl="1"/>
            <a:r>
              <a:rPr lang="tr-TR" dirty="0"/>
              <a:t>7 milyardan fazla insan </a:t>
            </a:r>
          </a:p>
          <a:p>
            <a:pPr lvl="1"/>
            <a:r>
              <a:rPr lang="tr-TR" dirty="0"/>
              <a:t>150.000 şempanze</a:t>
            </a:r>
          </a:p>
          <a:p>
            <a:pPr lvl="1"/>
            <a:r>
              <a:rPr lang="tr-TR" dirty="0"/>
              <a:t>150.000 goril </a:t>
            </a:r>
          </a:p>
          <a:p>
            <a:pPr lvl="1"/>
            <a:r>
              <a:rPr lang="tr-TR" dirty="0"/>
              <a:t>Buna rağmen tür içi genetik çeşitlilik insanda daha düşük..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1DFB4-298D-6242-BDE4-6378E007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31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5A63-5E05-354F-92A3-F91F3F65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9D2B-67F0-B44D-B9E9-84A2ABA0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İnsanlığın merkezi Afrika..</a:t>
            </a:r>
          </a:p>
          <a:p>
            <a:endParaRPr lang="tr-TR" dirty="0"/>
          </a:p>
          <a:p>
            <a:r>
              <a:rPr lang="tr-TR" dirty="0"/>
              <a:t>İnsülin geni </a:t>
            </a:r>
            <a:r>
              <a:rPr lang="tr-TR" dirty="0" err="1"/>
              <a:t>afrikada</a:t>
            </a:r>
            <a:r>
              <a:rPr lang="tr-TR" dirty="0"/>
              <a:t> 22 varyasyon</a:t>
            </a:r>
          </a:p>
          <a:p>
            <a:r>
              <a:rPr lang="tr-TR" dirty="0"/>
              <a:t>Dünyanın geri kalanında 3 varyasyon </a:t>
            </a:r>
          </a:p>
          <a:p>
            <a:endParaRPr lang="tr-TR" dirty="0"/>
          </a:p>
          <a:p>
            <a:r>
              <a:rPr lang="tr-TR" dirty="0"/>
              <a:t>Dünyadaki tüm çeşitlilik </a:t>
            </a:r>
            <a:r>
              <a:rPr lang="tr-TR" dirty="0" err="1"/>
              <a:t>Afrikadaki</a:t>
            </a:r>
            <a:r>
              <a:rPr lang="tr-TR" dirty="0"/>
              <a:t> çeşitliliğin alt kümesi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573647E-7B42-234F-BC36-EBD18C5EE7F1}"/>
              </a:ext>
            </a:extLst>
          </p:cNvPr>
          <p:cNvSpPr/>
          <p:nvPr/>
        </p:nvSpPr>
        <p:spPr>
          <a:xfrm>
            <a:off x="8319582" y="2894240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Moleküler </a:t>
            </a:r>
            <a:r>
              <a:rPr lang="tr-TR" b="1" dirty="0" err="1">
                <a:solidFill>
                  <a:schemeClr val="bg1"/>
                </a:solidFill>
              </a:rPr>
              <a:t>antropoloij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C7512-9031-4F40-A312-FA21403D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7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8F48-3A12-9E44-BE7A-D6B01506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2E5B-E800-794D-B832-C30CDD50F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Saç biti ve vücut biti arasındaki farklıkları ortaya koyan genetik analiz </a:t>
            </a:r>
          </a:p>
          <a:p>
            <a:endParaRPr lang="tr-TR" dirty="0"/>
          </a:p>
          <a:p>
            <a:r>
              <a:rPr lang="tr-TR" dirty="0"/>
              <a:t>Ayrımın 17.000 yıl önce olduğunu söyler. </a:t>
            </a:r>
          </a:p>
          <a:p>
            <a:r>
              <a:rPr lang="tr-TR" dirty="0"/>
              <a:t>Tüylerimizi kaybettiğimiz için başka canlıların postlarını giymeye başladığımız tarih..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E9869AE-8E3C-6443-A0E0-4BA359425C52}"/>
              </a:ext>
            </a:extLst>
          </p:cNvPr>
          <p:cNvSpPr/>
          <p:nvPr/>
        </p:nvSpPr>
        <p:spPr>
          <a:xfrm>
            <a:off x="8283956" y="4746790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Moleküler saat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90D85-160B-A041-A934-E1CB01D6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0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97C4-381A-B942-AC2B-D9B37F7A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C214B-6F3C-0148-A758-ADCF7BECB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Büyük beyin = yüksek zeka mı??</a:t>
            </a:r>
          </a:p>
          <a:p>
            <a:endParaRPr lang="tr-TR" dirty="0"/>
          </a:p>
          <a:p>
            <a:r>
              <a:rPr lang="tr-TR" dirty="0"/>
              <a:t>Einstein’ın beyni 1200 gr</a:t>
            </a:r>
          </a:p>
          <a:p>
            <a:endParaRPr lang="tr-TR" dirty="0"/>
          </a:p>
          <a:p>
            <a:r>
              <a:rPr lang="tr-TR" dirty="0"/>
              <a:t>Büyük değil – </a:t>
            </a:r>
            <a:r>
              <a:rPr lang="tr-TR" dirty="0" err="1"/>
              <a:t>prefontal</a:t>
            </a:r>
            <a:r>
              <a:rPr lang="tr-TR" dirty="0"/>
              <a:t> korteks ince, Nöronlar daha yoğun ve işletim sistemi de bu nedenle daha hızlı </a:t>
            </a:r>
          </a:p>
          <a:p>
            <a:r>
              <a:rPr lang="tr-TR" dirty="0" err="1"/>
              <a:t>Parietal</a:t>
            </a:r>
            <a:r>
              <a:rPr lang="tr-TR" dirty="0"/>
              <a:t> lob korteksi dikkat çekecek kadar kalın -  matematiksel mantık yürütme </a:t>
            </a:r>
          </a:p>
          <a:p>
            <a:r>
              <a:rPr lang="tr-TR" dirty="0" err="1"/>
              <a:t>Parietal</a:t>
            </a:r>
            <a:r>
              <a:rPr lang="tr-TR" dirty="0"/>
              <a:t> </a:t>
            </a:r>
            <a:r>
              <a:rPr lang="tr-TR" dirty="0" err="1"/>
              <a:t>operkulum</a:t>
            </a:r>
            <a:r>
              <a:rPr lang="tr-TR" dirty="0"/>
              <a:t> kısmı eksik – dil becerisi ile ilgili alan </a:t>
            </a:r>
          </a:p>
          <a:p>
            <a:r>
              <a:rPr lang="tr-TR" dirty="0"/>
              <a:t>Bu eksiklik iki lob arasında bilgi geçişini hızlandırmış olabilir.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0437B-8941-AD4F-A676-E37563DF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7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C7B0-269B-1D4E-AD39-3F979FAE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102D8-F930-ED45-977F-B03604500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sz="2800" dirty="0" err="1"/>
              <a:t>Lamarck</a:t>
            </a:r>
            <a:r>
              <a:rPr lang="tr-TR" sz="2800" dirty="0"/>
              <a:t> Teoremi tamamen hatalı mı ? </a:t>
            </a:r>
          </a:p>
          <a:p>
            <a:endParaRPr lang="tr-TR" sz="2800" dirty="0"/>
          </a:p>
          <a:p>
            <a:pPr lvl="1"/>
            <a:r>
              <a:rPr lang="tr-TR" sz="2600" dirty="0"/>
              <a:t>Hamilelikte post </a:t>
            </a:r>
            <a:r>
              <a:rPr lang="tr-TR" sz="2600" dirty="0" err="1"/>
              <a:t>travmatik</a:t>
            </a:r>
            <a:r>
              <a:rPr lang="tr-TR" sz="2600" dirty="0"/>
              <a:t> stres bozukluğu </a:t>
            </a:r>
          </a:p>
          <a:p>
            <a:pPr lvl="1"/>
            <a:r>
              <a:rPr lang="tr-TR" sz="2600" dirty="0"/>
              <a:t>Kıtlık (</a:t>
            </a:r>
            <a:r>
              <a:rPr lang="tr-TR" sz="2600" dirty="0" err="1"/>
              <a:t>almanya</a:t>
            </a:r>
            <a:r>
              <a:rPr lang="tr-TR" sz="2600" dirty="0"/>
              <a:t> işgalinde Hollanda da çocuklar) şizofreni, </a:t>
            </a:r>
            <a:r>
              <a:rPr lang="tr-TR" sz="2600" dirty="0" err="1"/>
              <a:t>obezite</a:t>
            </a:r>
            <a:r>
              <a:rPr lang="tr-TR" sz="2600" dirty="0"/>
              <a:t>, şeker </a:t>
            </a:r>
          </a:p>
          <a:p>
            <a:pPr lvl="1"/>
            <a:r>
              <a:rPr lang="tr-TR" sz="2600" dirty="0"/>
              <a:t>Babanın beslenmesi ve çocuğun sağlığı ters orantılı </a:t>
            </a:r>
          </a:p>
          <a:p>
            <a:pPr marL="457200" lvl="1" indent="0">
              <a:buNone/>
            </a:pPr>
            <a:r>
              <a:rPr lang="tr-TR" sz="2600" dirty="0"/>
              <a:t>(Baba ne kadar aç, çocuk o kadar güçlü)</a:t>
            </a:r>
          </a:p>
          <a:p>
            <a:pPr lvl="1"/>
            <a:endParaRPr lang="tr-TR" sz="2600" dirty="0"/>
          </a:p>
          <a:p>
            <a:endParaRPr lang="tr-TR" sz="2800" dirty="0"/>
          </a:p>
          <a:p>
            <a:endParaRPr lang="tr-TR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73C3B-58F5-BE42-964F-16CFAABA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617C78C-0F3A-8B4C-8BBD-D9C8BCCE86F5}"/>
              </a:ext>
            </a:extLst>
          </p:cNvPr>
          <p:cNvSpPr/>
          <p:nvPr/>
        </p:nvSpPr>
        <p:spPr>
          <a:xfrm>
            <a:off x="8592714" y="2052918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Yumuşak Kalıtım</a:t>
            </a:r>
          </a:p>
        </p:txBody>
      </p:sp>
    </p:spTree>
    <p:extLst>
      <p:ext uri="{BB962C8B-B14F-4D97-AF65-F5344CB8AC3E}">
        <p14:creationId xmlns:p14="http://schemas.microsoft.com/office/powerpoint/2010/main" val="3385112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9084-9542-3B44-9EE3-0690770A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31DB7-8BBC-DD47-A932-C91E7D71C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Bazen anne ve baba DNA’sı cenin kontrolü üzerinde savaşa girer. </a:t>
            </a:r>
          </a:p>
          <a:p>
            <a:endParaRPr lang="tr-TR" dirty="0"/>
          </a:p>
          <a:p>
            <a:r>
              <a:rPr lang="tr-TR" dirty="0" err="1"/>
              <a:t>Igf</a:t>
            </a:r>
            <a:r>
              <a:rPr lang="tr-TR" dirty="0"/>
              <a:t> geni = </a:t>
            </a:r>
            <a:r>
              <a:rPr lang="tr-TR" dirty="0" err="1"/>
              <a:t>insülün</a:t>
            </a:r>
            <a:r>
              <a:rPr lang="tr-TR" dirty="0"/>
              <a:t> benzeri büyüme hormonu</a:t>
            </a:r>
          </a:p>
          <a:p>
            <a:endParaRPr lang="tr-TR" dirty="0"/>
          </a:p>
          <a:p>
            <a:r>
              <a:rPr lang="tr-TR" dirty="0"/>
              <a:t>2 çift erkek kromozomuna sahip embriyolar = büyük ama küçük beyinli bebekler </a:t>
            </a:r>
          </a:p>
          <a:p>
            <a:r>
              <a:rPr lang="tr-TR" dirty="0"/>
              <a:t>2 çift dişi kromozomuna sahip embriyolar = küçük ama büyük beyinli bebekler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949E7-C16B-1F4F-A754-67A04B39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36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0453D-4ED5-8E4D-92C6-F72F36B0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1DC8CC3-896E-0649-B959-DEA97BEF3456}"/>
              </a:ext>
            </a:extLst>
          </p:cNvPr>
          <p:cNvSpPr/>
          <p:nvPr/>
        </p:nvSpPr>
        <p:spPr>
          <a:xfrm rot="20069384">
            <a:off x="1285875" y="1330463"/>
            <a:ext cx="1828799" cy="914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err="1">
                <a:solidFill>
                  <a:schemeClr val="bg1"/>
                </a:solidFill>
              </a:rPr>
              <a:t>Mendel</a:t>
            </a:r>
            <a:r>
              <a:rPr lang="tr-TR" b="1" i="1" dirty="0">
                <a:solidFill>
                  <a:schemeClr val="bg1"/>
                </a:solidFill>
              </a:rPr>
              <a:t> Kalıtım yasaları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792158C-1B51-1242-B03B-236E85BD5946}"/>
              </a:ext>
            </a:extLst>
          </p:cNvPr>
          <p:cNvSpPr/>
          <p:nvPr/>
        </p:nvSpPr>
        <p:spPr>
          <a:xfrm rot="916484">
            <a:off x="2713610" y="2187008"/>
            <a:ext cx="2243137" cy="914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DNA’nın Yapısı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8062FA2-E8F1-AF43-96BE-D57AF1AD0163}"/>
              </a:ext>
            </a:extLst>
          </p:cNvPr>
          <p:cNvSpPr/>
          <p:nvPr/>
        </p:nvSpPr>
        <p:spPr>
          <a:xfrm>
            <a:off x="6964759" y="124656"/>
            <a:ext cx="3314700" cy="140017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Kromozomlarda genlerin düzenlenmesi Ve </a:t>
            </a:r>
            <a:r>
              <a:rPr lang="tr-TR" b="1" i="1" dirty="0" err="1">
                <a:solidFill>
                  <a:schemeClr val="bg1"/>
                </a:solidFill>
              </a:rPr>
              <a:t>krossover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BAA388C-8A35-7D42-A7F0-333BE817FB1E}"/>
              </a:ext>
            </a:extLst>
          </p:cNvPr>
          <p:cNvSpPr/>
          <p:nvPr/>
        </p:nvSpPr>
        <p:spPr>
          <a:xfrm rot="20199092">
            <a:off x="384355" y="3032075"/>
            <a:ext cx="2150870" cy="93672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Mutasyon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D16E8EF-8BEB-994C-B48D-2C81B4D1FE61}"/>
              </a:ext>
            </a:extLst>
          </p:cNvPr>
          <p:cNvSpPr/>
          <p:nvPr/>
        </p:nvSpPr>
        <p:spPr>
          <a:xfrm rot="1018808">
            <a:off x="3265315" y="735241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DNA’nın kimyasal fiziksel özellikleri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F3E41B0-34A6-2749-A204-ED4AED1683DB}"/>
              </a:ext>
            </a:extLst>
          </p:cNvPr>
          <p:cNvSpPr/>
          <p:nvPr/>
        </p:nvSpPr>
        <p:spPr>
          <a:xfrm rot="960144">
            <a:off x="2366648" y="3520253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Endosimbiyoz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BBA5FD7-FB05-1346-A1A3-6B4BBDCC8D9D}"/>
              </a:ext>
            </a:extLst>
          </p:cNvPr>
          <p:cNvSpPr/>
          <p:nvPr/>
        </p:nvSpPr>
        <p:spPr>
          <a:xfrm>
            <a:off x="8593932" y="2128838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Transpozonlar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16BCFBC1-1393-E24A-BD69-39EF145695B3}"/>
              </a:ext>
            </a:extLst>
          </p:cNvPr>
          <p:cNvSpPr/>
          <p:nvPr/>
        </p:nvSpPr>
        <p:spPr>
          <a:xfrm>
            <a:off x="480982" y="4992688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Epigenetik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33EFAC58-FD55-2642-B9C8-7293553E1015}"/>
              </a:ext>
            </a:extLst>
          </p:cNvPr>
          <p:cNvSpPr/>
          <p:nvPr/>
        </p:nvSpPr>
        <p:spPr>
          <a:xfrm rot="626932">
            <a:off x="5773789" y="3298057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Mutasyon -Adaptasyon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8512D30B-FD56-FD4B-9E66-294BDA85A632}"/>
              </a:ext>
            </a:extLst>
          </p:cNvPr>
          <p:cNvSpPr/>
          <p:nvPr/>
        </p:nvSpPr>
        <p:spPr>
          <a:xfrm rot="20930077">
            <a:off x="3973992" y="5308386"/>
            <a:ext cx="2069622" cy="110918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Junk</a:t>
            </a:r>
            <a:r>
              <a:rPr lang="tr-TR" b="1" dirty="0">
                <a:solidFill>
                  <a:schemeClr val="bg1"/>
                </a:solidFill>
              </a:rPr>
              <a:t> DNA 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9D1A4AF2-F50B-3142-8422-D584A588315A}"/>
              </a:ext>
            </a:extLst>
          </p:cNvPr>
          <p:cNvSpPr/>
          <p:nvPr/>
        </p:nvSpPr>
        <p:spPr>
          <a:xfrm rot="706626">
            <a:off x="6716352" y="5050655"/>
            <a:ext cx="3214687" cy="13716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Moleküler </a:t>
            </a:r>
            <a:r>
              <a:rPr lang="tr-TR" b="1" dirty="0" err="1">
                <a:solidFill>
                  <a:schemeClr val="bg1"/>
                </a:solidFill>
              </a:rPr>
              <a:t>antropoloij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FF4C276-3D71-CE4B-A13D-7B5F76D0B4D1}"/>
              </a:ext>
            </a:extLst>
          </p:cNvPr>
          <p:cNvSpPr/>
          <p:nvPr/>
        </p:nvSpPr>
        <p:spPr>
          <a:xfrm rot="1542435">
            <a:off x="9554775" y="3923485"/>
            <a:ext cx="2173050" cy="155253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Moleküler saat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CA753D63-9BF2-6943-809E-4E7FC272FC70}"/>
              </a:ext>
            </a:extLst>
          </p:cNvPr>
          <p:cNvSpPr/>
          <p:nvPr/>
        </p:nvSpPr>
        <p:spPr>
          <a:xfrm>
            <a:off x="364196" y="287336"/>
            <a:ext cx="2327129" cy="83042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Yumuşak Kalıtım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E173801-228F-E94F-8A92-8DF238756BC3}"/>
              </a:ext>
            </a:extLst>
          </p:cNvPr>
          <p:cNvSpPr/>
          <p:nvPr/>
        </p:nvSpPr>
        <p:spPr>
          <a:xfrm rot="20966301">
            <a:off x="5346332" y="1888145"/>
            <a:ext cx="3892669" cy="110444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err="1">
                <a:solidFill>
                  <a:schemeClr val="bg1"/>
                </a:solidFill>
              </a:rPr>
              <a:t>Mendel</a:t>
            </a:r>
            <a:r>
              <a:rPr lang="tr-TR" b="1" i="1" dirty="0">
                <a:solidFill>
                  <a:schemeClr val="bg1"/>
                </a:solidFill>
              </a:rPr>
              <a:t> kalıtımından sapmalar</a:t>
            </a:r>
          </a:p>
        </p:txBody>
      </p:sp>
    </p:spTree>
    <p:extLst>
      <p:ext uri="{BB962C8B-B14F-4D97-AF65-F5344CB8AC3E}">
        <p14:creationId xmlns:p14="http://schemas.microsoft.com/office/powerpoint/2010/main" val="125008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CA48-29EB-6145-A052-E238506C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tr-TR" sz="2400" i="1" dirty="0"/>
            </a:br>
            <a:r>
              <a:rPr lang="tr-TR" sz="2400" i="1" dirty="0"/>
              <a:t>Birisi DNA’yı, diğeri gen kavramını buldu </a:t>
            </a:r>
            <a:r>
              <a:rPr lang="tr-TR" sz="2400" i="1" dirty="0">
                <a:sym typeface="Wingdings" pitchFamily="2" charset="2"/>
              </a:rPr>
              <a:t> </a:t>
            </a:r>
            <a:br>
              <a:rPr lang="tr-TR" sz="2400" i="1" dirty="0">
                <a:sym typeface="Wingdings" pitchFamily="2" charset="2"/>
              </a:rPr>
            </a:br>
            <a:r>
              <a:rPr lang="tr-TR" sz="2400" i="1" dirty="0">
                <a:sym typeface="Wingdings" pitchFamily="2" charset="2"/>
              </a:rPr>
              <a:t>ama ikisi de bunun farkına varamadılar </a:t>
            </a:r>
            <a:endParaRPr lang="tr-TR" sz="2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8F63-BD02-6643-98BC-4D9C74C2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792214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Zihnimiz bu iki kavramı hemen birleştiriyor olsa da, eş anlamlı değiller..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6F9B9-3279-4B47-A67A-B7E58932FC2C}"/>
              </a:ext>
            </a:extLst>
          </p:cNvPr>
          <p:cNvSpPr txBox="1"/>
          <p:nvPr/>
        </p:nvSpPr>
        <p:spPr>
          <a:xfrm>
            <a:off x="3197218" y="4121474"/>
            <a:ext cx="4016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halkduster" panose="03050602040202020205" pitchFamily="66" charset="77"/>
              </a:rPr>
              <a:t>DNA –Madde – Dil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halkduster" panose="03050602040202020205" pitchFamily="66" charset="77"/>
              </a:rPr>
              <a:t>Gen – Kavram - Bilgi</a:t>
            </a:r>
          </a:p>
          <a:p>
            <a:endParaRPr lang="tr-TR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277198B-91CC-8B49-AAAF-CE0F191D9007}"/>
              </a:ext>
            </a:extLst>
          </p:cNvPr>
          <p:cNvSpPr/>
          <p:nvPr/>
        </p:nvSpPr>
        <p:spPr>
          <a:xfrm>
            <a:off x="9244012" y="5257800"/>
            <a:ext cx="2243137" cy="914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DNA’nın Yapısı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91496-9469-6B4E-B60A-9BA9A78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E642-3626-1B40-96DB-C9EC6A24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274ABD-7375-3B42-9036-29307F69D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668" y="1295681"/>
            <a:ext cx="5539332" cy="52830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274AC-D401-1D46-8F7C-6C03A2B78163}"/>
              </a:ext>
            </a:extLst>
          </p:cNvPr>
          <p:cNvSpPr txBox="1"/>
          <p:nvPr/>
        </p:nvSpPr>
        <p:spPr>
          <a:xfrm>
            <a:off x="73936" y="2594185"/>
            <a:ext cx="69784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latin typeface="Chalkduster" panose="03050602040202020205" pitchFamily="66" charset="77"/>
              </a:rPr>
              <a:t>Kromozomlar - DNA’ca zengin cilt</a:t>
            </a:r>
          </a:p>
          <a:p>
            <a:pPr algn="ctr"/>
            <a:endParaRPr lang="tr-TR" sz="2400" dirty="0">
              <a:latin typeface="Chalkduster" panose="03050602040202020205" pitchFamily="66" charset="77"/>
            </a:endParaRPr>
          </a:p>
          <a:p>
            <a:pPr algn="ctr"/>
            <a:r>
              <a:rPr lang="tr-TR" sz="2400" dirty="0">
                <a:latin typeface="Chalkduster" panose="03050602040202020205" pitchFamily="66" charset="77"/>
              </a:rPr>
              <a:t>Hücre çekirdeği – kütüphane</a:t>
            </a:r>
          </a:p>
          <a:p>
            <a:pPr algn="ctr"/>
            <a:endParaRPr lang="tr-TR" sz="2400" dirty="0">
              <a:latin typeface="Chalkduster" panose="03050602040202020205" pitchFamily="66" charset="77"/>
            </a:endParaRPr>
          </a:p>
          <a:p>
            <a:pPr algn="ctr"/>
            <a:endParaRPr lang="tr-TR" sz="2400" dirty="0">
              <a:latin typeface="Chalkduster" panose="03050602040202020205" pitchFamily="66" charset="77"/>
            </a:endParaRPr>
          </a:p>
          <a:p>
            <a:pPr algn="ctr"/>
            <a:r>
              <a:rPr lang="tr-TR" sz="2400" dirty="0">
                <a:latin typeface="Chalkduster" panose="03050602040202020205" pitchFamily="66" charset="77"/>
              </a:rPr>
              <a:t>DNA ve Gen kavramları aynı dönemde</a:t>
            </a:r>
          </a:p>
          <a:p>
            <a:pPr algn="ctr"/>
            <a:r>
              <a:rPr lang="tr-TR" sz="2400" dirty="0">
                <a:latin typeface="Chalkduster" panose="03050602040202020205" pitchFamily="66" charset="77"/>
              </a:rPr>
              <a:t>Keşfedilmiş olmasına rağmen </a:t>
            </a:r>
          </a:p>
          <a:p>
            <a:pPr algn="ctr"/>
            <a:r>
              <a:rPr lang="tr-TR" sz="2400" dirty="0">
                <a:latin typeface="Chalkduster" panose="03050602040202020205" pitchFamily="66" charset="77"/>
              </a:rPr>
              <a:t>Bağlantı = 100 yıl sonra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D9F85-E997-4A4A-9A59-B849A82C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0066FB-89E9-CC49-A8A6-675616F8A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765" y="209830"/>
            <a:ext cx="8873469" cy="41957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413D8-58B8-3943-B362-E2EA6169758E}"/>
              </a:ext>
            </a:extLst>
          </p:cNvPr>
          <p:cNvSpPr txBox="1"/>
          <p:nvPr/>
        </p:nvSpPr>
        <p:spPr>
          <a:xfrm>
            <a:off x="2043112" y="4957763"/>
            <a:ext cx="914327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Chalkduster" panose="03050602040202020205" pitchFamily="66" charset="77"/>
              </a:rPr>
              <a:t>Kalıtımla ilgili ön fikirler – Ön </a:t>
            </a:r>
            <a:r>
              <a:rPr lang="tr-TR" sz="2000" dirty="0" err="1">
                <a:latin typeface="Chalkduster" panose="03050602040202020205" pitchFamily="66" charset="77"/>
              </a:rPr>
              <a:t>oluşumculuk</a:t>
            </a:r>
            <a:r>
              <a:rPr lang="tr-TR" sz="2000" dirty="0">
                <a:latin typeface="Chalkduster" panose="03050602040202020205" pitchFamily="66" charset="77"/>
              </a:rPr>
              <a:t> – </a:t>
            </a:r>
            <a:r>
              <a:rPr lang="tr-TR" sz="2000" dirty="0" err="1">
                <a:latin typeface="Chalkduster" panose="03050602040202020205" pitchFamily="66" charset="77"/>
              </a:rPr>
              <a:t>Humunkulus</a:t>
            </a:r>
            <a:r>
              <a:rPr lang="tr-TR" sz="2000" dirty="0">
                <a:latin typeface="Chalkduster" panose="03050602040202020205" pitchFamily="66" charset="77"/>
              </a:rPr>
              <a:t> </a:t>
            </a:r>
          </a:p>
          <a:p>
            <a:endParaRPr lang="tr-TR" sz="2000" dirty="0">
              <a:latin typeface="Chalkduster" panose="03050602040202020205" pitchFamily="66" charset="77"/>
            </a:endParaRPr>
          </a:p>
          <a:p>
            <a:r>
              <a:rPr lang="tr-TR" sz="2000" dirty="0">
                <a:latin typeface="Chalkduster" panose="03050602040202020205" pitchFamily="66" charset="77"/>
              </a:rPr>
              <a:t>Minyatür – mikroskobik insan </a:t>
            </a:r>
          </a:p>
          <a:p>
            <a:endParaRPr 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7ECA8-A550-5347-88C2-E999B5BF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6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38C1-25A4-2D48-8072-DFEA458B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2ACC-1DC4-FF4A-B6EB-84E7C18E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83788" cy="4195481"/>
          </a:xfrm>
        </p:spPr>
        <p:txBody>
          <a:bodyPr/>
          <a:lstStyle/>
          <a:p>
            <a:pPr algn="ctr"/>
            <a:r>
              <a:rPr lang="tr-TR" sz="2400" dirty="0" err="1"/>
              <a:t>Mendel’in</a:t>
            </a:r>
            <a:r>
              <a:rPr lang="tr-TR" sz="2400" dirty="0"/>
              <a:t> çalışmalarının yeniden keşfi 1900 yılı</a:t>
            </a:r>
          </a:p>
          <a:p>
            <a:pPr algn="ctr"/>
            <a:endParaRPr lang="tr-TR" sz="2400" dirty="0"/>
          </a:p>
          <a:p>
            <a:pPr algn="ctr"/>
            <a:r>
              <a:rPr lang="tr-TR" sz="2400" dirty="0"/>
              <a:t>Hugo de </a:t>
            </a:r>
            <a:r>
              <a:rPr lang="tr-TR" sz="2400" dirty="0" err="1"/>
              <a:t>Vires</a:t>
            </a:r>
            <a:r>
              <a:rPr lang="tr-TR" sz="2400" dirty="0"/>
              <a:t>, Carl </a:t>
            </a:r>
            <a:r>
              <a:rPr lang="tr-TR" sz="2400" dirty="0" err="1"/>
              <a:t>Corres</a:t>
            </a:r>
            <a:r>
              <a:rPr lang="tr-TR" sz="2400" dirty="0"/>
              <a:t>  ve </a:t>
            </a:r>
            <a:r>
              <a:rPr lang="tr-TR" sz="2400" dirty="0" err="1"/>
              <a:t>Erich</a:t>
            </a:r>
            <a:r>
              <a:rPr lang="tr-TR" sz="2400" dirty="0"/>
              <a:t> </a:t>
            </a:r>
            <a:r>
              <a:rPr lang="tr-TR" sz="2400" dirty="0" err="1"/>
              <a:t>von</a:t>
            </a:r>
            <a:r>
              <a:rPr lang="tr-TR" sz="2400" dirty="0"/>
              <a:t> </a:t>
            </a:r>
            <a:r>
              <a:rPr lang="tr-TR" sz="2400" dirty="0" err="1"/>
              <a:t>Tschermak</a:t>
            </a:r>
            <a:r>
              <a:rPr lang="tr-TR" sz="2400" dirty="0"/>
              <a:t> kalıtımın kurallarını yeniden bulup, </a:t>
            </a:r>
            <a:r>
              <a:rPr lang="tr-TR" sz="2400" dirty="0" err="1"/>
              <a:t>Mendel’in</a:t>
            </a:r>
            <a:r>
              <a:rPr lang="tr-TR" sz="2400" dirty="0"/>
              <a:t> çalışmasına atıf yaptılar..</a:t>
            </a:r>
          </a:p>
          <a:p>
            <a:endParaRPr lang="tr-TR" sz="2400" dirty="0"/>
          </a:p>
          <a:p>
            <a:pPr algn="ctr"/>
            <a:r>
              <a:rPr lang="tr-TR" sz="2400" dirty="0"/>
              <a:t>Bu Darwin ile </a:t>
            </a:r>
            <a:r>
              <a:rPr lang="tr-TR" sz="2400" dirty="0" err="1"/>
              <a:t>Mendel</a:t>
            </a:r>
            <a:r>
              <a:rPr lang="tr-TR" sz="2400" dirty="0"/>
              <a:t> arasında bir iç savaşın başlangıcı oldu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4CE43-69DB-8C48-AD72-46DB407E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1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7945B-A5A1-BE48-8064-EB97080B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0" y="1006530"/>
            <a:ext cx="5972175" cy="4605336"/>
          </a:xfrm>
        </p:spPr>
        <p:txBody>
          <a:bodyPr>
            <a:normAutofit fontScale="85000" lnSpcReduction="10000"/>
          </a:bodyPr>
          <a:lstStyle/>
          <a:p>
            <a:endParaRPr lang="tr-TR" dirty="0"/>
          </a:p>
          <a:p>
            <a:endParaRPr lang="tr-TR" sz="2400" dirty="0"/>
          </a:p>
          <a:p>
            <a:r>
              <a:rPr lang="tr-TR" sz="2400" dirty="0"/>
              <a:t>Çok başarılı iki öğrencisi (</a:t>
            </a:r>
            <a:r>
              <a:rPr lang="tr-TR" sz="2400" dirty="0" err="1"/>
              <a:t>Sturtevart</a:t>
            </a:r>
            <a:r>
              <a:rPr lang="tr-TR" sz="2400" dirty="0"/>
              <a:t> ve </a:t>
            </a:r>
            <a:r>
              <a:rPr lang="tr-TR" sz="2400" dirty="0" err="1"/>
              <a:t>Bridges</a:t>
            </a:r>
            <a:r>
              <a:rPr lang="tr-TR" sz="2400" dirty="0"/>
              <a:t> ile beraber çalıştı) ve  </a:t>
            </a:r>
            <a:r>
              <a:rPr lang="tr-TR" sz="2400" dirty="0" err="1"/>
              <a:t>Muller</a:t>
            </a:r>
            <a:r>
              <a:rPr lang="tr-TR" sz="2400" dirty="0"/>
              <a:t> </a:t>
            </a:r>
          </a:p>
          <a:p>
            <a:endParaRPr lang="tr-TR" sz="2400" dirty="0"/>
          </a:p>
          <a:p>
            <a:r>
              <a:rPr lang="tr-TR" sz="2400" dirty="0"/>
              <a:t>Darwin ve </a:t>
            </a:r>
            <a:r>
              <a:rPr lang="tr-TR" sz="2400" dirty="0" err="1"/>
              <a:t>Mendel</a:t>
            </a:r>
            <a:r>
              <a:rPr lang="tr-TR" sz="2400" dirty="0"/>
              <a:t> çekişmesinde her ikisinin de haksız olduğunu düşündü.</a:t>
            </a:r>
          </a:p>
          <a:p>
            <a:endParaRPr lang="tr-TR" sz="2400" dirty="0"/>
          </a:p>
          <a:p>
            <a:r>
              <a:rPr lang="tr-TR" sz="2400" dirty="0" err="1"/>
              <a:t>Drosophila</a:t>
            </a:r>
            <a:r>
              <a:rPr lang="tr-TR" sz="2400" dirty="0"/>
              <a:t> üzerinde deneyler yaptı. </a:t>
            </a:r>
          </a:p>
          <a:p>
            <a:r>
              <a:rPr lang="tr-TR" sz="2400" dirty="0"/>
              <a:t>Her iki kuramı da destekleyen sonuçlar buldu.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F00C0BD-E782-2A46-9306-078D3DF5AEEA}"/>
              </a:ext>
            </a:extLst>
          </p:cNvPr>
          <p:cNvSpPr/>
          <p:nvPr/>
        </p:nvSpPr>
        <p:spPr>
          <a:xfrm>
            <a:off x="8615363" y="5129213"/>
            <a:ext cx="3314700" cy="140017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Kromozomlarda genlerin düzenlenmesi Ve </a:t>
            </a:r>
            <a:r>
              <a:rPr lang="tr-TR" b="1" i="1" dirty="0" err="1">
                <a:solidFill>
                  <a:schemeClr val="bg1"/>
                </a:solidFill>
              </a:rPr>
              <a:t>krossover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5AE56-48BF-8E4B-A77F-D3A23E1F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C8A3BC40-4796-694A-86D3-B53DFDED4894}"/>
              </a:ext>
            </a:extLst>
          </p:cNvPr>
          <p:cNvSpPr/>
          <p:nvPr/>
        </p:nvSpPr>
        <p:spPr>
          <a:xfrm rot="21300111">
            <a:off x="124673" y="5416896"/>
            <a:ext cx="2049208" cy="112930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Thomas </a:t>
            </a:r>
            <a:r>
              <a:rPr lang="tr-TR" dirty="0" err="1"/>
              <a:t>Hunt</a:t>
            </a:r>
            <a:r>
              <a:rPr lang="tr-TR" dirty="0"/>
              <a:t> Morgan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E31EE2E-AEA0-7F49-B444-73EB7CC668B3}"/>
              </a:ext>
            </a:extLst>
          </p:cNvPr>
          <p:cNvSpPr/>
          <p:nvPr/>
        </p:nvSpPr>
        <p:spPr>
          <a:xfrm>
            <a:off x="4443412" y="295729"/>
            <a:ext cx="4486832" cy="110444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err="1">
                <a:solidFill>
                  <a:schemeClr val="bg1"/>
                </a:solidFill>
              </a:rPr>
              <a:t>Mendel</a:t>
            </a:r>
            <a:r>
              <a:rPr lang="tr-TR" b="1" i="1" dirty="0">
                <a:solidFill>
                  <a:schemeClr val="bg1"/>
                </a:solidFill>
              </a:rPr>
              <a:t> kalıtımından sapmalar</a:t>
            </a:r>
          </a:p>
        </p:txBody>
      </p:sp>
    </p:spTree>
    <p:extLst>
      <p:ext uri="{BB962C8B-B14F-4D97-AF65-F5344CB8AC3E}">
        <p14:creationId xmlns:p14="http://schemas.microsoft.com/office/powerpoint/2010/main" val="64223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2502-6A16-0A43-920B-5691DE74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530C0E-A124-5245-8AD3-AC8E33B2D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052" y="1976077"/>
            <a:ext cx="5715000" cy="4178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589E8-6BFF-514F-99A8-44408F03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4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F965-0733-134D-86CB-80A296A2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026">
            <a:extLst>
              <a:ext uri="{FF2B5EF4-FFF2-40B4-BE49-F238E27FC236}">
                <a16:creationId xmlns:a16="http://schemas.microsoft.com/office/drawing/2014/main" id="{5BE605C2-2EEA-5A43-A2B1-E73DB481A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745329"/>
            <a:ext cx="7412039" cy="49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23B61838-709C-F94A-852E-4EBA026B53BB}"/>
              </a:ext>
            </a:extLst>
          </p:cNvPr>
          <p:cNvSpPr/>
          <p:nvPr/>
        </p:nvSpPr>
        <p:spPr>
          <a:xfrm rot="21300111">
            <a:off x="6880363" y="5516909"/>
            <a:ext cx="2049208" cy="112930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Avery</a:t>
            </a:r>
            <a:r>
              <a:rPr lang="tr-TR" dirty="0"/>
              <a:t>, </a:t>
            </a:r>
            <a:r>
              <a:rPr lang="tr-TR" dirty="0" err="1"/>
              <a:t>Macleod</a:t>
            </a:r>
            <a:r>
              <a:rPr lang="tr-TR" dirty="0"/>
              <a:t> &amp; </a:t>
            </a:r>
            <a:r>
              <a:rPr lang="tr-TR" dirty="0" err="1"/>
              <a:t>MacCarty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2DAC9-61A2-754C-BA2A-A41B345E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88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3033</TotalTime>
  <Words>1401</Words>
  <Application>Microsoft Macintosh PowerPoint</Application>
  <PresentationFormat>Widescreen</PresentationFormat>
  <Paragraphs>249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Chalkduster</vt:lpstr>
      <vt:lpstr>Comic Sans MS</vt:lpstr>
      <vt:lpstr>Comic Sans MS Regular</vt:lpstr>
      <vt:lpstr>Wingdings 3</vt:lpstr>
      <vt:lpstr>Ion</vt:lpstr>
      <vt:lpstr> GENETİK 1. DERS  </vt:lpstr>
      <vt:lpstr>PowerPoint Presentation</vt:lpstr>
      <vt:lpstr> Birisi DNA’yı, diğeri gen kavramını buldu   ama ikisi de bunun farkına varamadılar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1980’lerde August Weismann bazı hücrelerin talimatları kaybetip bazılarını koruduğunu söyledi..  Hans Spemann- Semender embriyosunu klonladı.. Hücrelerin tüm genetik bilgiyi koruduğunu ama genlerin açılıp kapandığını söyledi. </vt:lpstr>
      <vt:lpstr>PowerPoint Presentation</vt:lpstr>
      <vt:lpstr>  - Tavuklar üzerinde tümör geliştiren virüslerin varlığını buldu  Virüs DNA’sı konakçı DNA’sına entegre olur..  Retrovirüsler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 GENETİĞİ 1. DERS</dc:title>
  <dc:creator>Microsoft Office User</dc:creator>
  <cp:lastModifiedBy>Microsoft Office User</cp:lastModifiedBy>
  <cp:revision>37</cp:revision>
  <dcterms:created xsi:type="dcterms:W3CDTF">2018-10-04T19:17:05Z</dcterms:created>
  <dcterms:modified xsi:type="dcterms:W3CDTF">2020-05-06T13:02:02Z</dcterms:modified>
</cp:coreProperties>
</file>