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74" r:id="rId3"/>
    <p:sldId id="275" r:id="rId4"/>
    <p:sldId id="259" r:id="rId5"/>
    <p:sldId id="270" r:id="rId6"/>
    <p:sldId id="260" r:id="rId7"/>
    <p:sldId id="262" r:id="rId8"/>
    <p:sldId id="263" r:id="rId9"/>
    <p:sldId id="276" r:id="rId10"/>
    <p:sldId id="264" r:id="rId11"/>
    <p:sldId id="271" r:id="rId12"/>
    <p:sldId id="265" r:id="rId13"/>
    <p:sldId id="266" r:id="rId14"/>
    <p:sldId id="272" r:id="rId15"/>
    <p:sldId id="267" r:id="rId16"/>
    <p:sldId id="268" r:id="rId17"/>
    <p:sldId id="269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4" d="100"/>
          <a:sy n="44" d="100"/>
        </p:scale>
        <p:origin x="58" y="6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211917" y="1600200"/>
            <a:ext cx="9116483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7783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14400" y="1219201"/>
            <a:ext cx="103632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tr-TR" altLang="tr-TR" noProof="0"/>
              <a:t>Asıl başlık stili için tıklatın</a:t>
            </a:r>
          </a:p>
        </p:txBody>
      </p:sp>
      <p:sp>
        <p:nvSpPr>
          <p:cNvPr id="7783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505200"/>
            <a:ext cx="8534400" cy="17526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/>
              <a:t>Asıl alt başlık stilini düzenlemek için tıklatın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5A5BC2-5867-4DAA-BE82-0F8EEA81D95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7013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D9E44-D551-432F-9358-128D1CED5AB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397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CB33E-0B3C-4AED-B090-2B3B6857FA67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848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4135B-9DE8-4808-8118-60DEB1D6DABC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27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E8018-7EC8-4478-8070-48AC82470DAE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440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48542-3A72-4F2B-9977-628BF28DA676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737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E0204-4EFD-48D9-A85C-E0B4114F7018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2407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698F9-BA04-4363-AA88-E05903BA664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366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5BC36-C806-447D-8F15-11CD13756D6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0435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50BED-269B-4343-B4B0-ECA563F3E18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055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6287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628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E949A-BCA5-4422-B7E7-03DA0808DB93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45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428752" y="304800"/>
            <a:ext cx="10153649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7680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957438-588C-4F2D-A5C5-19A8134466F2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21068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00481" y="2636912"/>
            <a:ext cx="10271760" cy="3168352"/>
          </a:xfrm>
        </p:spPr>
        <p:txBody>
          <a:bodyPr/>
          <a:lstStyle/>
          <a:p>
            <a:pPr algn="l" eaLnBrk="1" hangingPunct="1"/>
            <a:r>
              <a:rPr lang="tr-TR" altLang="tr-TR" b="1" dirty="0">
                <a:latin typeface="Times New Roman" pitchFamily="18" charset="0"/>
              </a:rPr>
              <a:t>     12.            MACHINE STORAGE STRUCTURES</a:t>
            </a:r>
            <a:endParaRPr lang="tr-TR" altLang="tr-TR" sz="2400" b="1" i="1" dirty="0"/>
          </a:p>
          <a:p>
            <a:pPr eaLnBrk="1" hangingPunct="1"/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381064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>
              <a:lnSpc>
                <a:spcPct val="100000"/>
              </a:lnSpc>
            </a:pPr>
            <a:r>
              <a:rPr lang="en-US" altLang="zh-CN" b="1" spc="-5" dirty="0" err="1">
                <a:solidFill>
                  <a:srgbClr val="000000"/>
                </a:solidFill>
                <a:latin typeface="Times New Roman"/>
                <a:ea typeface="Times New Roman"/>
              </a:rPr>
              <a:t>Mısır</a:t>
            </a:r>
            <a:r>
              <a:rPr lang="en-US" altLang="zh-CN" b="1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b="1" dirty="0" err="1">
                <a:solidFill>
                  <a:srgbClr val="000000"/>
                </a:solidFill>
                <a:latin typeface="Times New Roman"/>
                <a:ea typeface="Times New Roman"/>
              </a:rPr>
              <a:t>serenleri</a:t>
            </a:r>
            <a:endParaRPr lang="en-US" altLang="zh-CN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95416"/>
              </a:lnSpc>
            </a:pP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Hasattan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sonra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mısırın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kapsamı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%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30’un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üzerindedir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Mısırın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nemde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depolanması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kısa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sürede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zarar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görmesine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neden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olur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kapsamının</a:t>
            </a:r>
            <a:r>
              <a:rPr lang="en-US" altLang="zh-CN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kış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mevsimine</a:t>
            </a:r>
            <a:r>
              <a:rPr lang="en-US" altLang="zh-CN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girilmeden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düzeye</a:t>
            </a:r>
            <a:r>
              <a:rPr lang="en-US" altLang="zh-CN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indirilmesi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gerekir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Koçanlı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mısırın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depolandığı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mısır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serenleri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adlandırılır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Uygulamada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malzemelerden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yapılmış</a:t>
            </a:r>
            <a:r>
              <a:rPr lang="en-US" altLang="zh-CN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serenlerden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yararlanılmakla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kullanılanı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duvarları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ahşap</a:t>
            </a:r>
            <a:r>
              <a:rPr lang="en-US" altLang="zh-CN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çıtalı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dikdörtgen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serenlerdir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serenler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karşılıklı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yerleştirilerek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ikiz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serenler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pc="-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düzenlenebilirler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368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0"/>
          <p:cNvSpPr txBox="1"/>
          <p:nvPr/>
        </p:nvSpPr>
        <p:spPr>
          <a:xfrm>
            <a:off x="569061" y="50037"/>
            <a:ext cx="10424729" cy="38854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b="1" spc="-30" dirty="0">
                <a:solidFill>
                  <a:srgbClr val="000000"/>
                </a:solidFill>
                <a:latin typeface="Times New Roman"/>
                <a:ea typeface="Times New Roman"/>
              </a:rPr>
              <a:t>Yeşil</a:t>
            </a:r>
            <a:r>
              <a:rPr lang="en-US" altLang="zh-CN" sz="24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-55" dirty="0">
                <a:solidFill>
                  <a:srgbClr val="000000"/>
                </a:solidFill>
                <a:latin typeface="Times New Roman"/>
                <a:ea typeface="Times New Roman"/>
              </a:rPr>
              <a:t>Yem</a:t>
            </a:r>
            <a:r>
              <a:rPr lang="en-US" altLang="zh-CN" sz="24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spc="-35" dirty="0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</a:p>
          <a:p>
            <a:pPr marL="0" hangingPunct="0">
              <a:lnSpc>
                <a:spcPct val="95416"/>
              </a:lnSpc>
              <a:spcBef>
                <a:spcPts val="110"/>
              </a:spcBef>
            </a:pP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Hayvanların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beslenmesinde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yeşil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yem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çeşit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bitkinin,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taze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bulunmadığı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dönemlerde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aynı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tazeliğe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yakın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durumda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kuru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haline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değerine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olacak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korunması,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işletme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hayvancılığının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güvence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altına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alınması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hayvancılığın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başarılı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yürütülmesi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yönünden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öneme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sahiptir.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Yeşil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sulu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yemlerin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belirli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derecelerinde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tutularak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gerektiğinde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katkı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maddeleri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ilave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edilip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sıkıştırılarak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havasız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ortamda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meydana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gelen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süt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asidi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fermantasyonu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sonucunda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bozulmadan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saklanmasına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25" dirty="0">
                <a:solidFill>
                  <a:srgbClr val="000000"/>
                </a:solidFill>
                <a:latin typeface="Times New Roman"/>
                <a:ea typeface="Times New Roman"/>
              </a:rPr>
              <a:t>silaj</a:t>
            </a:r>
            <a:r>
              <a:rPr lang="en-US" altLang="zh-CN" sz="2400" b="1" i="1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40" dirty="0">
                <a:solidFill>
                  <a:srgbClr val="000000"/>
                </a:solidFill>
                <a:latin typeface="Times New Roman"/>
                <a:ea typeface="Times New Roman"/>
              </a:rPr>
              <a:t>yapma</a:t>
            </a:r>
            <a:r>
              <a:rPr lang="en-US" altLang="zh-CN" sz="2400" b="1" i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30" dirty="0">
                <a:solidFill>
                  <a:srgbClr val="000000"/>
                </a:solidFill>
                <a:latin typeface="Times New Roman"/>
                <a:ea typeface="Times New Roman"/>
              </a:rPr>
              <a:t>silolama,</a:t>
            </a:r>
            <a:r>
              <a:rPr lang="en-US" altLang="zh-CN" sz="2400" b="1" i="1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değeri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yeşil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yeme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34" dirty="0">
                <a:solidFill>
                  <a:srgbClr val="000000"/>
                </a:solidFill>
                <a:latin typeface="Times New Roman"/>
                <a:ea typeface="Times New Roman"/>
              </a:rPr>
              <a:t>silaj</a:t>
            </a:r>
            <a:r>
              <a:rPr lang="en-US" altLang="zh-CN" sz="2400" b="1" i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34" dirty="0">
                <a:solidFill>
                  <a:srgbClr val="000000"/>
                </a:solidFill>
                <a:latin typeface="Times New Roman"/>
                <a:ea typeface="Times New Roman"/>
              </a:rPr>
              <a:t>silo</a:t>
            </a:r>
            <a:r>
              <a:rPr lang="en-US" altLang="zh-CN" sz="2400" b="1" i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spc="50" dirty="0">
                <a:solidFill>
                  <a:srgbClr val="000000"/>
                </a:solidFill>
                <a:latin typeface="Times New Roman"/>
                <a:ea typeface="Times New Roman"/>
              </a:rPr>
              <a:t>yemi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amaçla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yapılara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silo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4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verilir.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69061" y="3920853"/>
            <a:ext cx="9236586" cy="20819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281963" algn="l"/>
                <a:tab pos="2414295" algn="l"/>
                <a:tab pos="4341012" algn="l"/>
                <a:tab pos="5289194" algn="l"/>
                <a:tab pos="8134756" algn="l"/>
              </a:tabLst>
            </a:pP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Silolar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ea typeface="Times New Roman"/>
              </a:rPr>
              <a:t>,	</a:t>
            </a:r>
            <a:r>
              <a:rPr lang="en-US" altLang="zh-CN" sz="2400" spc="-5" dirty="0">
                <a:solidFill>
                  <a:srgbClr val="000000"/>
                </a:solidFill>
                <a:latin typeface="Times New Roman"/>
                <a:ea typeface="Times New Roman"/>
              </a:rPr>
              <a:t>çeşitli	özelliklerine	göre	sınıflandırılabilirler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ea typeface="Times New Roman"/>
              </a:rPr>
              <a:t>.	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sınıflandırılmasında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tarzları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dikkate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alınır.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Buna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silolar:</a:t>
            </a:r>
          </a:p>
          <a:p>
            <a:pPr>
              <a:lnSpc>
                <a:spcPts val="56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silolar,</a:t>
            </a:r>
          </a:p>
          <a:p>
            <a:pPr>
              <a:lnSpc>
                <a:spcPts val="70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</a:t>
            </a:r>
          </a:p>
          <a:p>
            <a:pPr>
              <a:lnSpc>
                <a:spcPts val="715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grupta</a:t>
            </a:r>
            <a:r>
              <a:rPr lang="en-US" altLang="zh-CN" sz="2400" spc="-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toplanabilirler.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904730" y="3942490"/>
            <a:ext cx="112461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5" dirty="0">
                <a:solidFill>
                  <a:srgbClr val="000000"/>
                </a:solidFill>
                <a:latin typeface="Times New Roman"/>
                <a:ea typeface="Times New Roman"/>
              </a:rPr>
              <a:t>silol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arın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4"/>
          <p:cNvSpPr txBox="1"/>
          <p:nvPr/>
        </p:nvSpPr>
        <p:spPr>
          <a:xfrm>
            <a:off x="775106" y="295986"/>
            <a:ext cx="10423414" cy="29223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yıllardan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beri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mekanizasyona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silindirik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depolardır.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Siloların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doldurulma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boşaltılmalarında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mekanizasyondan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yararlanılır.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silolar,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yapılmakla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birlikte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bazen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toprağa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tamamen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kısmen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gömülü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edilebilirler.</a:t>
            </a:r>
          </a:p>
          <a:p>
            <a:pPr marL="0" hangingPunct="0">
              <a:lnSpc>
                <a:spcPct val="95416"/>
              </a:lnSpc>
              <a:spcBef>
                <a:spcPts val="37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-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silolardır.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Bunların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yükseklikleri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değildir.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edilenlere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hendek</a:t>
            </a:r>
            <a:r>
              <a:rPr lang="en-US" altLang="zh-CN" sz="2400" b="1" i="1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silolar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edilenlere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bank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silolar</a:t>
            </a:r>
            <a:r>
              <a:rPr lang="en-US" altLang="zh-CN" sz="2400" b="1" i="1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verilir.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silolar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sürekli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geçici</a:t>
            </a:r>
            <a:r>
              <a:rPr lang="en-US" altLang="zh-CN" sz="240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nitelikte</a:t>
            </a:r>
            <a:r>
              <a:rPr lang="en-US" altLang="zh-CN" sz="240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yapılabilirler.</a:t>
            </a:r>
          </a:p>
          <a:p>
            <a:pPr>
              <a:lnSpc>
                <a:spcPts val="54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>
              <a:lnSpc>
                <a:spcPct val="100000"/>
              </a:lnSpc>
            </a:pPr>
            <a:r>
              <a:rPr lang="en-US" altLang="zh-CN" b="1" dirty="0" err="1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b="1" spc="-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b="1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b="1" spc="-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b="1" dirty="0" err="1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b="1" spc="-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b="1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b="1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b="1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Yapıları</a:t>
            </a:r>
            <a:endParaRPr lang="en-US" altLang="zh-CN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95416"/>
              </a:lnSpc>
              <a:spcBef>
                <a:spcPts val="384"/>
              </a:spcBef>
            </a:pP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sebzelerin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çoğunluğu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dayanıksız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ürünlerdir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Hasat</a:t>
            </a:r>
            <a:r>
              <a:rPr lang="en-US" altLang="zh-CN" spc="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edildiklerinde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su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kaynaklarından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kesildiklerinden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koşullarda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korunmamaları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durumunda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kısa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süre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bozulmaya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başlarlar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Bozulma</a:t>
            </a:r>
            <a:r>
              <a:rPr lang="en-US" altLang="zh-CN" spc="4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ağırlık</a:t>
            </a:r>
            <a:r>
              <a:rPr lang="en-US" altLang="zh-CN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kaybı</a:t>
            </a:r>
            <a:r>
              <a:rPr lang="en-US" altLang="zh-CN" spc="4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yapı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bozukluğu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besin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değerinde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azalma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lezzet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görünüş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bozukluğu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çıkar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Diğer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anlatımla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kalite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kaybı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nedeniyle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pazarlama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olasılığının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azalması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söz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-15" dirty="0" err="1">
                <a:solidFill>
                  <a:srgbClr val="000000"/>
                </a:solidFill>
                <a:latin typeface="Times New Roman"/>
                <a:ea typeface="Times New Roman"/>
              </a:rPr>
              <a:t>konusu</a:t>
            </a:r>
            <a:r>
              <a:rPr lang="en-US" altLang="zh-CN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olur</a:t>
            </a:r>
            <a:r>
              <a:rPr lang="en-US" altLang="zh-CN" spc="-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7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6"/>
          <p:cNvSpPr txBox="1"/>
          <p:nvPr/>
        </p:nvSpPr>
        <p:spPr>
          <a:xfrm>
            <a:off x="594969" y="292112"/>
            <a:ext cx="10422952" cy="56501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sebzelerdeki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kalite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kaybının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nedenleri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ilaçlar,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böcek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kemirgenler,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mikroorganizma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enzimatik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faaliyetler,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yapısındaki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değişiklikler,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filizlenme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yaşama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kabiliyetindeki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azalmalar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sayılabilir.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Hasat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sonrası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bozulmasında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zaman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faktörü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sebzeleri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depolamanın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temel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amaçları;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kalitesini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korumak,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hastalıkları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kontrol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etmek,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yetiştirme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mevsimleri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dışında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bulunabilmelerini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sağlamak,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ürünlerin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fiyat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dönemlerinde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pazara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sürümüne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olanak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vermek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işletmenin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ihtiyaç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fazlası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ürününü</a:t>
            </a:r>
            <a:r>
              <a:rPr lang="en-US" altLang="zh-CN" sz="2400" spc="-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korumaktır.</a:t>
            </a:r>
          </a:p>
          <a:p>
            <a:pPr marL="0" hangingPunct="0">
              <a:lnSpc>
                <a:spcPct val="93333"/>
              </a:lnSpc>
              <a:spcBef>
                <a:spcPts val="154"/>
              </a:spcBef>
              <a:tabLst>
                <a:tab pos="8203082" algn="l"/>
              </a:tabLst>
            </a:pP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yapılarında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koşulları,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bağıl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nem,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ışık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kontrolü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havalandırmadır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sebzelerin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ürünün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çeşidine,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hasat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koşullarına,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olgunluk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derecesine,	büyüklüğüne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değerlendirilme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şekline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bağlı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1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değişir.</a:t>
            </a:r>
          </a:p>
          <a:p>
            <a:pPr marL="0" hangingPunct="0">
              <a:lnSpc>
                <a:spcPct val="95833"/>
              </a:lnSpc>
              <a:spcBef>
                <a:spcPts val="365"/>
              </a:spcBef>
            </a:pP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yapılarında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yolla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yapılır.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havalandırmada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4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arasındaki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farktan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yararlanılır.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sisteminde;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giriş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açıklıkları,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kanalları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çıkış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açıklıkları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kullanılır.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8"/>
          <p:cNvSpPr txBox="1"/>
          <p:nvPr/>
        </p:nvSpPr>
        <p:spPr>
          <a:xfrm>
            <a:off x="801014" y="384505"/>
            <a:ext cx="10423778" cy="54580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depolarında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koşullarının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denetimi,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sağlanabilir.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fanlar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yardımı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alınan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hava,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dağıtım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kanallarından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geçirilerek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içerisine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ea typeface="Times New Roman"/>
              </a:rPr>
              <a:t>verilir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Buna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fanlar,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açıklıkları,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kanalları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kontrol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sistemlerinden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oluşur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sebzelerin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depolanmasında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yapılar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modern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yapılar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tipinin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seçiminde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önde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gelen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faktör,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ekonomik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yönüdür.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yapıları,</a:t>
            </a:r>
            <a:r>
              <a:rPr lang="en-US" altLang="zh-CN" sz="24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konstrüksiyon</a:t>
            </a:r>
            <a:r>
              <a:rPr lang="en-US" altLang="zh-CN" sz="24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özelliklerine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tipte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toplanabilir.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Bunlar:</a:t>
            </a:r>
          </a:p>
          <a:p>
            <a:pPr marL="0">
              <a:lnSpc>
                <a:spcPct val="100000"/>
              </a:lnSpc>
              <a:spcBef>
                <a:spcPts val="204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depolar,</a:t>
            </a:r>
          </a:p>
          <a:p>
            <a:pPr>
              <a:lnSpc>
                <a:spcPts val="719"/>
              </a:lnSpc>
            </a:pPr>
            <a:endParaRPr lang="en-US" dirty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depolarıdır.</a:t>
            </a:r>
          </a:p>
          <a:p>
            <a:pPr>
              <a:lnSpc>
                <a:spcPts val="515"/>
              </a:lnSpc>
            </a:pPr>
            <a:endParaRPr lang="en-US" dirty="0"/>
          </a:p>
          <a:p>
            <a:pPr marL="0" hangingPunct="0">
              <a:lnSpc>
                <a:spcPct val="958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depolar,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yapım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giderleri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düşük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yapılardır.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yapılarda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süresi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kısadır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kayıplar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olabilir.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Mevsimlere</a:t>
            </a:r>
            <a:r>
              <a:rPr lang="en-US" altLang="zh-CN" sz="24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fiyatlarında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dalgalanmalar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göstermeyen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ürünler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depolanabilir</a:t>
            </a:r>
            <a:r>
              <a:rPr lang="en-US" altLang="zh-CN" sz="2400" spc="-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30"/>
          <p:cNvSpPr txBox="1"/>
          <p:nvPr/>
        </p:nvSpPr>
        <p:spPr>
          <a:xfrm>
            <a:off x="697991" y="279349"/>
            <a:ext cx="10423804" cy="2806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5416"/>
              </a:lnSpc>
            </a:pP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sebzeler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iyi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amaçla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edilmiş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yapılarda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depolanabilir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sebze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depolamasında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soğuk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depolarında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soğutma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sistemi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vardır.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kontrol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altında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tutulur.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meyve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sebzelerin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kalitelerinde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düşme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olmadan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süre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depolanmaları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olasıdır.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kısmen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tamamen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zemin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edilirler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Ürünlerin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depolanması,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yığın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halinde,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sandık,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kasa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kutular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yapılabilir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Patates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kuru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soğan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ürünler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çuvallar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halinde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-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depolanabilir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>
              <a:lnSpc>
                <a:spcPct val="100000"/>
              </a:lnSpc>
              <a:spcBef>
                <a:spcPts val="234"/>
              </a:spcBef>
            </a:pPr>
            <a:r>
              <a:rPr lang="en-US" altLang="zh-CN" b="1" spc="-25" dirty="0" err="1">
                <a:solidFill>
                  <a:srgbClr val="000000"/>
                </a:solidFill>
                <a:latin typeface="Times New Roman"/>
                <a:ea typeface="Times New Roman"/>
              </a:rPr>
              <a:t>Kaba</a:t>
            </a:r>
            <a:r>
              <a:rPr lang="en-US" altLang="zh-CN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b="1" spc="-30" dirty="0" err="1">
                <a:solidFill>
                  <a:srgbClr val="000000"/>
                </a:solidFill>
                <a:latin typeface="Times New Roman"/>
                <a:ea typeface="Times New Roman"/>
              </a:rPr>
              <a:t>Yem</a:t>
            </a:r>
            <a:r>
              <a:rPr lang="en-US" altLang="zh-CN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b="1" spc="-2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endParaRPr lang="en-US" altLang="zh-CN" b="1" spc="-2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95416"/>
              </a:lnSpc>
              <a:spcBef>
                <a:spcPts val="315"/>
              </a:spcBef>
            </a:pP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Kaba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yem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ot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saman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yataklık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sapın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depolandığı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yapılardır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</a:t>
            </a:r>
            <a:r>
              <a:rPr lang="en-US" altLang="zh-CN" spc="2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belirtilen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ürünleri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yağışa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korumak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edilirler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Kaba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yemler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yağışı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bölgelerde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açıkta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yığınlar</a:t>
            </a:r>
            <a:r>
              <a:rPr lang="en-US" altLang="zh-CN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halinde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depolanabilirler</a:t>
            </a:r>
            <a:r>
              <a:rPr lang="en-US" altLang="zh-CN" spc="9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herhangi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44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yapı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gereksinimi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5" dirty="0" err="1">
                <a:solidFill>
                  <a:srgbClr val="000000"/>
                </a:solidFill>
                <a:latin typeface="Times New Roman"/>
                <a:ea typeface="Times New Roman"/>
              </a:rPr>
              <a:t>yoktur</a:t>
            </a:r>
            <a:r>
              <a:rPr lang="en-US" altLang="zh-CN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Kaba</a:t>
            </a:r>
            <a:r>
              <a:rPr lang="en-US" altLang="zh-CN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pc="50" dirty="0" err="1">
                <a:solidFill>
                  <a:srgbClr val="000000"/>
                </a:solidFill>
                <a:latin typeface="Times New Roman"/>
                <a:ea typeface="Times New Roman"/>
              </a:rPr>
              <a:t>yemler</a:t>
            </a:r>
            <a:r>
              <a:rPr lang="en-US" altLang="zh-CN" spc="5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yağışlı</a:t>
            </a:r>
            <a:r>
              <a:rPr lang="en-US" altLang="zh-CN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bölgelerde</a:t>
            </a:r>
            <a:r>
              <a:rPr lang="en-US" altLang="zh-CN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üzeri</a:t>
            </a:r>
            <a:r>
              <a:rPr lang="en-US" altLang="zh-CN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kapalı</a:t>
            </a:r>
            <a:r>
              <a:rPr lang="en-US" altLang="zh-CN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tamamen</a:t>
            </a:r>
            <a:r>
              <a:rPr lang="en-US" altLang="zh-CN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korunmuş</a:t>
            </a:r>
            <a:r>
              <a:rPr lang="en-US" altLang="zh-CN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</a:t>
            </a:r>
            <a:r>
              <a:rPr lang="en-US" altLang="zh-CN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depolanırlar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amaçla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tipi,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üzeri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beşik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çatı</a:t>
            </a:r>
            <a:r>
              <a:rPr lang="en-US" altLang="zh-CN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örtülü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etrafı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açık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bırakılan</a:t>
            </a:r>
            <a:r>
              <a:rPr lang="en-US" altLang="zh-CN" spc="-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yapılardır</a:t>
            </a:r>
            <a:r>
              <a:rPr lang="en-US" altLang="zh-CN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719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253337" y="484886"/>
            <a:ext cx="980468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ALET</a:t>
            </a:r>
            <a:r>
              <a:rPr lang="en-US" altLang="zh-CN" sz="2400" b="1" spc="-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b="1" spc="-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MAKİNE</a:t>
            </a:r>
            <a:r>
              <a:rPr lang="en-US" altLang="zh-CN" sz="2400" b="1" spc="-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KORUMA</a:t>
            </a:r>
            <a:r>
              <a:rPr lang="en-US" altLang="zh-CN" sz="2400" b="1" spc="-1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YAPILARI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52652" y="1171194"/>
            <a:ext cx="10416732" cy="48559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82916"/>
              </a:lnSpc>
            </a:pP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Tarım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işletmelerinde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alet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makinelerin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etkenlerden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korunduğu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üretilen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ürünlerin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tüketimine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pazara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iletilinceye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saklandığı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0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türlü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yapıya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ea typeface="Times New Roman"/>
              </a:rPr>
              <a:t>koruma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yapıları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2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 err="1">
                <a:solidFill>
                  <a:srgbClr val="000000"/>
                </a:solidFill>
                <a:latin typeface="Times New Roman"/>
                <a:ea typeface="Times New Roman"/>
              </a:rPr>
              <a:t>verilir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2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82916"/>
              </a:lnSpc>
            </a:pPr>
            <a:endParaRPr lang="en-US" altLang="zh-CN" sz="22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hangingPunct="0">
              <a:lnSpc>
                <a:spcPct val="75416"/>
              </a:lnSpc>
            </a:pPr>
            <a:r>
              <a:rPr lang="en-US" altLang="zh-CN" sz="2200" dirty="0" err="1">
                <a:solidFill>
                  <a:srgbClr val="000000"/>
                </a:solidFill>
                <a:latin typeface="Times New Roman"/>
                <a:ea typeface="Times New Roman"/>
              </a:rPr>
              <a:t>Alet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makine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koruma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yapıları;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işletmede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alet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makineler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park</a:t>
            </a:r>
            <a:r>
              <a:rPr lang="en-US" altLang="zh-CN" sz="22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yeri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oluşturmak,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onları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iklim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koşullarına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korumak,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yıpranmalarını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değer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yitirmelerini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önlemek,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servis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ömürlerini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artırmak,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makinelerin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bakım,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ea typeface="Times New Roman"/>
              </a:rPr>
              <a:t>onarım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15" dirty="0">
                <a:solidFill>
                  <a:srgbClr val="000000"/>
                </a:solidFill>
                <a:latin typeface="Times New Roman"/>
                <a:ea typeface="Times New Roman"/>
              </a:rPr>
              <a:t>ayarlarını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yapmak,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hırsızlıklara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olabilecek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tahribatlara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korumak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emniyetlerini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sağlamak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planlanıp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edilirler.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Alet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makine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koruma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yapılarına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b="1" i="1" dirty="0">
                <a:solidFill>
                  <a:srgbClr val="000000"/>
                </a:solidFill>
                <a:latin typeface="Times New Roman"/>
                <a:ea typeface="Times New Roman"/>
              </a:rPr>
              <a:t>hangarlar</a:t>
            </a:r>
            <a:r>
              <a:rPr lang="en-US" altLang="zh-CN" sz="22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2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verilmektedir.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Hangarlar,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bölgenin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iklim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koşullarına,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işletmede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alet</a:t>
            </a:r>
            <a:r>
              <a:rPr lang="en-US" altLang="zh-CN" sz="22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makinelerin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çeşit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sayılarına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büyüklüklerde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yapılabilirler.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Hangarlar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kullanım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şekillerine,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maliyetlerine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ea typeface="Times New Roman"/>
              </a:rPr>
              <a:t>koruma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derecelerine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200" spc="4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64" dirty="0">
                <a:solidFill>
                  <a:srgbClr val="000000"/>
                </a:solidFill>
                <a:latin typeface="Times New Roman"/>
                <a:ea typeface="Times New Roman"/>
              </a:rPr>
              <a:t>üç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tipte</a:t>
            </a:r>
            <a:r>
              <a:rPr lang="en-US" altLang="zh-CN" sz="22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4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2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spc="30" dirty="0">
                <a:solidFill>
                  <a:srgbClr val="000000"/>
                </a:solidFill>
                <a:latin typeface="Times New Roman"/>
                <a:ea typeface="Times New Roman"/>
              </a:rPr>
              <a:t>edilirler.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Bunlar</a:t>
            </a:r>
            <a:r>
              <a:rPr lang="en-US" altLang="zh-CN" sz="2200" spc="-1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</a:p>
          <a:p>
            <a:pPr marL="0">
              <a:lnSpc>
                <a:spcPct val="100000"/>
              </a:lnSpc>
            </a:pP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2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Dar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cephesi</a:t>
            </a:r>
            <a:r>
              <a:rPr lang="en-US" altLang="zh-CN" sz="22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açık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sundurmalar,</a:t>
            </a:r>
          </a:p>
          <a:p>
            <a:pPr marL="0">
              <a:lnSpc>
                <a:spcPct val="100000"/>
              </a:lnSpc>
              <a:spcBef>
                <a:spcPts val="170"/>
              </a:spcBef>
            </a:pP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2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Geniş</a:t>
            </a:r>
            <a:r>
              <a:rPr lang="en-US" altLang="zh-CN" sz="22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cephesi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açık</a:t>
            </a:r>
            <a:r>
              <a:rPr lang="en-US" altLang="zh-CN" sz="22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sundurmalar,</a:t>
            </a:r>
          </a:p>
          <a:p>
            <a:pPr marL="0" hangingPunct="0">
              <a:lnSpc>
                <a:spcPct val="107500"/>
              </a:lnSpc>
              <a:spcBef>
                <a:spcPts val="114"/>
              </a:spcBef>
            </a:pPr>
            <a:r>
              <a:rPr lang="en-US" altLang="zh-CN" sz="22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2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Geniş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kapalı</a:t>
            </a:r>
            <a:r>
              <a:rPr lang="en-US" altLang="zh-CN" sz="22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ea typeface="Times New Roman"/>
              </a:rPr>
              <a:t>hangarlar</a:t>
            </a:r>
            <a:r>
              <a:rPr lang="en-US" altLang="zh-CN" sz="2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br>
              <a:rPr dirty="0"/>
            </a:br>
            <a:r>
              <a:rPr lang="en-US" altLang="zh-CN" sz="2200" spc="-35" dirty="0">
                <a:solidFill>
                  <a:srgbClr val="000000"/>
                </a:solidFill>
                <a:latin typeface="Times New Roman"/>
                <a:ea typeface="Times New Roman"/>
              </a:rPr>
              <a:t>dır</a:t>
            </a:r>
            <a:r>
              <a:rPr lang="en-US" altLang="zh-CN" sz="2200" spc="-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0445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736701" y="900400"/>
            <a:ext cx="10422783" cy="2736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933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İşletmede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alet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makinelerin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bakım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onarımı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ayarlarının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yapılması,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bazı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ekipmanların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üretilmesi,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monte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edilmesi,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yedek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parçaların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malzemelerin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depolanması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bakım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onarım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yerine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gereksinim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vardır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Bakım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onarım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yeri,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bakım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yeri,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servis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alanı,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onarım/kontrol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alanı,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tezgah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alanı,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kaynak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alanı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depodan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oluşur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9166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tarım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işletmelerinde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araçların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yakıt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gereksinimlerinin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karşılanması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yakıt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deposuna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gerek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duyulur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Yakıt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depoları,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yakıtın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ea typeface="Times New Roman"/>
              </a:rPr>
              <a:t>an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hazır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bulunmasına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olanak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verirken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yakıt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kalitesinin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korunmasına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yardım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eder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67360"/>
            <a:ext cx="11308080" cy="822642"/>
          </a:xfrm>
        </p:spPr>
        <p:txBody>
          <a:bodyPr>
            <a:normAutofit fontScale="90000"/>
          </a:bodyPr>
          <a:lstStyle/>
          <a:p>
            <a:pPr lvl="0" indent="-342900">
              <a:spcBef>
                <a:spcPct val="20000"/>
              </a:spcBef>
            </a:pPr>
            <a:r>
              <a:rPr lang="en-US" altLang="zh-CN" sz="2700" b="1" spc="-15" dirty="0" err="1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Tahıl</a:t>
            </a:r>
            <a:r>
              <a:rPr lang="en-US" altLang="zh-CN" sz="27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700" b="1" spc="-20" dirty="0" err="1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  <a:t>Depoları</a:t>
            </a:r>
            <a:br>
              <a:rPr lang="en-US" altLang="zh-CN" sz="2700" b="1" spc="-20" dirty="0">
                <a:solidFill>
                  <a:srgbClr val="000000"/>
                </a:solidFill>
                <a:latin typeface="Times New Roman"/>
                <a:ea typeface="Times New Roman"/>
                <a:cs typeface="+mn-cs"/>
              </a:rPr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03960"/>
            <a:ext cx="11043920" cy="4525963"/>
          </a:xfrm>
        </p:spPr>
        <p:txBody>
          <a:bodyPr>
            <a:normAutofit/>
          </a:bodyPr>
          <a:lstStyle/>
          <a:p>
            <a:pPr algn="just">
              <a:lnSpc>
                <a:spcPts val="475"/>
              </a:lnSpc>
            </a:pPr>
            <a:endParaRPr lang="en-US" sz="2400" dirty="0"/>
          </a:p>
          <a:p>
            <a:pPr marL="0" algn="just" hangingPunct="0">
              <a:lnSpc>
                <a:spcPct val="95416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Tarım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işletmelerinde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buğday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arpa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çavdar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mısır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nohut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fasulye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bezelye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ayçiçeği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pirinç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daneli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ürünlerin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depolandığı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yapılara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 err="1">
                <a:solidFill>
                  <a:srgbClr val="000000"/>
                </a:solidFill>
                <a:latin typeface="Times New Roman"/>
                <a:ea typeface="Times New Roman"/>
              </a:rPr>
              <a:t>verilir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kalitesinin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tarladan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pazara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iletilinceye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korunması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önem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taşır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algn="just" hangingPunct="0">
              <a:lnSpc>
                <a:spcPct val="95416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depolanmasındaki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ana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amaç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hasat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edildikten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kurutulduktan</a:t>
            </a:r>
            <a:r>
              <a:rPr lang="en-US" altLang="zh-CN" sz="24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sonra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kalite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özelliklerinin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korunmasıdır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kalitesi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sırasında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artırılamaz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ea typeface="Times New Roman"/>
              </a:rPr>
              <a:t>Buna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karşın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 err="1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hasat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9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kurutulan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 err="1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 err="1">
                <a:solidFill>
                  <a:srgbClr val="000000"/>
                </a:solidFill>
                <a:latin typeface="Times New Roman"/>
                <a:ea typeface="Times New Roman"/>
              </a:rPr>
              <a:t>olmayan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koşullarda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depolanan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kalitesi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düşer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32033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672083" y="396824"/>
            <a:ext cx="10422710" cy="46792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Tahıllarda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bozulmalar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kayıplar,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mikroorganizmalar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(bakteri,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maya,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fungus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küf)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böcekler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nedeniyle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çıkar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Tahıllarda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mikroorganizmaların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gelişimi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çoğalması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temel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faktörler</a:t>
            </a:r>
            <a:r>
              <a:rPr lang="en-US" altLang="zh-CN" sz="2400" spc="-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şunlardır:</a:t>
            </a:r>
          </a:p>
          <a:p>
            <a:pPr>
              <a:lnSpc>
                <a:spcPts val="500"/>
              </a:lnSpc>
            </a:pPr>
            <a:endParaRPr lang="en-US" dirty="0"/>
          </a:p>
          <a:p>
            <a:pPr marL="0">
              <a:lnSpc>
                <a:spcPts val="2939"/>
              </a:lnSpc>
            </a:pPr>
            <a:r>
              <a:rPr lang="en-US" altLang="zh-CN" sz="2400" spc="5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25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Times New Roman"/>
                <a:ea typeface="Times New Roman"/>
              </a:rPr>
              <a:t>Nem,</a:t>
            </a:r>
          </a:p>
          <a:p>
            <a:pPr>
              <a:lnSpc>
                <a:spcPts val="655"/>
              </a:lnSpc>
            </a:pPr>
            <a:endParaRPr lang="en-US" dirty="0"/>
          </a:p>
          <a:p>
            <a:pPr marL="0">
              <a:lnSpc>
                <a:spcPts val="2939"/>
              </a:lnSpc>
            </a:pPr>
            <a:r>
              <a:rPr lang="en-US" altLang="zh-CN" sz="2400" spc="4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20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</a:p>
          <a:p>
            <a:pPr>
              <a:lnSpc>
                <a:spcPts val="650"/>
              </a:lnSpc>
            </a:pPr>
            <a:endParaRPr lang="en-US" dirty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125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Oksijen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miktarı,</a:t>
            </a:r>
          </a:p>
          <a:p>
            <a:pPr>
              <a:lnSpc>
                <a:spcPts val="644"/>
              </a:lnSpc>
            </a:pPr>
            <a:endParaRPr lang="en-US" dirty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129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pH</a:t>
            </a:r>
            <a:r>
              <a:rPr lang="en-US" altLang="zh-CN" sz="24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düzeyi,</a:t>
            </a:r>
          </a:p>
          <a:p>
            <a:pPr>
              <a:lnSpc>
                <a:spcPts val="655"/>
              </a:lnSpc>
            </a:pPr>
            <a:endParaRPr lang="en-US" dirty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89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Depolanacak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kalitesi,</a:t>
            </a:r>
          </a:p>
          <a:p>
            <a:pPr>
              <a:lnSpc>
                <a:spcPts val="650"/>
              </a:lnSpc>
            </a:pPr>
            <a:endParaRPr lang="en-US" dirty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125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süresi,</a:t>
            </a:r>
          </a:p>
          <a:p>
            <a:pPr>
              <a:lnSpc>
                <a:spcPts val="644"/>
              </a:lnSpc>
            </a:pPr>
            <a:endParaRPr lang="en-US" dirty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85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Başlangıçtaki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bulaşma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miktarı,</a:t>
            </a:r>
          </a:p>
          <a:p>
            <a:pPr>
              <a:lnSpc>
                <a:spcPts val="659"/>
              </a:lnSpc>
            </a:pPr>
            <a:endParaRPr lang="en-US" dirty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bulunan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yabancı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materyal</a:t>
            </a:r>
            <a:r>
              <a:rPr lang="en-US" altLang="zh-CN" sz="240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miktarı.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627887" y="1202489"/>
            <a:ext cx="10429464" cy="30300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spcBef>
                <a:spcPts val="290"/>
              </a:spcBef>
            </a:pP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b="1" spc="-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depolarında</a:t>
            </a:r>
            <a:r>
              <a:rPr lang="en-US" altLang="zh-CN" sz="2400" b="1" spc="-11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</a:p>
          <a:p>
            <a:pPr marL="0" hangingPunct="0">
              <a:lnSpc>
                <a:spcPct val="95416"/>
              </a:lnSpc>
            </a:pP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60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kayıplarının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düzeye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indirilmesi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depolarında</a:t>
            </a:r>
            <a:r>
              <a:rPr lang="en-US" altLang="zh-CN" sz="2600" spc="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havalandırmanın</a:t>
            </a:r>
            <a:r>
              <a:rPr lang="en-US" altLang="zh-CN" sz="26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yapılması</a:t>
            </a:r>
            <a:r>
              <a:rPr lang="en-US" altLang="zh-CN" sz="26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gerekir.</a:t>
            </a:r>
            <a:r>
              <a:rPr lang="en-US" altLang="zh-CN" sz="26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6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sorunlarının</a:t>
            </a:r>
            <a:r>
              <a:rPr lang="en-US" altLang="zh-CN" sz="26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çoğunluğu,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yetersiz</a:t>
            </a:r>
            <a:r>
              <a:rPr lang="en-US" altLang="zh-CN" sz="26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6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sonucunda</a:t>
            </a:r>
            <a:r>
              <a:rPr lang="en-US" altLang="zh-CN" sz="26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26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çıkar.</a:t>
            </a:r>
            <a:r>
              <a:rPr lang="en-US" altLang="zh-CN" sz="26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Havalandırma,</a:t>
            </a:r>
            <a:r>
              <a:rPr lang="en-US" altLang="zh-CN" sz="26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6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6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89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64" dirty="0">
                <a:solidFill>
                  <a:srgbClr val="000000"/>
                </a:solidFill>
                <a:latin typeface="Times New Roman"/>
                <a:ea typeface="Times New Roman"/>
              </a:rPr>
              <a:t>kontrolünü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89" dirty="0">
                <a:solidFill>
                  <a:srgbClr val="000000"/>
                </a:solidFill>
                <a:latin typeface="Times New Roman"/>
                <a:ea typeface="Times New Roman"/>
              </a:rPr>
              <a:t>yapmak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7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75" dirty="0">
                <a:solidFill>
                  <a:srgbClr val="000000"/>
                </a:solidFill>
                <a:latin typeface="Times New Roman"/>
                <a:ea typeface="Times New Roman"/>
              </a:rPr>
              <a:t>bozulma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ea typeface="Times New Roman"/>
              </a:rPr>
              <a:t>riskini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69" dirty="0">
                <a:solidFill>
                  <a:srgbClr val="000000"/>
                </a:solidFill>
                <a:latin typeface="Times New Roman"/>
                <a:ea typeface="Times New Roman"/>
              </a:rPr>
              <a:t>azaltmak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69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6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ea typeface="Times New Roman"/>
              </a:rPr>
              <a:t>yapılır</a:t>
            </a:r>
            <a:r>
              <a:rPr lang="en-US" altLang="zh-CN" sz="26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6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süreli</a:t>
            </a:r>
            <a:r>
              <a:rPr lang="en-US" altLang="zh-CN" sz="26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depolamalarda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6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kalitesinin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korunması,</a:t>
            </a:r>
            <a:r>
              <a:rPr lang="en-US" altLang="zh-CN" sz="26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yeterli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yönetim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stratejileri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2600" spc="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sisteminin</a:t>
            </a:r>
            <a:r>
              <a:rPr lang="en-US" altLang="zh-CN" sz="26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600" spc="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ea typeface="Times New Roman"/>
              </a:rPr>
              <a:t>fonksiyonelliğine</a:t>
            </a:r>
            <a:r>
              <a:rPr lang="en-US" altLang="zh-CN" sz="26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600" spc="-15" dirty="0">
                <a:solidFill>
                  <a:srgbClr val="000000"/>
                </a:solidFill>
                <a:latin typeface="Times New Roman"/>
                <a:ea typeface="Times New Roman"/>
              </a:rPr>
              <a:t>bağlıdır</a:t>
            </a:r>
            <a:r>
              <a:rPr lang="en-US" altLang="zh-CN" sz="2600" spc="-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6"/>
          <p:cNvSpPr txBox="1"/>
          <p:nvPr/>
        </p:nvSpPr>
        <p:spPr>
          <a:xfrm>
            <a:off x="686917" y="1026160"/>
            <a:ext cx="10422788" cy="29581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8916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havalandırılmasında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b="1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kullanılır.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sisteminde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havası</a:t>
            </a:r>
            <a:r>
              <a:rPr lang="en-US" altLang="zh-CN" sz="2400" spc="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kuvvetlerin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etkisi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kütlesinin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içinden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geçirilir.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kapalı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korunmuş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yapılarda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depolandığından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doğal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akımı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yavaş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olmaktadır.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havalandırılmasında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kullanılır.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kapsamı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%20’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nin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tahılların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depolanmasında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sistemi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kullanılmalıdır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sistemlerde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ea typeface="Times New Roman"/>
              </a:rPr>
              <a:t>kütlesi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içerisinden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akımının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geçirilmesinde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fanlardan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yararlanılır.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Mekaniksel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sistemleri,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emici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basıcı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sistemlerde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olabilir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8800" y="970280"/>
            <a:ext cx="11094720" cy="4525963"/>
          </a:xfrm>
        </p:spPr>
        <p:txBody>
          <a:bodyPr/>
          <a:lstStyle/>
          <a:p>
            <a:pPr marL="0" lvl="0" indent="0" defTabSz="914400">
              <a:spcBef>
                <a:spcPts val="0"/>
              </a:spcBef>
              <a:buNone/>
            </a:pP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b="1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depolanması</a:t>
            </a:r>
            <a:r>
              <a:rPr lang="en-US" altLang="zh-CN" sz="2400" b="1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b="1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depo</a:t>
            </a:r>
            <a:r>
              <a:rPr lang="en-US" altLang="zh-CN" sz="2400" b="1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tipleri</a:t>
            </a:r>
            <a:endParaRPr lang="en-US" altLang="zh-CN" sz="24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228600" defTabSz="914400">
              <a:spcBef>
                <a:spcPts val="0"/>
              </a:spcBef>
              <a:buNone/>
              <a:tabLst>
                <a:tab pos="678179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	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Güvenli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kalite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miktarı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korunur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Tahılın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dış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etkenlerden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228600" lvl="0" indent="0" defTabSz="914400" hangingPunct="0">
              <a:lnSpc>
                <a:spcPct val="90416"/>
              </a:lnSpc>
              <a:spcBef>
                <a:spcPts val="0"/>
              </a:spcBef>
              <a:buNone/>
            </a:pPr>
            <a:r>
              <a:rPr lang="en-US" altLang="zh-CN" sz="2400" spc="80" dirty="0" err="1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0" dirty="0" err="1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süre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korunabilmesi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85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depolanabilmesi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err="1">
                <a:solidFill>
                  <a:srgbClr val="000000"/>
                </a:solidFill>
                <a:latin typeface="Times New Roman"/>
                <a:ea typeface="Times New Roman"/>
              </a:rPr>
              <a:t>özel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 err="1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4" dirty="0" err="1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depolara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gereksinim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duyulur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tiplerde</a:t>
            </a:r>
            <a:r>
              <a:rPr lang="en-US" altLang="zh-CN" sz="2400" spc="8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olabilirse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-5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</a:p>
          <a:p>
            <a:pPr marL="0" lvl="0" indent="0" defTabSz="914400">
              <a:spcBef>
                <a:spcPts val="0"/>
              </a:spcBef>
              <a:buNone/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0" defTabSz="914400">
              <a:spcBef>
                <a:spcPts val="329"/>
              </a:spcBef>
              <a:buNone/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depoları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0" defTabSz="914400">
              <a:lnSpc>
                <a:spcPts val="430"/>
              </a:lnSpc>
              <a:spcBef>
                <a:spcPts val="0"/>
              </a:spcBef>
              <a:buNone/>
            </a:pPr>
            <a:endParaRPr lang="en-US" sz="1800" dirty="0">
              <a:solidFill>
                <a:prstClr val="black"/>
              </a:solidFill>
            </a:endParaRPr>
          </a:p>
          <a:p>
            <a:pPr marL="0" lvl="0" indent="0" defTabSz="914400">
              <a:spcBef>
                <a:spcPts val="0"/>
              </a:spcBef>
              <a:buNone/>
            </a:pP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tipte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-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edilirler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927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8"/>
          <p:cNvSpPr txBox="1"/>
          <p:nvPr/>
        </p:nvSpPr>
        <p:spPr>
          <a:xfrm>
            <a:off x="955141" y="1117600"/>
            <a:ext cx="10422990" cy="32131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85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depoları,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daire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kesitli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konik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çatılı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yapılır.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Daire</a:t>
            </a:r>
            <a:r>
              <a:rPr lang="en-US" altLang="zh-CN" sz="24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kesitli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yapılmasının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nedeni,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malzeme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kullanımı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yanında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yüklere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dayanımının</a:t>
            </a:r>
            <a:r>
              <a:rPr lang="en-US" altLang="zh-CN" sz="2400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olmasıdır.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Ayrıca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kolayca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edilirler,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bakımları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kolaydır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faklı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büyüklüklerde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yapılabilirler</a:t>
            </a:r>
            <a:r>
              <a:rPr lang="en-US" altLang="zh-CN" sz="2400" spc="8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depolar,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Times New Roman"/>
                <a:ea typeface="Times New Roman"/>
              </a:rPr>
              <a:t>boşaltma,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ea typeface="Times New Roman"/>
              </a:rPr>
              <a:t>kurutma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işlemlerinde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mekanizasyona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uygundur.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1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ekonomik</a:t>
            </a:r>
            <a:r>
              <a:rPr lang="en-US" altLang="zh-CN" sz="2400" spc="17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Times New Roman"/>
                <a:ea typeface="Times New Roman"/>
              </a:rPr>
              <a:t>depolama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Times New Roman"/>
                <a:ea typeface="Times New Roman"/>
              </a:rPr>
              <a:t>şeklidir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hangingPunct="0">
              <a:lnSpc>
                <a:spcPct val="89583"/>
              </a:lnSpc>
            </a:pP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Yatay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tahıl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depoları,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dikdörtgen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taban</a:t>
            </a:r>
            <a:r>
              <a:rPr lang="en-US" altLang="zh-CN"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alanına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sahip,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Times New Roman"/>
                <a:ea typeface="Times New Roman"/>
              </a:rPr>
              <a:t>yönlü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kullanılabilen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toprak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seviyesinin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inşa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binalardır.</a:t>
            </a:r>
            <a:r>
              <a:rPr lang="en-US" altLang="zh-CN" sz="24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4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genişlikleri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yükseklikleri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azdır.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görülen</a:t>
            </a:r>
            <a:r>
              <a:rPr lang="en-US" altLang="zh-CN"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planlama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şekli,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ortada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servis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yolu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tarafta</a:t>
            </a:r>
            <a:r>
              <a:rPr lang="en-US" altLang="zh-CN"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depoların</a:t>
            </a:r>
            <a:r>
              <a:rPr lang="en-US" altLang="zh-CN"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bulunduğu</a:t>
            </a:r>
            <a:r>
              <a:rPr lang="en-US" altLang="zh-CN"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tipidir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Filigran">
  <a:themeElements>
    <a:clrScheme name="Filigra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iligra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1598</Words>
  <Application>Microsoft Office PowerPoint</Application>
  <PresentationFormat>Geniş ekran</PresentationFormat>
  <Paragraphs>74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25" baseType="lpstr">
      <vt:lpstr>宋体</vt:lpstr>
      <vt:lpstr>Arial</vt:lpstr>
      <vt:lpstr>Calibri</vt:lpstr>
      <vt:lpstr>Symbol</vt:lpstr>
      <vt:lpstr>Times New Roman</vt:lpstr>
      <vt:lpstr>Wingdings</vt:lpstr>
      <vt:lpstr>Office Theme</vt:lpstr>
      <vt:lpstr>Filigran</vt:lpstr>
      <vt:lpstr>PowerPoint Sunusu</vt:lpstr>
      <vt:lpstr>PowerPoint Sunusu</vt:lpstr>
      <vt:lpstr>PowerPoint Sunusu</vt:lpstr>
      <vt:lpstr>Tahıl Depoları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fenbil</dc:creator>
  <cp:lastModifiedBy>eylem polat</cp:lastModifiedBy>
  <cp:revision>4</cp:revision>
  <dcterms:created xsi:type="dcterms:W3CDTF">2011-01-21T15:00:27Z</dcterms:created>
  <dcterms:modified xsi:type="dcterms:W3CDTF">2023-01-03T18:14:01Z</dcterms:modified>
</cp:coreProperties>
</file>