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0" r:id="rId6"/>
    <p:sldId id="261" r:id="rId7"/>
    <p:sldId id="265" r:id="rId8"/>
    <p:sldId id="262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arsayılan Bölüm" id="{D0218F1D-621D-4478-85FE-0D17A9CE1BDE}">
          <p14:sldIdLst>
            <p14:sldId id="257"/>
            <p14:sldId id="258"/>
            <p14:sldId id="259"/>
            <p14:sldId id="264"/>
            <p14:sldId id="260"/>
            <p14:sldId id="261"/>
            <p14:sldId id="265"/>
            <p14:sldId id="262"/>
          </p14:sldIdLst>
        </p14:section>
        <p14:section name="Başlıksız Bölüm" id="{2109EF46-AB84-4365-9235-3926D793389A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83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5367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1320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9703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43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6761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2859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9131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5095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07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6241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2623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4.2.2018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760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ctrTitle"/>
          </p:nvPr>
        </p:nvSpPr>
        <p:spPr>
          <a:xfrm>
            <a:off x="2696817" y="1510749"/>
            <a:ext cx="6858000" cy="2943433"/>
          </a:xfrm>
        </p:spPr>
        <p:txBody>
          <a:bodyPr>
            <a:normAutofit/>
          </a:bodyPr>
          <a:lstStyle/>
          <a:p>
            <a:r>
              <a:rPr lang="tr-TR" b="1" dirty="0" smtClean="0"/>
              <a:t>SHB-101 SOSYOLOJİ</a:t>
            </a:r>
            <a:br>
              <a:rPr lang="tr-TR" b="1" dirty="0" smtClean="0"/>
            </a:br>
            <a:r>
              <a:rPr lang="tr-TR" b="1" dirty="0" smtClean="0"/>
              <a:t>KÜLTÜR</a:t>
            </a:r>
            <a:r>
              <a:rPr lang="tr-TR" b="1" dirty="0"/>
              <a:t/>
            </a:r>
            <a:br>
              <a:rPr lang="tr-TR" b="1" dirty="0"/>
            </a:br>
            <a:r>
              <a:rPr lang="tr-TR" dirty="0" smtClean="0"/>
              <a:t>DOÇ.DR.FİLİZ YILDIRIM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3603766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576291" y="557549"/>
            <a:ext cx="78200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KÜLTÜR</a:t>
            </a: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«Simgesel bir bütünlüktür»</a:t>
            </a: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KÜLTÜRÜ OLUŞTURAN UNSURLAR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*Coğrafik Alan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*Dil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*Din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*Örf-Adet ve Gelenekler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*Dünya Görüşü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*Bilim ve Teknoloji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*Tarih</a:t>
            </a: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*Sanat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ctr"/>
            <a:r>
              <a:rPr lang="tr-TR" sz="2400" dirty="0" smtClean="0">
                <a:solidFill>
                  <a:prstClr val="black"/>
                </a:solidFill>
              </a:rPr>
              <a:t>(Özcan-Demir</a:t>
            </a:r>
            <a:r>
              <a:rPr lang="tr-TR" sz="2400" dirty="0">
                <a:solidFill>
                  <a:prstClr val="black"/>
                </a:solidFill>
              </a:rPr>
              <a:t>, </a:t>
            </a:r>
            <a:r>
              <a:rPr lang="tr-TR" sz="2400" dirty="0" smtClean="0">
                <a:solidFill>
                  <a:prstClr val="black"/>
                </a:solidFill>
              </a:rPr>
              <a:t>2016</a:t>
            </a:r>
            <a:r>
              <a:rPr lang="tr-TR" sz="2400" dirty="0">
                <a:solidFill>
                  <a:prstClr val="black"/>
                </a:solidFill>
              </a:rPr>
              <a:t>). </a:t>
            </a:r>
          </a:p>
        </p:txBody>
      </p:sp>
    </p:spTree>
    <p:extLst>
      <p:ext uri="{BB962C8B-B14F-4D97-AF65-F5344CB8AC3E}">
        <p14:creationId xmlns:p14="http://schemas.microsoft.com/office/powerpoint/2010/main" val="317953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79104" y="179863"/>
            <a:ext cx="948193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KÜLTÜR VE İNSAN </a:t>
            </a:r>
            <a:r>
              <a:rPr lang="tr-TR" sz="2400" b="1" dirty="0" smtClean="0">
                <a:solidFill>
                  <a:prstClr val="black"/>
                </a:solidFill>
              </a:rPr>
              <a:t>İHTİYAÇLARI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 smtClean="0">
                <a:solidFill>
                  <a:prstClr val="black"/>
                </a:solidFill>
              </a:rPr>
              <a:t>Maslow’un</a:t>
            </a:r>
            <a:r>
              <a:rPr lang="tr-TR" sz="2400" b="1" dirty="0" smtClean="0">
                <a:solidFill>
                  <a:prstClr val="black"/>
                </a:solidFill>
              </a:rPr>
              <a:t> İhtiyaçlar Hiyerarşisi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Fizyolojik İhtiyaçlar: İnsanın yaşamasını sürdürmesi için gerekli olan su, tuz, oksijen gibi ihtiyaçlar.</a:t>
            </a:r>
          </a:p>
          <a:p>
            <a:pPr algn="ctr">
              <a:lnSpc>
                <a:spcPct val="150000"/>
              </a:lnSpc>
            </a:pPr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Korunma İhtiyacı: Güvenlik ihtiyacı…</a:t>
            </a:r>
          </a:p>
          <a:p>
            <a:pPr algn="ctr">
              <a:lnSpc>
                <a:spcPct val="150000"/>
              </a:lnSpc>
            </a:pPr>
            <a:endParaRPr lang="tr-TR" sz="2400" dirty="0">
              <a:solidFill>
                <a:prstClr val="black"/>
              </a:solidFill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Sevgi İhtiyacı: Dostluk, arkadaşlık, aşk… (Özcan-Demir</a:t>
            </a:r>
            <a:r>
              <a:rPr lang="tr-TR" sz="2400" dirty="0">
                <a:solidFill>
                  <a:prstClr val="black"/>
                </a:solidFill>
              </a:rPr>
              <a:t>, 2016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71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79104" y="179863"/>
            <a:ext cx="948193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endParaRPr lang="tr-TR" sz="2400" b="1" dirty="0">
              <a:solidFill>
                <a:prstClr val="black"/>
              </a:solidFill>
            </a:endParaRPr>
          </a:p>
          <a:p>
            <a:pPr algn="ctr"/>
            <a:r>
              <a:rPr lang="tr-TR" sz="2400" b="1" dirty="0" smtClean="0">
                <a:solidFill>
                  <a:prstClr val="black"/>
                </a:solidFill>
              </a:rPr>
              <a:t>KÜLTÜR VE İNSAN </a:t>
            </a:r>
            <a:r>
              <a:rPr lang="tr-TR" sz="2400" b="1" dirty="0" smtClean="0">
                <a:solidFill>
                  <a:prstClr val="black"/>
                </a:solidFill>
              </a:rPr>
              <a:t>İHTİYAÇLARI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ctr"/>
            <a:r>
              <a:rPr lang="tr-TR" sz="2400" b="1" dirty="0" err="1" smtClean="0">
                <a:solidFill>
                  <a:prstClr val="black"/>
                </a:solidFill>
              </a:rPr>
              <a:t>Maslow’un</a:t>
            </a:r>
            <a:r>
              <a:rPr lang="tr-TR" sz="2400" b="1" dirty="0" smtClean="0">
                <a:solidFill>
                  <a:prstClr val="black"/>
                </a:solidFill>
              </a:rPr>
              <a:t> İhtiyaçlar </a:t>
            </a:r>
            <a:r>
              <a:rPr lang="tr-TR" sz="2400" b="1" dirty="0" smtClean="0">
                <a:solidFill>
                  <a:prstClr val="black"/>
                </a:solidFill>
              </a:rPr>
              <a:t>Hiyerarşisi</a:t>
            </a:r>
          </a:p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Değer</a:t>
            </a:r>
            <a:r>
              <a:rPr lang="tr-TR" sz="2400" dirty="0">
                <a:solidFill>
                  <a:prstClr val="black"/>
                </a:solidFill>
              </a:rPr>
              <a:t>, Başarı ve Kendine Saygı İhtiyacı: Takdir edilme, </a:t>
            </a:r>
            <a:r>
              <a:rPr lang="tr-TR" sz="2400" dirty="0" smtClean="0">
                <a:solidFill>
                  <a:prstClr val="black"/>
                </a:solidFill>
              </a:rPr>
              <a:t>onaylanma…</a:t>
            </a: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ctr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Kendini </a:t>
            </a:r>
            <a:r>
              <a:rPr lang="tr-TR" sz="2400" dirty="0">
                <a:solidFill>
                  <a:prstClr val="black"/>
                </a:solidFill>
              </a:rPr>
              <a:t>Gerçekleştirme İhtiyacı: İnsanın yetenekleri doğrultusunda yapmayı kendisi için anlamlı bulduğu için yaptığı ihtiyaçlar (</a:t>
            </a:r>
            <a:r>
              <a:rPr lang="tr-TR" sz="2400" dirty="0" smtClean="0">
                <a:solidFill>
                  <a:prstClr val="black"/>
                </a:solidFill>
              </a:rPr>
              <a:t>Özcan-Demir</a:t>
            </a:r>
            <a:r>
              <a:rPr lang="tr-TR" sz="2400" dirty="0">
                <a:solidFill>
                  <a:prstClr val="black"/>
                </a:solidFill>
              </a:rPr>
              <a:t>, 2016</a:t>
            </a:r>
            <a:r>
              <a:rPr lang="tr-TR" sz="2400" dirty="0" smtClean="0">
                <a:solidFill>
                  <a:prstClr val="black"/>
                </a:solidFill>
              </a:rPr>
              <a:t>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053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755374" y="537672"/>
            <a:ext cx="10724322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b="1" dirty="0">
                <a:solidFill>
                  <a:prstClr val="black"/>
                </a:solidFill>
              </a:rPr>
              <a:t>Kültürün Özellikleri</a:t>
            </a:r>
          </a:p>
          <a:p>
            <a:pPr algn="just">
              <a:lnSpc>
                <a:spcPct val="150000"/>
              </a:lnSpc>
            </a:pPr>
            <a:r>
              <a:rPr lang="tr-TR" sz="2400" dirty="0" smtClean="0">
                <a:solidFill>
                  <a:prstClr val="black"/>
                </a:solidFill>
              </a:rPr>
              <a:t>Kültürel özellikler, içinde bulunulan toplumsal yapıya, sosyal, ekonomik ve kültürel yapı bileşenlerine göre farklılık gösterir. </a:t>
            </a:r>
            <a:endParaRPr lang="tr-TR" sz="2400" dirty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endParaRPr lang="tr-TR" sz="2400" b="1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Kültürel </a:t>
            </a:r>
            <a:r>
              <a:rPr lang="tr-TR" sz="2400" b="1" dirty="0">
                <a:solidFill>
                  <a:prstClr val="black"/>
                </a:solidFill>
              </a:rPr>
              <a:t>Değişme: </a:t>
            </a:r>
            <a:endParaRPr lang="tr-TR" sz="2400" b="1" dirty="0" smtClean="0">
              <a:solidFill>
                <a:prstClr val="black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Maddi Kültür: Yeni keşifler, teknolojik ilerlemeler…</a:t>
            </a:r>
            <a:endParaRPr lang="tr-TR" sz="2400" dirty="0" smtClean="0">
              <a:solidFill>
                <a:prstClr val="black"/>
              </a:solidFill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tr-TR" sz="2400" dirty="0" smtClean="0">
                <a:solidFill>
                  <a:prstClr val="black"/>
                </a:solidFill>
              </a:rPr>
              <a:t>Maddi </a:t>
            </a:r>
            <a:r>
              <a:rPr lang="tr-TR" sz="2400" dirty="0">
                <a:solidFill>
                  <a:prstClr val="black"/>
                </a:solidFill>
              </a:rPr>
              <a:t>O</a:t>
            </a:r>
            <a:r>
              <a:rPr lang="tr-TR" sz="2400" dirty="0" smtClean="0">
                <a:solidFill>
                  <a:prstClr val="black"/>
                </a:solidFill>
              </a:rPr>
              <a:t>lmayan Kültür / Manevi Kültür: Gelenekler, inanç, felsefeler, genel olarak değerler sistemi</a:t>
            </a:r>
          </a:p>
          <a:p>
            <a:pPr algn="just">
              <a:lnSpc>
                <a:spcPct val="150000"/>
              </a:lnSpc>
            </a:pPr>
            <a:endParaRPr lang="tr-TR" sz="2400" b="1" dirty="0" smtClean="0">
              <a:solidFill>
                <a:prstClr val="black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tr-TR" sz="2400" b="1" dirty="0" smtClean="0">
                <a:solidFill>
                  <a:prstClr val="black"/>
                </a:solidFill>
              </a:rPr>
              <a:t>Kültürel Yayılma: </a:t>
            </a:r>
            <a:r>
              <a:rPr lang="tr-TR" sz="2400" dirty="0" smtClean="0">
                <a:solidFill>
                  <a:prstClr val="black"/>
                </a:solidFill>
              </a:rPr>
              <a:t>Bir </a:t>
            </a:r>
            <a:r>
              <a:rPr lang="tr-TR" sz="2400" dirty="0">
                <a:solidFill>
                  <a:prstClr val="black"/>
                </a:solidFill>
              </a:rPr>
              <a:t>toplumun maddi-manevi kültür öğelerinin bir başka topluma iletilmesi sonucu </a:t>
            </a:r>
            <a:r>
              <a:rPr lang="tr-TR" sz="2400" dirty="0" smtClean="0">
                <a:solidFill>
                  <a:prstClr val="black"/>
                </a:solidFill>
              </a:rPr>
              <a:t>gerçekleşir </a:t>
            </a:r>
            <a:r>
              <a:rPr lang="tr-TR" sz="2400" dirty="0">
                <a:solidFill>
                  <a:prstClr val="black"/>
                </a:solidFill>
              </a:rPr>
              <a:t>(Özcan-Demir, 2016). 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3070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759226" y="756332"/>
            <a:ext cx="87464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>
                <a:solidFill>
                  <a:prstClr val="black"/>
                </a:solidFill>
              </a:rPr>
              <a:t>Kültür </a:t>
            </a:r>
            <a:r>
              <a:rPr lang="tr-TR" sz="2400" b="1" dirty="0" smtClean="0">
                <a:solidFill>
                  <a:prstClr val="black"/>
                </a:solidFill>
              </a:rPr>
              <a:t>Şoku: </a:t>
            </a:r>
            <a:r>
              <a:rPr lang="tr-TR" sz="2400" dirty="0" smtClean="0">
                <a:solidFill>
                  <a:prstClr val="black"/>
                </a:solidFill>
              </a:rPr>
              <a:t>Alışkın olunan kültürden tamamen farklı kültürel kodlara sahip ortamda nasıl hareket edileceğinin bilinmemesi ve yabancılaşma durumudur. 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Çok </a:t>
            </a:r>
            <a:r>
              <a:rPr lang="tr-TR" sz="2400" b="1" dirty="0" smtClean="0">
                <a:solidFill>
                  <a:prstClr val="black"/>
                </a:solidFill>
              </a:rPr>
              <a:t>Kültürlülük: </a:t>
            </a:r>
            <a:r>
              <a:rPr lang="tr-TR" sz="2400" dirty="0" smtClean="0">
                <a:solidFill>
                  <a:prstClr val="black"/>
                </a:solidFill>
              </a:rPr>
              <a:t>Birbirinden çok farklı etnik kökene, cinsel tercihlere, dinsel inançlara, farklı vatandaşlık aidiyetlerine, kültürel çeşitliliğe sahip kişilerin </a:t>
            </a:r>
            <a:r>
              <a:rPr lang="tr-TR" sz="2400" dirty="0" err="1" smtClean="0">
                <a:solidFill>
                  <a:prstClr val="black"/>
                </a:solidFill>
              </a:rPr>
              <a:t>birarada</a:t>
            </a:r>
            <a:r>
              <a:rPr lang="tr-TR" sz="2400" dirty="0" smtClean="0">
                <a:solidFill>
                  <a:prstClr val="black"/>
                </a:solidFill>
              </a:rPr>
              <a:t> yaşamasını ifade eder (</a:t>
            </a:r>
            <a:r>
              <a:rPr lang="tr-TR" sz="2400" dirty="0" err="1" smtClean="0">
                <a:solidFill>
                  <a:prstClr val="black"/>
                </a:solidFill>
              </a:rPr>
              <a:t>Zencirkıran</a:t>
            </a:r>
            <a:r>
              <a:rPr lang="tr-TR" sz="2400" dirty="0" smtClean="0">
                <a:solidFill>
                  <a:prstClr val="black"/>
                </a:solidFill>
              </a:rPr>
              <a:t>, 2017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33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2019699" y="885541"/>
            <a:ext cx="866486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Kültürel Görelilik: </a:t>
            </a:r>
            <a:r>
              <a:rPr lang="tr-TR" sz="2400" dirty="0" smtClean="0">
                <a:solidFill>
                  <a:prstClr val="black"/>
                </a:solidFill>
              </a:rPr>
              <a:t>Kültürler arasında astlık, üstlük durumunun olmayacağını, her kültürün farklı toplumsal arka planda geliştiğini dikkate alarak kültürleri, bağlı bulundukları toplumsal bağlamda değerlendiren bakış açısıdır. </a:t>
            </a: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b="1" dirty="0" err="1" smtClean="0">
                <a:solidFill>
                  <a:prstClr val="black"/>
                </a:solidFill>
              </a:rPr>
              <a:t>Etnosantrizm</a:t>
            </a:r>
            <a:r>
              <a:rPr lang="tr-TR" sz="2400" dirty="0" smtClean="0">
                <a:solidFill>
                  <a:prstClr val="black"/>
                </a:solidFill>
              </a:rPr>
              <a:t>: Kişinin kendi kültürünü merkeze alıp kendi kültürel unsurlarını doğru ve üst olarak kabul edip diğer kültürleri kendi kültürel standartlarına göre değerlendirmesi, eleştirme, aşağılamasıdır </a:t>
            </a:r>
            <a:r>
              <a:rPr lang="tr-TR" sz="2400" dirty="0" smtClean="0">
                <a:solidFill>
                  <a:prstClr val="black"/>
                </a:solidFill>
              </a:rPr>
              <a:t>(</a:t>
            </a:r>
            <a:r>
              <a:rPr lang="tr-TR" sz="2400" dirty="0" err="1" smtClean="0">
                <a:solidFill>
                  <a:prstClr val="black"/>
                </a:solidFill>
              </a:rPr>
              <a:t>Zencirkıran</a:t>
            </a:r>
            <a:r>
              <a:rPr lang="tr-TR" sz="2400" dirty="0" smtClean="0">
                <a:solidFill>
                  <a:prstClr val="black"/>
                </a:solidFill>
              </a:rPr>
              <a:t>, 2017</a:t>
            </a:r>
            <a:r>
              <a:rPr lang="tr-TR" sz="2400" dirty="0" smtClean="0">
                <a:solidFill>
                  <a:prstClr val="black"/>
                </a:solidFill>
              </a:rPr>
              <a:t>).</a:t>
            </a:r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6697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etin kutusu 2"/>
          <p:cNvSpPr txBox="1"/>
          <p:nvPr/>
        </p:nvSpPr>
        <p:spPr>
          <a:xfrm>
            <a:off x="1620078" y="696697"/>
            <a:ext cx="8706679" cy="67403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tr-TR" sz="2400" b="1" dirty="0" smtClean="0">
              <a:solidFill>
                <a:prstClr val="black"/>
              </a:solidFill>
            </a:endParaRPr>
          </a:p>
          <a:p>
            <a:pPr algn="just"/>
            <a:r>
              <a:rPr lang="tr-TR" sz="2400" b="1" dirty="0" smtClean="0">
                <a:solidFill>
                  <a:prstClr val="black"/>
                </a:solidFill>
              </a:rPr>
              <a:t>Yararlanılan Kaynaklar</a:t>
            </a:r>
          </a:p>
          <a:p>
            <a:pPr algn="just"/>
            <a:endParaRPr lang="tr-TR" sz="2400" b="1" dirty="0">
              <a:solidFill>
                <a:prstClr val="black"/>
              </a:solidFill>
            </a:endParaRPr>
          </a:p>
          <a:p>
            <a:pPr algn="just"/>
            <a:r>
              <a:rPr lang="tr-TR" sz="2400" dirty="0">
                <a:solidFill>
                  <a:prstClr val="black"/>
                </a:solidFill>
              </a:rPr>
              <a:t>Özcan-Demir, N. (2016). Birey, Toplum, Bilim: Sosyoloji Temel Kavramlar (7. Bası). Ankara: Turhan Kitabevi Yayınları. </a:t>
            </a:r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err="1" smtClean="0">
                <a:solidFill>
                  <a:prstClr val="black"/>
                </a:solidFill>
              </a:rPr>
              <a:t>Zencirkıran</a:t>
            </a:r>
            <a:r>
              <a:rPr lang="tr-TR" sz="2400" dirty="0" smtClean="0">
                <a:solidFill>
                  <a:prstClr val="black"/>
                </a:solidFill>
              </a:rPr>
              <a:t>, M. (2017). Sosyoloji. Bursa: Dora Basım-Yayın Dağıtım </a:t>
            </a:r>
            <a:r>
              <a:rPr lang="tr-TR" sz="2400" dirty="0" err="1" smtClean="0">
                <a:solidFill>
                  <a:prstClr val="black"/>
                </a:solidFill>
              </a:rPr>
              <a:t>Ltd.Şti</a:t>
            </a:r>
            <a:r>
              <a:rPr lang="tr-TR" sz="2400" dirty="0" smtClean="0">
                <a:solidFill>
                  <a:prstClr val="black"/>
                </a:solidFill>
              </a:rPr>
              <a:t>.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 smtClean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pPr algn="just"/>
            <a:r>
              <a:rPr lang="tr-TR" sz="2400" dirty="0" smtClean="0">
                <a:solidFill>
                  <a:prstClr val="black"/>
                </a:solidFill>
              </a:rPr>
              <a:t> </a:t>
            </a:r>
            <a:endParaRPr lang="tr-TR" sz="2400" dirty="0">
              <a:solidFill>
                <a:prstClr val="black"/>
              </a:solidFill>
            </a:endParaRPr>
          </a:p>
          <a:p>
            <a:pPr algn="just"/>
            <a:endParaRPr lang="tr-TR" sz="2400" dirty="0">
              <a:solidFill>
                <a:prstClr val="black"/>
              </a:solidFill>
            </a:endParaRPr>
          </a:p>
          <a:p>
            <a:endParaRPr lang="tr-TR" sz="2400" dirty="0" smtClean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  <a:p>
            <a:endParaRPr lang="tr-TR" sz="24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25091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351</Words>
  <Application>Microsoft Office PowerPoint</Application>
  <PresentationFormat>Geniş ekran</PresentationFormat>
  <Paragraphs>67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Calibri</vt:lpstr>
      <vt:lpstr>Ofis Teması</vt:lpstr>
      <vt:lpstr>SHB-101 SOSYOLOJİ KÜLTÜR DOÇ.DR.FİLİZ YILDIRIM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SHB-101 SOSYOLOJİ POSTMODERNİTE DOÇ.DR.FİLİZ YILDIRIM</dc:title>
  <dc:creator>C</dc:creator>
  <cp:lastModifiedBy>C</cp:lastModifiedBy>
  <cp:revision>24</cp:revision>
  <dcterms:created xsi:type="dcterms:W3CDTF">2017-11-01T18:07:13Z</dcterms:created>
  <dcterms:modified xsi:type="dcterms:W3CDTF">2018-02-04T17:36:28Z</dcterms:modified>
</cp:coreProperties>
</file>