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5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0218F1D-621D-4478-85FE-0D17A9CE1BDE}">
          <p14:sldIdLst>
            <p14:sldId id="257"/>
            <p14:sldId id="258"/>
            <p14:sldId id="259"/>
            <p14:sldId id="264"/>
            <p14:sldId id="260"/>
            <p14:sldId id="261"/>
            <p14:sldId id="265"/>
            <p14:sldId id="262"/>
          </p14:sldIdLst>
        </p14:section>
        <p14:section name="Başlıksız Bölüm" id="{2109EF46-AB84-4365-9235-3926D793389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2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43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3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9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0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4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2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696817" y="1510749"/>
            <a:ext cx="6858000" cy="2943433"/>
          </a:xfrm>
        </p:spPr>
        <p:txBody>
          <a:bodyPr>
            <a:normAutofit/>
          </a:bodyPr>
          <a:lstStyle/>
          <a:p>
            <a:r>
              <a:rPr lang="tr-TR" b="1" dirty="0" smtClean="0"/>
              <a:t>SHB-101 SOSYOLOJİ</a:t>
            </a:r>
            <a:br>
              <a:rPr lang="tr-TR" b="1" dirty="0" smtClean="0"/>
            </a:br>
            <a:r>
              <a:rPr lang="tr-TR" b="1" dirty="0" smtClean="0"/>
              <a:t>KÜLTÜR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037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76291" y="557549"/>
            <a:ext cx="78200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KÜLTÜR</a:t>
            </a:r>
          </a:p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«Simgesel bir bütünlüktür»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KÜLTÜRÜ OLUŞTURAN UNSURLAR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*Coğrafik Alan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*Dil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*Din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*Örf-Adet ve Gelenekler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*Dünya Görüşü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*Bilim ve Teknoloji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*Tarih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*Sanat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ctr"/>
            <a:r>
              <a:rPr lang="tr-TR" sz="2400" dirty="0" smtClean="0">
                <a:solidFill>
                  <a:prstClr val="black"/>
                </a:solidFill>
              </a:rPr>
              <a:t>(Özcan-Demir</a:t>
            </a:r>
            <a:r>
              <a:rPr lang="tr-TR" sz="2400" dirty="0">
                <a:solidFill>
                  <a:prstClr val="black"/>
                </a:solidFill>
              </a:rPr>
              <a:t>, </a:t>
            </a:r>
            <a:r>
              <a:rPr lang="tr-TR" sz="2400" dirty="0" smtClean="0">
                <a:solidFill>
                  <a:prstClr val="black"/>
                </a:solidFill>
              </a:rPr>
              <a:t>2016</a:t>
            </a:r>
            <a:r>
              <a:rPr lang="tr-TR" sz="2400" dirty="0">
                <a:solidFill>
                  <a:prstClr val="black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17953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79104" y="179863"/>
            <a:ext cx="94819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KÜLTÜR VE İNSAN </a:t>
            </a:r>
            <a:r>
              <a:rPr lang="tr-TR" sz="2400" b="1" dirty="0" smtClean="0">
                <a:solidFill>
                  <a:prstClr val="black"/>
                </a:solidFill>
              </a:rPr>
              <a:t>İHTİYAÇLARI</a:t>
            </a:r>
          </a:p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r>
              <a:rPr lang="tr-TR" sz="2400" b="1" dirty="0" err="1" smtClean="0">
                <a:solidFill>
                  <a:prstClr val="black"/>
                </a:solidFill>
              </a:rPr>
              <a:t>Maslow’un</a:t>
            </a:r>
            <a:r>
              <a:rPr lang="tr-TR" sz="2400" b="1" dirty="0" smtClean="0">
                <a:solidFill>
                  <a:prstClr val="black"/>
                </a:solidFill>
              </a:rPr>
              <a:t> İhtiyaçlar Hiyerarşisi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Fizyolojik İhtiyaçlar: İnsanın yaşamasını sürdürmesi için gerekli olan su, tuz, oksijen gibi ihtiyaçlar.</a:t>
            </a:r>
          </a:p>
          <a:p>
            <a:pPr algn="ctr">
              <a:lnSpc>
                <a:spcPct val="150000"/>
              </a:lnSpc>
            </a:pPr>
            <a:endParaRPr lang="tr-TR" sz="2400" dirty="0" smtClean="0">
              <a:solidFill>
                <a:prstClr val="black"/>
              </a:solidFill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Korunma İhtiyacı: Güvenlik ihtiyacı…</a:t>
            </a:r>
          </a:p>
          <a:p>
            <a:pPr algn="ctr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Sevgi İhtiyacı: Dostluk, arkadaşlık, aşk… (Özcan-Demir</a:t>
            </a:r>
            <a:r>
              <a:rPr lang="tr-TR" sz="2400" dirty="0">
                <a:solidFill>
                  <a:prstClr val="black"/>
                </a:solidFill>
              </a:rPr>
              <a:t>, 2016</a:t>
            </a:r>
            <a:r>
              <a:rPr lang="tr-TR" sz="2400" dirty="0" smtClean="0">
                <a:solidFill>
                  <a:prstClr val="black"/>
                </a:solidFill>
              </a:rPr>
              <a:t>).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79104" y="179863"/>
            <a:ext cx="94819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KÜLTÜR VE İNSAN </a:t>
            </a:r>
            <a:r>
              <a:rPr lang="tr-TR" sz="2400" b="1" dirty="0" smtClean="0">
                <a:solidFill>
                  <a:prstClr val="black"/>
                </a:solidFill>
              </a:rPr>
              <a:t>İHTİYAÇLARI</a:t>
            </a:r>
          </a:p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r>
              <a:rPr lang="tr-TR" sz="2400" b="1" dirty="0" err="1" smtClean="0">
                <a:solidFill>
                  <a:prstClr val="black"/>
                </a:solidFill>
              </a:rPr>
              <a:t>Maslow’un</a:t>
            </a:r>
            <a:r>
              <a:rPr lang="tr-TR" sz="2400" b="1" dirty="0" smtClean="0">
                <a:solidFill>
                  <a:prstClr val="black"/>
                </a:solidFill>
              </a:rPr>
              <a:t> İhtiyaçlar </a:t>
            </a:r>
            <a:r>
              <a:rPr lang="tr-TR" sz="2400" b="1" dirty="0" smtClean="0">
                <a:solidFill>
                  <a:prstClr val="black"/>
                </a:solidFill>
              </a:rPr>
              <a:t>Hiyerarşisi</a:t>
            </a:r>
          </a:p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Değer</a:t>
            </a:r>
            <a:r>
              <a:rPr lang="tr-TR" sz="2400" dirty="0">
                <a:solidFill>
                  <a:prstClr val="black"/>
                </a:solidFill>
              </a:rPr>
              <a:t>, Başarı ve Kendine Saygı İhtiyacı: Takdir edilme, </a:t>
            </a:r>
            <a:r>
              <a:rPr lang="tr-TR" sz="2400" dirty="0" smtClean="0">
                <a:solidFill>
                  <a:prstClr val="black"/>
                </a:solidFill>
              </a:rPr>
              <a:t>onaylanma…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prstClr val="black"/>
              </a:solidFill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Kendini </a:t>
            </a:r>
            <a:r>
              <a:rPr lang="tr-TR" sz="2400" dirty="0">
                <a:solidFill>
                  <a:prstClr val="black"/>
                </a:solidFill>
              </a:rPr>
              <a:t>Gerçekleştirme İhtiyacı: İnsanın yetenekleri doğrultusunda yapmayı kendisi için anlamlı bulduğu için yaptığı ihtiyaçlar (</a:t>
            </a:r>
            <a:r>
              <a:rPr lang="tr-TR" sz="2400" dirty="0" smtClean="0">
                <a:solidFill>
                  <a:prstClr val="black"/>
                </a:solidFill>
              </a:rPr>
              <a:t>Özcan-Demir</a:t>
            </a:r>
            <a:r>
              <a:rPr lang="tr-TR" sz="2400" dirty="0">
                <a:solidFill>
                  <a:prstClr val="black"/>
                </a:solidFill>
              </a:rPr>
              <a:t>, 2016</a:t>
            </a:r>
            <a:r>
              <a:rPr lang="tr-TR" sz="2400" dirty="0" smtClean="0">
                <a:solidFill>
                  <a:prstClr val="black"/>
                </a:solidFill>
              </a:rPr>
              <a:t>).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0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755374" y="537672"/>
            <a:ext cx="1072432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prstClr val="black"/>
                </a:solidFill>
              </a:rPr>
              <a:t>Kültürün Özellikleri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prstClr val="black"/>
                </a:solidFill>
              </a:rPr>
              <a:t>Kültürel özellikler, içinde bulunulan toplumsal yapıya, sosyal, ekonomik ve kültürel yapı bileşenlerine göre farklılık gösterir. </a:t>
            </a:r>
            <a:endParaRPr lang="tr-TR" sz="24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400" b="1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prstClr val="black"/>
                </a:solidFill>
              </a:rPr>
              <a:t>Kültürel </a:t>
            </a:r>
            <a:r>
              <a:rPr lang="tr-TR" sz="2400" b="1" dirty="0">
                <a:solidFill>
                  <a:prstClr val="black"/>
                </a:solidFill>
              </a:rPr>
              <a:t>Değişme: </a:t>
            </a:r>
            <a:endParaRPr lang="tr-TR" sz="2400" b="1" dirty="0" smtClean="0">
              <a:solidFill>
                <a:prstClr val="black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Maddi Kültür: Yeni keşifler, teknolojik ilerlemeler…</a:t>
            </a:r>
            <a:endParaRPr lang="tr-TR" sz="2400" dirty="0" smtClean="0">
              <a:solidFill>
                <a:prstClr val="black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Maddi </a:t>
            </a:r>
            <a:r>
              <a:rPr lang="tr-TR" sz="2400" dirty="0">
                <a:solidFill>
                  <a:prstClr val="black"/>
                </a:solidFill>
              </a:rPr>
              <a:t>O</a:t>
            </a:r>
            <a:r>
              <a:rPr lang="tr-TR" sz="2400" dirty="0" smtClean="0">
                <a:solidFill>
                  <a:prstClr val="black"/>
                </a:solidFill>
              </a:rPr>
              <a:t>lmayan Kültür / Manevi Kültür: Gelenekler, inanç, felsefeler, genel olarak değerler sistemi</a:t>
            </a:r>
          </a:p>
          <a:p>
            <a:pPr algn="just">
              <a:lnSpc>
                <a:spcPct val="150000"/>
              </a:lnSpc>
            </a:pPr>
            <a:endParaRPr lang="tr-TR" sz="2400" b="1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prstClr val="black"/>
                </a:solidFill>
              </a:rPr>
              <a:t>Kültürel Yayılma: </a:t>
            </a:r>
            <a:r>
              <a:rPr lang="tr-TR" sz="2400" dirty="0" smtClean="0">
                <a:solidFill>
                  <a:prstClr val="black"/>
                </a:solidFill>
              </a:rPr>
              <a:t>Bir </a:t>
            </a:r>
            <a:r>
              <a:rPr lang="tr-TR" sz="2400" dirty="0">
                <a:solidFill>
                  <a:prstClr val="black"/>
                </a:solidFill>
              </a:rPr>
              <a:t>toplumun maddi-manevi kültür öğelerinin bir başka topluma iletilmesi sonucu </a:t>
            </a:r>
            <a:r>
              <a:rPr lang="tr-TR" sz="2400" dirty="0" smtClean="0">
                <a:solidFill>
                  <a:prstClr val="black"/>
                </a:solidFill>
              </a:rPr>
              <a:t>gerçekleşir </a:t>
            </a:r>
            <a:r>
              <a:rPr lang="tr-TR" sz="2400" dirty="0">
                <a:solidFill>
                  <a:prstClr val="black"/>
                </a:solidFill>
              </a:rPr>
              <a:t>(Özcan-Demir, 2016).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59226" y="756332"/>
            <a:ext cx="87464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Kültür </a:t>
            </a:r>
            <a:r>
              <a:rPr lang="tr-TR" sz="2400" b="1" dirty="0" smtClean="0">
                <a:solidFill>
                  <a:prstClr val="black"/>
                </a:solidFill>
              </a:rPr>
              <a:t>Şoku: </a:t>
            </a:r>
            <a:r>
              <a:rPr lang="tr-TR" sz="2400" dirty="0" smtClean="0">
                <a:solidFill>
                  <a:prstClr val="black"/>
                </a:solidFill>
              </a:rPr>
              <a:t>Alışkın olunan kültürden tamamen farklı kültürel kodlara sahip ortamda nasıl hareket edileceğinin bilinmemesi ve yabancılaşma durumudur.  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Çok </a:t>
            </a:r>
            <a:r>
              <a:rPr lang="tr-TR" sz="2400" b="1" dirty="0" smtClean="0">
                <a:solidFill>
                  <a:prstClr val="black"/>
                </a:solidFill>
              </a:rPr>
              <a:t>Kültürlülük: </a:t>
            </a:r>
            <a:r>
              <a:rPr lang="tr-TR" sz="2400" dirty="0" smtClean="0">
                <a:solidFill>
                  <a:prstClr val="black"/>
                </a:solidFill>
              </a:rPr>
              <a:t>Birbirinden çok farklı etnik kökene, cinsel tercihlere, dinsel inançlara, farklı vatandaşlık aidiyetlerine, kültürel çeşitliliğe sahip kişilerin </a:t>
            </a:r>
            <a:r>
              <a:rPr lang="tr-TR" sz="2400" dirty="0" err="1" smtClean="0">
                <a:solidFill>
                  <a:prstClr val="black"/>
                </a:solidFill>
              </a:rPr>
              <a:t>birarada</a:t>
            </a:r>
            <a:r>
              <a:rPr lang="tr-TR" sz="2400" dirty="0" smtClean="0">
                <a:solidFill>
                  <a:prstClr val="black"/>
                </a:solidFill>
              </a:rPr>
              <a:t> yaşamasını ifade eder (</a:t>
            </a:r>
            <a:r>
              <a:rPr lang="tr-TR" sz="2400" dirty="0" err="1" smtClean="0">
                <a:solidFill>
                  <a:prstClr val="black"/>
                </a:solidFill>
              </a:rPr>
              <a:t>Zencirkıran</a:t>
            </a:r>
            <a:r>
              <a:rPr lang="tr-TR" sz="2400" dirty="0" smtClean="0">
                <a:solidFill>
                  <a:prstClr val="black"/>
                </a:solidFill>
              </a:rPr>
              <a:t>, 2017</a:t>
            </a:r>
            <a:r>
              <a:rPr lang="tr-TR" sz="2400" dirty="0" smtClean="0">
                <a:solidFill>
                  <a:prstClr val="black"/>
                </a:solidFill>
              </a:rPr>
              <a:t>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3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019699" y="885541"/>
            <a:ext cx="86648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Kültürel Görelilik: </a:t>
            </a:r>
            <a:r>
              <a:rPr lang="tr-TR" sz="2400" dirty="0" smtClean="0">
                <a:solidFill>
                  <a:prstClr val="black"/>
                </a:solidFill>
              </a:rPr>
              <a:t>Kültürler arasında astlık, üstlük durumunun olmayacağını, her kültürün farklı toplumsal arka planda geliştiğini dikkate alarak kültürleri, bağlı bulundukları toplumsal bağlamda değerlendiren bakış açısıdır. 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 err="1" smtClean="0">
                <a:solidFill>
                  <a:prstClr val="black"/>
                </a:solidFill>
              </a:rPr>
              <a:t>Etnosantrizm</a:t>
            </a:r>
            <a:r>
              <a:rPr lang="tr-TR" sz="2400" dirty="0" smtClean="0">
                <a:solidFill>
                  <a:prstClr val="black"/>
                </a:solidFill>
              </a:rPr>
              <a:t>: Kişinin kendi kültürünü merkeze alıp kendi kültürel unsurlarını doğru ve üst olarak kabul edip diğer kültürleri kendi kültürel standartlarına göre değerlendirmesi, eleştirme, aşağılamasıdır </a:t>
            </a:r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 err="1" smtClean="0">
                <a:solidFill>
                  <a:prstClr val="black"/>
                </a:solidFill>
              </a:rPr>
              <a:t>Zencirkıran</a:t>
            </a:r>
            <a:r>
              <a:rPr lang="tr-TR" sz="2400" dirty="0" smtClean="0">
                <a:solidFill>
                  <a:prstClr val="black"/>
                </a:solidFill>
              </a:rPr>
              <a:t>, 2017</a:t>
            </a:r>
            <a:r>
              <a:rPr lang="tr-TR" sz="2400" dirty="0" smtClean="0">
                <a:solidFill>
                  <a:prstClr val="black"/>
                </a:solidFill>
              </a:rPr>
              <a:t>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6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20078" y="696697"/>
            <a:ext cx="870667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Yararlanılan Kaynaklar</a:t>
            </a: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dirty="0">
                <a:solidFill>
                  <a:prstClr val="black"/>
                </a:solidFill>
              </a:rPr>
              <a:t>Özcan-Demir, N. (2016). Birey, Toplum, Bilim: Sosyoloji Temel Kavramlar (7. Bası). Ankara: Turhan Kitabevi Yayınları. 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err="1" smtClean="0">
                <a:solidFill>
                  <a:prstClr val="black"/>
                </a:solidFill>
              </a:rPr>
              <a:t>Zencirkıran</a:t>
            </a:r>
            <a:r>
              <a:rPr lang="tr-TR" sz="2400" dirty="0" smtClean="0">
                <a:solidFill>
                  <a:prstClr val="black"/>
                </a:solidFill>
              </a:rPr>
              <a:t>, M. (2017). Sosyoloji. Bursa: Dora Basım-Yayın Dağıtım </a:t>
            </a:r>
            <a:r>
              <a:rPr lang="tr-TR" sz="2400" dirty="0" err="1" smtClean="0">
                <a:solidFill>
                  <a:prstClr val="black"/>
                </a:solidFill>
              </a:rPr>
              <a:t>Ltd.Şti</a:t>
            </a:r>
            <a:r>
              <a:rPr lang="tr-TR" sz="2400" dirty="0" smtClean="0">
                <a:solidFill>
                  <a:prstClr val="black"/>
                </a:solidFill>
              </a:rPr>
              <a:t>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endParaRPr lang="tr-TR" sz="2400" dirty="0" smtClean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351</Words>
  <Application>Microsoft Office PowerPoint</Application>
  <PresentationFormat>Geniş ekran</PresentationFormat>
  <Paragraphs>67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SHB-101 SOSYOLOJİ KÜLTÜR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SHB-101 SOSYOLOJİ POSTMODERNİTE DOÇ.DR.FİLİZ YILDIRIM</dc:title>
  <dc:creator>C</dc:creator>
  <cp:lastModifiedBy>C</cp:lastModifiedBy>
  <cp:revision>24</cp:revision>
  <dcterms:created xsi:type="dcterms:W3CDTF">2017-11-01T18:07:13Z</dcterms:created>
  <dcterms:modified xsi:type="dcterms:W3CDTF">2018-02-04T17:36:28Z</dcterms:modified>
</cp:coreProperties>
</file>