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34" r:id="rId3"/>
  </p:sldMasterIdLst>
  <p:notesMasterIdLst>
    <p:notesMasterId r:id="rId14"/>
  </p:notesMasterIdLst>
  <p:sldIdLst>
    <p:sldId id="256" r:id="rId4"/>
    <p:sldId id="320" r:id="rId5"/>
    <p:sldId id="301" r:id="rId6"/>
    <p:sldId id="302" r:id="rId7"/>
    <p:sldId id="303" r:id="rId8"/>
    <p:sldId id="321" r:id="rId9"/>
    <p:sldId id="324" r:id="rId10"/>
    <p:sldId id="322" r:id="rId11"/>
    <p:sldId id="311" r:id="rId12"/>
    <p:sldId id="32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9"/>
  </p:normalViewPr>
  <p:slideViewPr>
    <p:cSldViewPr>
      <p:cViewPr varScale="1">
        <p:scale>
          <a:sx n="104" d="100"/>
          <a:sy n="104" d="100"/>
        </p:scale>
        <p:origin x="188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B2D82-9D66-4E26-9AE3-DD06DEA4A34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1E48E-3FC7-4EC9-B928-64A94EB1F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644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 Üçgen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grpSp>
        <p:nvGrpSpPr>
          <p:cNvPr id="2" name="Gr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erbest 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Serbest 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Serbest 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Düz Bağlayıcı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Veri Yer Tutucus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088" y="333375"/>
            <a:ext cx="7158037" cy="105251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4719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4719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6264B-4227-4998-9E7A-596DE23E85DA}" type="slidenum">
              <a:rPr lang="tr-TR"/>
              <a:pPr/>
              <a:t>‹#›</a:t>
            </a:fld>
            <a:r>
              <a:rPr lang="tr-TR"/>
              <a:t>/45</a:t>
            </a:r>
          </a:p>
        </p:txBody>
      </p:sp>
    </p:spTree>
    <p:extLst>
      <p:ext uri="{BB962C8B-B14F-4D97-AF65-F5344CB8AC3E}">
        <p14:creationId xmlns:p14="http://schemas.microsoft.com/office/powerpoint/2010/main" val="3892358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035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100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500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22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502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85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51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Lucida Sans Unicode (Gövde)"/>
              </a:defRPr>
            </a:lvl1pPr>
            <a:lvl2pPr>
              <a:defRPr>
                <a:latin typeface="Lucida Sans Unicode (Gövde)"/>
              </a:defRPr>
            </a:lvl2pPr>
            <a:extLst/>
          </a:lstStyle>
          <a:p>
            <a:pPr lvl="0" eaLnBrk="1" latinLnBrk="0" hangingPunct="1"/>
            <a:r>
              <a:rPr lang="tr-TR" dirty="0"/>
              <a:t>Asıl metin stillerini düzenlemek için tıklatın</a:t>
            </a:r>
          </a:p>
          <a:p>
            <a:pPr lvl="1" eaLnBrk="1" latinLnBrk="0" hangingPunct="1"/>
            <a:r>
              <a:rPr lang="tr-TR" dirty="0"/>
              <a:t>İkinci düzey</a:t>
            </a:r>
          </a:p>
          <a:p>
            <a:pPr lvl="2" eaLnBrk="1" latinLnBrk="0" hangingPunct="1"/>
            <a:r>
              <a:rPr lang="tr-TR" dirty="0"/>
              <a:t>Üçüncü düzey</a:t>
            </a:r>
          </a:p>
          <a:p>
            <a:pPr lvl="3" eaLnBrk="1" latinLnBrk="0" hangingPunct="1"/>
            <a:r>
              <a:rPr lang="tr-TR" dirty="0"/>
              <a:t>Dördüncü düzey</a:t>
            </a:r>
          </a:p>
          <a:p>
            <a:pPr lvl="4" eaLnBrk="1" latinLnBrk="0" hangingPunct="1"/>
            <a:r>
              <a:rPr lang="tr-TR" dirty="0"/>
              <a:t>Beşinci düzey</a:t>
            </a:r>
            <a:endParaRPr kumimoji="0"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lt"/>
              </a:defRPr>
            </a:lvl1pPr>
            <a:extLst/>
          </a:lstStyle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687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4276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346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995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929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964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5087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3546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860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6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sp>
        <p:nvSpPr>
          <p:cNvPr id="7" name="Köşeli Çift Ayraç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Köşeli Çift Ayraç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6599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1963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29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93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0122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088" y="333375"/>
            <a:ext cx="7158037" cy="105251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4719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4719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6264B-4227-4998-9E7A-596DE23E85DA}" type="slidenum">
              <a:rPr lang="tr-TR"/>
              <a:pPr/>
              <a:t>‹#›</a:t>
            </a:fld>
            <a:r>
              <a:rPr lang="tr-TR"/>
              <a:t>/45</a:t>
            </a:r>
          </a:p>
        </p:txBody>
      </p:sp>
    </p:spTree>
    <p:extLst>
      <p:ext uri="{BB962C8B-B14F-4D97-AF65-F5344CB8AC3E}">
        <p14:creationId xmlns:p14="http://schemas.microsoft.com/office/powerpoint/2010/main" val="408703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7193EC-18A4-44FB-A1EB-C5D3D0A21095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Serbest 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erbest 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 Üçgen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Düz Bağlayıcı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Köşeli Çift Ayraç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Köşeli Çift Ayraç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rbest 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erbest 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ik Üçgen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Düz Bağlayıcı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dirty="0"/>
              <a:t>Asıl metin stillerini düzenlemek için tıklatın</a:t>
            </a:r>
          </a:p>
          <a:p>
            <a:pPr lvl="1" eaLnBrk="1" latinLnBrk="0" hangingPunct="1"/>
            <a:r>
              <a:rPr kumimoji="0" lang="tr-TR" dirty="0"/>
              <a:t>İkinci düzey</a:t>
            </a:r>
          </a:p>
          <a:p>
            <a:pPr lvl="2" eaLnBrk="1" latinLnBrk="0" hangingPunct="1"/>
            <a:r>
              <a:rPr kumimoji="0" lang="tr-TR" dirty="0"/>
              <a:t>Üçüncü düzey</a:t>
            </a:r>
          </a:p>
          <a:p>
            <a:pPr lvl="3" eaLnBrk="1" latinLnBrk="0" hangingPunct="1"/>
            <a:r>
              <a:rPr kumimoji="0" lang="tr-TR" dirty="0"/>
              <a:t>Dördüncü düzey</a:t>
            </a:r>
          </a:p>
          <a:p>
            <a:pPr lvl="4" eaLnBrk="1" latinLnBrk="0" hangingPunct="1"/>
            <a:r>
              <a:rPr kumimoji="0" lang="tr-TR" dirty="0"/>
              <a:t>Beşinci düzey</a:t>
            </a:r>
            <a:endParaRPr kumimoji="0" lang="en-US" dirty="0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22" name="Altbilgi Yer Tutucusu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C681F3-F1B3-40B4-8208-520140F031A6}" type="slidenum">
              <a:rPr lang="tr-TR" smtClean="0"/>
              <a:t>‹#›</a:t>
            </a:fld>
            <a:fld id="{AA7193EC-18A4-44FB-A1EB-C5D3D0A21095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Lucida Sans Unicode (Başlıklar)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600" kern="1200">
          <a:solidFill>
            <a:schemeClr val="tx1"/>
          </a:solidFill>
          <a:latin typeface="Lucida Sans Unicode (Gövde)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200" kern="1200">
          <a:solidFill>
            <a:schemeClr val="tx1"/>
          </a:solidFill>
          <a:latin typeface="Lucida Sans Unicode (Gövde)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Lucida Sans Unicode (Gövde)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E2E8-DFC6-41F0-BB4E-26A70B832211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F04F6-69F9-4AA9-B0D0-3205C56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60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40BAF7-06BB-4211-997F-64D7B67FC1F6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C681F3-F1B3-40B4-8208-520140F031A6}" type="slidenum">
              <a:rPr lang="tr-TR" smtClean="0"/>
              <a:t>‹#›</a:t>
            </a:fld>
            <a:fld id="{AA7193EC-18A4-44FB-A1EB-C5D3D0A21095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30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10738" y="2060848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tr-TR" sz="6700" dirty="0"/>
              <a:t>Bilgisayar Destekli Eğitim (BDE)</a:t>
            </a:r>
            <a:br>
              <a:rPr lang="tr-TR" dirty="0"/>
            </a:br>
            <a:br>
              <a:rPr lang="tr-TR" dirty="0"/>
            </a:br>
            <a:r>
              <a:rPr lang="tr-TR" sz="2700" b="1" dirty="0"/>
              <a:t>Bilgisayar Destekli Eğitimin Temel Kavramları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25038" y="4455621"/>
            <a:ext cx="7543800" cy="1290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Arş. Gör. Dr. Deniz ATAL </a:t>
            </a:r>
          </a:p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Ankara Üniversitesi</a:t>
            </a:r>
          </a:p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Eğitim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2348379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CE432-2765-D947-8D1B-E926D0B5C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 Bileşenleri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BD176-0227-724F-8CC4-089ABD2FC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tr-TR" sz="2800" dirty="0"/>
              <a:t>Bu bileşenlerin karşılıklı etkileşimi olduğu unutulmamalıdır.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2800" dirty="0"/>
              <a:t>Bileşenlerden birinin eksikliği BDE’nin gerçekleşmesine büyük engeldir.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2800" dirty="0"/>
              <a:t>Etkili, verimli ve çekici BDE için bu bileşenlerin özelliklerini çok iyi bilmeli ve amaca uygun olarak secimler yapmalıyız.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278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 dersin sonunda;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Bilgisayar destekli eğitimin ne olduğunu ve ne olmadığını,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Bilgisayar destekli eğitim ile ilgili temel kavramları,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Bilgisayar destekli eğitimin eğitim ve öğretimdeki yerini,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Bilgisayar destekli eğitimin yararlarını ve sınırlılıklarını</a:t>
            </a:r>
          </a:p>
          <a:p>
            <a:pPr marL="0" indent="0">
              <a:buNone/>
            </a:pPr>
            <a:r>
              <a:rPr lang="tr-TR" sz="2400" dirty="0"/>
              <a:t>öğreneceksiniz.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5122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286604"/>
            <a:ext cx="7853496" cy="1450757"/>
          </a:xfrm>
        </p:spPr>
        <p:txBody>
          <a:bodyPr>
            <a:normAutofit/>
          </a:bodyPr>
          <a:lstStyle/>
          <a:p>
            <a:pPr eaLnBrk="1" hangingPunct="1"/>
            <a:r>
              <a:rPr lang="tr-TR" sz="4400" dirty="0"/>
              <a:t>Çağdaş Eğitimin Yüzleştiği Sorunlar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822960" y="1934302"/>
            <a:ext cx="7661275" cy="3895725"/>
          </a:xfrm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sz="2400" dirty="0"/>
              <a:t>Öğrenci sayısının hızla artması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Öğretmenlerin sayılarının yetersiz olması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sz="2400" dirty="0"/>
              <a:t>Eğitime olan talebin hızla artması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sz="2400" dirty="0"/>
              <a:t>Bireysel öğretim gereksinimi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Zamanın yetersiz olması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İçeriğin karmaşıklaşması,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Bilgi miktarının hızla artması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Bireysel yetenek ve farklılıkların önem kazanması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C9AA5B22-8DE3-4630-AA17-8FA1A862BEBA}" type="slidenum">
              <a:rPr lang="tr-TR"/>
              <a:pPr/>
              <a:t>3</a:t>
            </a:fld>
            <a:r>
              <a:rPr lang="tr-TR"/>
              <a:t>/45</a:t>
            </a:r>
          </a:p>
        </p:txBody>
      </p:sp>
      <p:sp>
        <p:nvSpPr>
          <p:cNvPr id="2" name="Dikdörtgen 1"/>
          <p:cNvSpPr/>
          <p:nvPr/>
        </p:nvSpPr>
        <p:spPr>
          <a:xfrm>
            <a:off x="683568" y="6028457"/>
            <a:ext cx="3887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(Alkan, 1998, s:182, </a:t>
            </a:r>
            <a:r>
              <a:rPr lang="tr-TR" dirty="0" err="1"/>
              <a:t>Akt</a:t>
            </a:r>
            <a:r>
              <a:rPr lang="tr-TR" dirty="0"/>
              <a:t>: </a:t>
            </a:r>
            <a:r>
              <a:rPr lang="tr-TR" dirty="0" err="1"/>
              <a:t>Yanpar</a:t>
            </a:r>
            <a:r>
              <a:rPr lang="tr-TR" dirty="0"/>
              <a:t>, 2006). </a:t>
            </a:r>
          </a:p>
        </p:txBody>
      </p:sp>
    </p:spTree>
    <p:extLst>
      <p:ext uri="{BB962C8B-B14F-4D97-AF65-F5344CB8AC3E}">
        <p14:creationId xmlns:p14="http://schemas.microsoft.com/office/powerpoint/2010/main" val="236946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20688"/>
            <a:ext cx="7602537" cy="1052513"/>
          </a:xfrm>
        </p:spPr>
        <p:txBody>
          <a:bodyPr>
            <a:noAutofit/>
          </a:bodyPr>
          <a:lstStyle/>
          <a:p>
            <a:pPr eaLnBrk="1" hangingPunct="1"/>
            <a:r>
              <a:rPr lang="tr-TR" sz="4400" dirty="0"/>
              <a:t>Bilgisayarlar Eğitime Niçin Girsin?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7876" y="1916832"/>
            <a:ext cx="7745412" cy="3921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sz="2400" dirty="0"/>
              <a:t>Sosyal Gerekçeler</a:t>
            </a:r>
          </a:p>
          <a:p>
            <a:pPr marL="541337" lvl="1" indent="0" eaLnBrk="1" hangingPunct="1">
              <a:lnSpc>
                <a:spcPct val="90000"/>
              </a:lnSpc>
              <a:spcAft>
                <a:spcPct val="50000"/>
              </a:spcAft>
              <a:buNone/>
            </a:pPr>
            <a:r>
              <a:rPr lang="tr-TR" sz="2400" dirty="0"/>
              <a:t>Öğrenciler, yeni teknolojilerle donanmış bir topluma hazırlanmalılar..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sz="2400" dirty="0"/>
              <a:t>Mesleki Gerekçeler</a:t>
            </a:r>
          </a:p>
          <a:p>
            <a:pPr marL="541337" lvl="1" indent="0" eaLnBrk="1" hangingPunct="1">
              <a:lnSpc>
                <a:spcPct val="90000"/>
              </a:lnSpc>
              <a:spcAft>
                <a:spcPct val="50000"/>
              </a:spcAft>
              <a:buNone/>
            </a:pPr>
            <a:r>
              <a:rPr lang="tr-TR" sz="2400" dirty="0"/>
              <a:t>Öğrenciler, teknolojiyi mesleklerinde profesyonelce kullanabilmeliler..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sz="2400" dirty="0"/>
              <a:t>Pedagojik Gerekçeler</a:t>
            </a:r>
          </a:p>
          <a:p>
            <a:pPr marL="541337" lvl="1" indent="0" eaLnBrk="1" hangingPunct="1">
              <a:lnSpc>
                <a:spcPct val="90000"/>
              </a:lnSpc>
              <a:buNone/>
            </a:pPr>
            <a:r>
              <a:rPr lang="tr-TR" sz="2400" dirty="0"/>
              <a:t>Bilgisayar, öğrenme öğretme ortamını zenginleştirir...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fld id="{8BDDB9C4-95D9-4BD7-A9AD-94489F33EBF0}" type="slidenum">
              <a:rPr lang="tr-TR"/>
              <a:pPr/>
              <a:t>4</a:t>
            </a:fld>
            <a:r>
              <a:rPr lang="tr-TR"/>
              <a:t>/45</a:t>
            </a:r>
          </a:p>
        </p:txBody>
      </p:sp>
      <p:pic>
        <p:nvPicPr>
          <p:cNvPr id="6148" name="Picture 7" descr="MCj039635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107" y="1484784"/>
            <a:ext cx="1630362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15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85750" y="1857375"/>
            <a:ext cx="8501063" cy="2291705"/>
          </a:xfrm>
        </p:spPr>
        <p:txBody>
          <a:bodyPr>
            <a:noAutofit/>
          </a:bodyPr>
          <a:lstStyle/>
          <a:p>
            <a:pPr lvl="1" algn="just"/>
            <a:r>
              <a:rPr lang="tr-TR" sz="2400" dirty="0"/>
              <a:t>Hemen her alanda kullanılan bilgisayar teknolojisi, eğitime de girmiş, günümüzde yoğun biçimde kullanılmaktadır.</a:t>
            </a:r>
          </a:p>
          <a:p>
            <a:pPr lvl="1" algn="just"/>
            <a:endParaRPr lang="tr-TR" sz="2400" dirty="0"/>
          </a:p>
          <a:p>
            <a:pPr lvl="1" algn="just"/>
            <a:r>
              <a:rPr lang="tr-TR" sz="2400" dirty="0"/>
              <a:t>Hepimizin bildiği gibi, eğitimin amaçlarından biri, bireyleri toplumun gereksinmeleri doğrultusunda yetiştirmektir. </a:t>
            </a:r>
          </a:p>
          <a:p>
            <a:pPr lvl="1" algn="just"/>
            <a:endParaRPr lang="tr-TR" sz="2400" dirty="0"/>
          </a:p>
          <a:p>
            <a:pPr lvl="1" algn="just"/>
            <a:r>
              <a:rPr lang="tr-TR" sz="2400" dirty="0"/>
              <a:t>Bu nedenle, eğitim sistemleri günümüzde bilgi çağına uygun, bilgi toplumu üyesinin özelliklerini taşıyan bireyler yetiştirmekle yükümlüdür.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fld id="{0024D092-7D1D-454A-81E7-36F4B4E55FD5}" type="slidenum">
              <a:rPr lang="tr-TR"/>
              <a:pPr/>
              <a:t>5</a:t>
            </a:fld>
            <a:r>
              <a:rPr lang="tr-TR"/>
              <a:t>/45</a:t>
            </a: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88" y="333375"/>
            <a:ext cx="7582275" cy="1052513"/>
          </a:xfrm>
        </p:spPr>
        <p:txBody>
          <a:bodyPr>
            <a:normAutofit fontScale="90000"/>
          </a:bodyPr>
          <a:lstStyle/>
          <a:p>
            <a:r>
              <a:rPr lang="tr-TR" dirty="0"/>
              <a:t>Bilgisayarlar Eğitime Niçin Girsin?</a:t>
            </a:r>
          </a:p>
        </p:txBody>
      </p:sp>
    </p:spTree>
    <p:extLst>
      <p:ext uri="{BB962C8B-B14F-4D97-AF65-F5344CB8AC3E}">
        <p14:creationId xmlns:p14="http://schemas.microsoft.com/office/powerpoint/2010/main" val="7285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 nedir?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949324" y="1981200"/>
            <a:ext cx="7367091" cy="4471988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solidFill>
                  <a:srgbClr val="C00000"/>
                </a:solidFill>
              </a:rPr>
              <a:t>Bilgisayar Destekli Eğitim (BDE), </a:t>
            </a:r>
            <a:r>
              <a:rPr lang="tr-TR" sz="2400" dirty="0" err="1"/>
              <a:t>öğretimsel</a:t>
            </a:r>
            <a:r>
              <a:rPr lang="tr-TR" sz="2400" dirty="0"/>
              <a:t> içerik veya faaliyetlerin bilgisayar yoluyla aktarılmasıdır. </a:t>
            </a:r>
          </a:p>
          <a:p>
            <a:pPr algn="just"/>
            <a:r>
              <a:rPr lang="tr-TR" sz="2400" dirty="0"/>
              <a:t>BDE, eğitimde bilgisayar kullanımı için kullanılan en eski kavramlardan biridir. </a:t>
            </a:r>
          </a:p>
          <a:p>
            <a:pPr algn="just"/>
            <a:r>
              <a:rPr lang="tr-TR" sz="2400" dirty="0"/>
              <a:t>Bu yüzden, farklı amaçlarla dahi olsa, eğitim ortamında bilgisayar kullanımı genellikle BDE olarak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179408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 nedir?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949324" y="1981200"/>
            <a:ext cx="7367091" cy="4471988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BDE, </a:t>
            </a:r>
          </a:p>
          <a:p>
            <a:pPr lvl="1" algn="just"/>
            <a:r>
              <a:rPr lang="tr-TR" sz="2200" dirty="0"/>
              <a:t>bilgisayarın öğrenmenin meydana geldiği bir ortam olarak kullanıldığı, </a:t>
            </a:r>
          </a:p>
          <a:p>
            <a:pPr lvl="1" algn="just"/>
            <a:r>
              <a:rPr lang="tr-TR" sz="2200" dirty="0"/>
              <a:t>öğretim sürecini ve öğrenci motivasyonunu güçlendiren, </a:t>
            </a:r>
          </a:p>
          <a:p>
            <a:pPr lvl="1" algn="just"/>
            <a:r>
              <a:rPr lang="tr-TR" sz="2200" dirty="0"/>
              <a:t>öğrencinin kendi öğrenme hızına göre yararlanabileceği, </a:t>
            </a:r>
          </a:p>
          <a:p>
            <a:pPr lvl="1" algn="just"/>
            <a:r>
              <a:rPr lang="tr-TR" sz="2200" dirty="0"/>
              <a:t>kendi kendine öğrenme ilkelerinin bilgisayar teknolojisi ile birleşmesinden oluşmuş </a:t>
            </a:r>
          </a:p>
          <a:p>
            <a:pPr algn="just"/>
            <a:r>
              <a:rPr lang="tr-TR" sz="2400" dirty="0"/>
              <a:t>bir öğretim yöntemidir.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1" y="4305316"/>
            <a:ext cx="2520280" cy="18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78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BDE Ne Değildir?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949324" y="1981200"/>
            <a:ext cx="7439099" cy="4471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Bir Word, </a:t>
            </a:r>
            <a:r>
              <a:rPr lang="tr-TR" sz="2400" dirty="0" err="1"/>
              <a:t>notepad</a:t>
            </a:r>
            <a:r>
              <a:rPr lang="tr-TR" sz="2400" dirty="0"/>
              <a:t> gibi metin düzenleme programları değildir.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Veri tabanı programı değildir.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Hesaplama, çizim yapma ya da tasarım yapma programlarını kullanmak değildir.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Sunum programlarını kullanarak sunum hazırlamak değildir.</a:t>
            </a:r>
          </a:p>
        </p:txBody>
      </p:sp>
    </p:spTree>
    <p:extLst>
      <p:ext uri="{BB962C8B-B14F-4D97-AF65-F5344CB8AC3E}">
        <p14:creationId xmlns:p14="http://schemas.microsoft.com/office/powerpoint/2010/main" val="3673297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 Bileşenleri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u="sng" dirty="0"/>
              <a:t>BDE uygulama sürecinde karşılaşılan birçok faktör, eğitimin verimliliğini etkileyebilmektedir. </a:t>
            </a:r>
          </a:p>
          <a:p>
            <a:pPr algn="just"/>
            <a:r>
              <a:rPr lang="tr-TR" sz="2400" dirty="0"/>
              <a:t>BDE uygulama sürecini etkileyen bileşenleri (faktörleri) şöyle sıralayabiliriz.</a:t>
            </a:r>
          </a:p>
          <a:p>
            <a:pPr lvl="1" algn="just"/>
            <a:r>
              <a:rPr lang="tr-TR" sz="2400" dirty="0"/>
              <a:t>Hedef kitle durumundaki öğrenci veya öğrenci grubu</a:t>
            </a:r>
          </a:p>
          <a:p>
            <a:pPr lvl="1" algn="just"/>
            <a:r>
              <a:rPr lang="tr-TR" sz="2400" dirty="0"/>
              <a:t>Öğretmen</a:t>
            </a:r>
          </a:p>
          <a:p>
            <a:pPr lvl="1" algn="just"/>
            <a:r>
              <a:rPr lang="tr-TR" sz="2400" dirty="0"/>
              <a:t>Bilgisayar donanımı</a:t>
            </a:r>
          </a:p>
          <a:p>
            <a:pPr lvl="1" algn="just"/>
            <a:r>
              <a:rPr lang="tr-TR" sz="2400" dirty="0"/>
              <a:t>BDE ders yazılımları</a:t>
            </a:r>
          </a:p>
        </p:txBody>
      </p:sp>
    </p:spTree>
    <p:extLst>
      <p:ext uri="{BB962C8B-B14F-4D97-AF65-F5344CB8AC3E}">
        <p14:creationId xmlns:p14="http://schemas.microsoft.com/office/powerpoint/2010/main" val="2759516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397</Words>
  <Application>Microsoft Macintosh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Lucida Sans Unicode</vt:lpstr>
      <vt:lpstr>Lucida Sans Unicode (Başlıklar)</vt:lpstr>
      <vt:lpstr>Lucida Sans Unicode (Gövde)</vt:lpstr>
      <vt:lpstr>Verdana</vt:lpstr>
      <vt:lpstr>Wingdings</vt:lpstr>
      <vt:lpstr>Wingdings 2</vt:lpstr>
      <vt:lpstr>Wingdings 3</vt:lpstr>
      <vt:lpstr>Kalabalık</vt:lpstr>
      <vt:lpstr>Özel Tasarım</vt:lpstr>
      <vt:lpstr>Geçmişe bakış</vt:lpstr>
      <vt:lpstr>Bilgisayar Destekli Eğitim (BDE)  Bilgisayar Destekli Eğitimin Temel Kavramları </vt:lpstr>
      <vt:lpstr>Bu dersin sonunda;</vt:lpstr>
      <vt:lpstr>Çağdaş Eğitimin Yüzleştiği Sorunlar</vt:lpstr>
      <vt:lpstr>Bilgisayarlar Eğitime Niçin Girsin?</vt:lpstr>
      <vt:lpstr>Bilgisayarlar Eğitime Niçin Girsin?</vt:lpstr>
      <vt:lpstr>BDE nedir?</vt:lpstr>
      <vt:lpstr>BDE nedir?</vt:lpstr>
      <vt:lpstr>BDE Ne Değildir?</vt:lpstr>
      <vt:lpstr>BDE Bileşenleri</vt:lpstr>
      <vt:lpstr>BDE Bileşenleri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küçük deniz</dc:creator>
  <cp:lastModifiedBy>deniz atal</cp:lastModifiedBy>
  <cp:revision>32</cp:revision>
  <dcterms:created xsi:type="dcterms:W3CDTF">2013-02-18T08:51:15Z</dcterms:created>
  <dcterms:modified xsi:type="dcterms:W3CDTF">2019-04-14T18:23:13Z</dcterms:modified>
</cp:coreProperties>
</file>