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96" d="100"/>
          <a:sy n="96" d="100"/>
        </p:scale>
        <p:origin x="-3320" y="-12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47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5575" y="3850042"/>
            <a:ext cx="5084333" cy="923331"/>
            <a:chOff x="1172584" y="1381459"/>
            <a:chExt cx="6779110" cy="692497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7507" y="1850316"/>
            <a:ext cx="5082989" cy="2309309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023816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879439" y="1856290"/>
            <a:ext cx="5084333" cy="923331"/>
            <a:chOff x="1172584" y="1381459"/>
            <a:chExt cx="6779110" cy="692497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74921" y="745866"/>
            <a:ext cx="1258645" cy="742235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6366" y="1133139"/>
            <a:ext cx="4130938" cy="669842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1333410" y="3994987"/>
            <a:ext cx="7306872" cy="923330"/>
            <a:chOff x="1815339" y="1227570"/>
            <a:chExt cx="5480154" cy="1231104"/>
          </a:xfrm>
        </p:grpSpPr>
        <p:sp>
          <p:nvSpPr>
            <p:cNvPr id="12" name="TextBox 11"/>
            <p:cNvSpPr txBox="1"/>
            <p:nvPr/>
          </p:nvSpPr>
          <p:spPr>
            <a:xfrm>
              <a:off x="4256718" y="1227570"/>
              <a:ext cx="657872" cy="12311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79439" y="1856290"/>
            <a:ext cx="5084333" cy="923331"/>
            <a:chOff x="1172584" y="1381459"/>
            <a:chExt cx="6779110" cy="692497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879439" y="3850106"/>
            <a:ext cx="5084333" cy="923331"/>
            <a:chOff x="1172584" y="1381459"/>
            <a:chExt cx="6779110" cy="692497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31" y="1606476"/>
            <a:ext cx="5816035" cy="2547621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437" y="5023090"/>
            <a:ext cx="5801060" cy="2000249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879439" y="1856290"/>
            <a:ext cx="5084333" cy="923331"/>
            <a:chOff x="1172584" y="1381459"/>
            <a:chExt cx="6779110" cy="692497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514350" y="2987040"/>
            <a:ext cx="2852928" cy="51694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3483863" y="2987040"/>
            <a:ext cx="2852928" cy="51694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8671" y="2987040"/>
            <a:ext cx="2581835" cy="877824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366" y="3930127"/>
            <a:ext cx="2852928" cy="42306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1730" y="2987040"/>
            <a:ext cx="2585466" cy="877824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925824"/>
            <a:ext cx="2849796" cy="42306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879439" y="1856290"/>
            <a:ext cx="5084333" cy="923331"/>
            <a:chOff x="1172584" y="1381459"/>
            <a:chExt cx="6779110" cy="692497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879439" y="1856290"/>
            <a:ext cx="5084333" cy="923331"/>
            <a:chOff x="1172584" y="1381459"/>
            <a:chExt cx="6779110" cy="692497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1169551" cy="6924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936" y="2237595"/>
            <a:ext cx="2566862" cy="2515895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001" y="745866"/>
            <a:ext cx="3087500" cy="7422353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5935" y="4805085"/>
            <a:ext cx="2558794" cy="335638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299" y="6225093"/>
            <a:ext cx="5825266" cy="85963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1637845" y="889288"/>
            <a:ext cx="3579117" cy="4797355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367" y="7099076"/>
            <a:ext cx="5817198" cy="1073149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6369" y="760209"/>
            <a:ext cx="5817197" cy="1405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437" y="2997798"/>
            <a:ext cx="5809129" cy="5170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0284" y="821525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2/21/14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21525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79448" y="821525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BİREYSELLEŞTİRİLMİŞ EĞİTİM PROGRAMI</a:t>
            </a:r>
            <a:br>
              <a:rPr lang="tr-TR" sz="2000" dirty="0" smtClean="0"/>
            </a:br>
            <a:endParaRPr lang="tr-TR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TEVHİDE </a:t>
            </a:r>
            <a:r>
              <a:rPr lang="tr-TR" b="1" dirty="0"/>
              <a:t>K</a:t>
            </a:r>
            <a:r>
              <a:rPr lang="tr-TR" b="1" dirty="0" smtClean="0"/>
              <a:t>ARGIN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35056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/>
            <a:r>
              <a:rPr lang="tr-TR" sz="2400" dirty="0"/>
              <a:t>Öğretme </a:t>
            </a:r>
            <a:r>
              <a:rPr lang="tr-TR" sz="2400" b="1" dirty="0"/>
              <a:t>planlıdır</a:t>
            </a:r>
            <a:r>
              <a:rPr lang="tr-TR" sz="2400" dirty="0"/>
              <a:t>. Bir programa göre adım adım gerçekleştirilir.</a:t>
            </a:r>
            <a:endParaRPr lang="tr-TR" sz="2000" dirty="0"/>
          </a:p>
          <a:p>
            <a:pPr marL="274320" lvl="1"/>
            <a:r>
              <a:rPr lang="tr-TR" sz="2400" dirty="0"/>
              <a:t>Eğitim süreci </a:t>
            </a:r>
            <a:r>
              <a:rPr lang="tr-TR" sz="2400" b="1" dirty="0"/>
              <a:t>mekan ve zamanla sınırlıdır. </a:t>
            </a:r>
            <a:endParaRPr lang="tr-TR" sz="2400" b="1" dirty="0" smtClean="0"/>
          </a:p>
          <a:p>
            <a:pPr marL="274320" lvl="1"/>
            <a:r>
              <a:rPr lang="tr-TR" sz="2400" dirty="0" smtClean="0"/>
              <a:t>Eğitim </a:t>
            </a:r>
            <a:r>
              <a:rPr lang="tr-TR" sz="2400" dirty="0"/>
              <a:t>seçilmiş </a:t>
            </a:r>
            <a:r>
              <a:rPr lang="tr-TR" sz="2400" b="1" dirty="0"/>
              <a:t>düzenli </a:t>
            </a:r>
            <a:r>
              <a:rPr lang="tr-TR" sz="2400" b="1" dirty="0" smtClean="0"/>
              <a:t>özel bir çevre </a:t>
            </a:r>
            <a:r>
              <a:rPr lang="tr-TR" sz="2400" dirty="0"/>
              <a:t>içinde gerçekleştirilir. </a:t>
            </a:r>
            <a:endParaRPr lang="tr-TR" sz="2400" dirty="0" smtClean="0"/>
          </a:p>
          <a:p>
            <a:pPr marL="274320" lvl="1"/>
            <a:r>
              <a:rPr lang="tr-TR" sz="2400" b="1" dirty="0" smtClean="0"/>
              <a:t>Öğretmen</a:t>
            </a:r>
            <a:r>
              <a:rPr lang="tr-TR" sz="2400" b="1" dirty="0"/>
              <a:t>,</a:t>
            </a:r>
            <a:r>
              <a:rPr lang="tr-TR" sz="2400" dirty="0"/>
              <a:t> eğitim çevresinin düzenleyicisidir</a:t>
            </a:r>
            <a:r>
              <a:rPr lang="tr-TR" sz="2400" dirty="0" smtClean="0"/>
              <a:t>.</a:t>
            </a:r>
          </a:p>
          <a:p>
            <a:pPr marL="274320" lvl="1"/>
            <a:r>
              <a:rPr lang="tr-TR" sz="2400" dirty="0" smtClean="0"/>
              <a:t> </a:t>
            </a:r>
            <a:r>
              <a:rPr lang="tr-TR" sz="2400" dirty="0"/>
              <a:t>Öğretmen ve yöneticiler eğitim ortamının etkileşimi en iyi gösterecek şekilde düzenlemesinin sağlamakla yükümlüdürler.</a:t>
            </a:r>
            <a:endParaRPr lang="tr-TR" sz="2000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/>
              <a:t>Öğrenme-Öğretme Faaliyetleri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37481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Eğitim sürecinin sonunda </a:t>
            </a:r>
            <a:r>
              <a:rPr lang="tr-TR" b="1" dirty="0"/>
              <a:t>değerlendirme </a:t>
            </a:r>
            <a:r>
              <a:rPr lang="tr-TR" dirty="0"/>
              <a:t>işlemi alır. Değerlendirme sonuçlarına göre </a:t>
            </a:r>
          </a:p>
          <a:p>
            <a:pPr lvl="0"/>
            <a:r>
              <a:rPr lang="tr-TR" dirty="0"/>
              <a:t>hem </a:t>
            </a:r>
            <a:r>
              <a:rPr lang="tr-TR" b="1" dirty="0"/>
              <a:t>sürecin</a:t>
            </a:r>
            <a:r>
              <a:rPr lang="tr-TR" dirty="0"/>
              <a:t> çalışması, hem de </a:t>
            </a:r>
            <a:r>
              <a:rPr lang="tr-TR" b="1" dirty="0"/>
              <a:t>ürünün </a:t>
            </a:r>
            <a:r>
              <a:rPr lang="tr-TR" dirty="0"/>
              <a:t>kalitesi </a:t>
            </a:r>
            <a:r>
              <a:rPr lang="tr-TR" b="1" dirty="0"/>
              <a:t>kontrol </a:t>
            </a:r>
            <a:r>
              <a:rPr lang="tr-TR" dirty="0"/>
              <a:t>edilir. Süreçteki değişme ve yenileşmeler değerlendirme sonucuna göre yapılır.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/>
              <a:t>Öğrenme-Öğretme Faaliyetleri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989378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</a:t>
            </a:r>
            <a:r>
              <a:rPr lang="tr-TR" dirty="0"/>
              <a:t>çeşitli tanımlamalar olmakla birlikte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hepsi </a:t>
            </a:r>
          </a:p>
          <a:p>
            <a:r>
              <a:rPr lang="tr-TR" dirty="0" smtClean="0"/>
              <a:t>öğrencilerin </a:t>
            </a:r>
            <a:r>
              <a:rPr lang="tr-TR" dirty="0"/>
              <a:t>karşılaştıkları öğrenme durumlarının ve geçirdikleri yaşantıların tümünün programı oluşturması ve programın devam eden bir süreç olduğunun benimsenmesi açısından ortaktırlar.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Eğitim Programlarının Tanımı ve Niteliği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66076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tanıma göre </a:t>
            </a:r>
            <a:r>
              <a:rPr lang="tr-TR" b="1" dirty="0"/>
              <a:t>program</a:t>
            </a:r>
            <a:r>
              <a:rPr lang="tr-TR" dirty="0"/>
              <a:t>, </a:t>
            </a:r>
          </a:p>
          <a:p>
            <a:pPr lvl="0"/>
            <a:r>
              <a:rPr lang="tr-TR" dirty="0"/>
              <a:t>belli bir düzen içerisindeki amaçları,</a:t>
            </a:r>
          </a:p>
          <a:p>
            <a:pPr lvl="0"/>
            <a:r>
              <a:rPr lang="tr-TR" dirty="0"/>
              <a:t>bu amaçların belirttiği davranışların gerçekleşmesi için gereken içeriği</a:t>
            </a:r>
          </a:p>
          <a:p>
            <a:pPr lvl="0"/>
            <a:r>
              <a:rPr lang="tr-TR" dirty="0"/>
              <a:t>uygulamada kullanılan yöntemleri </a:t>
            </a:r>
          </a:p>
          <a:p>
            <a:r>
              <a:rPr lang="tr-TR" dirty="0"/>
              <a:t>değerlendirmeyi kapsamına alan bir bütündür.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7835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Bir başka tanıma göre eğitim programı,</a:t>
            </a:r>
            <a:endParaRPr lang="tr-TR" dirty="0"/>
          </a:p>
          <a:p>
            <a:r>
              <a:rPr lang="tr-TR" dirty="0"/>
              <a:t>“Öğrencilerde beklenen öğrenmeyi meydana getirebilmek için planlanmış faaliyetlerin tamamıdır ve buna göre program,</a:t>
            </a:r>
          </a:p>
          <a:p>
            <a:pPr lvl="0"/>
            <a:r>
              <a:rPr lang="tr-TR" dirty="0"/>
              <a:t>davranış değişikliklerini (amaç)</a:t>
            </a:r>
          </a:p>
          <a:p>
            <a:pPr lvl="0"/>
            <a:r>
              <a:rPr lang="tr-TR" dirty="0"/>
              <a:t>eğitim yaşantılarını (öğretim) </a:t>
            </a:r>
          </a:p>
          <a:p>
            <a:pPr lvl="0"/>
            <a:r>
              <a:rPr lang="tr-TR" dirty="0"/>
              <a:t>öğretim yöntemlerini</a:t>
            </a:r>
          </a:p>
          <a:p>
            <a:pPr lvl="0"/>
            <a:r>
              <a:rPr lang="tr-TR" dirty="0"/>
              <a:t>değerlendirme araçlarını</a:t>
            </a:r>
          </a:p>
          <a:p>
            <a:pPr lvl="0"/>
            <a:r>
              <a:rPr lang="tr-TR" dirty="0"/>
              <a:t>değerlendirme ölçütlerini içerir.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443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Eğitim </a:t>
            </a:r>
            <a:r>
              <a:rPr lang="tr-TR" dirty="0"/>
              <a:t>programı, devamlılık gösteren yaşantılardan </a:t>
            </a:r>
            <a:r>
              <a:rPr lang="tr-TR" dirty="0" smtClean="0"/>
              <a:t>oluşmaktadır</a:t>
            </a:r>
            <a:r>
              <a:rPr lang="tr-TR" dirty="0"/>
              <a:t>. </a:t>
            </a:r>
          </a:p>
          <a:p>
            <a:r>
              <a:rPr lang="tr-TR" dirty="0"/>
              <a:t>Program geliştirme alanında temelde iki ana yaklaşım söz konusudur. Bunlar</a:t>
            </a:r>
          </a:p>
          <a:p>
            <a:pPr lvl="0"/>
            <a:r>
              <a:rPr lang="tr-TR" dirty="0" smtClean="0"/>
              <a:t>Ürüne ve</a:t>
            </a:r>
            <a:endParaRPr lang="tr-TR" dirty="0"/>
          </a:p>
          <a:p>
            <a:pPr lvl="0"/>
            <a:r>
              <a:rPr lang="tr-TR" dirty="0"/>
              <a:t>Sürece ağırlık veren modellerdir. </a:t>
            </a:r>
          </a:p>
          <a:p>
            <a:r>
              <a:rPr lang="tr-TR" b="1" dirty="0"/>
              <a:t>Ürüne ağırlık veren program geliştirme yaklaşımına göre; </a:t>
            </a:r>
            <a:endParaRPr lang="tr-TR" dirty="0"/>
          </a:p>
          <a:p>
            <a:r>
              <a:rPr lang="tr-TR" dirty="0"/>
              <a:t>Eğitim temelde öğrenme ile ilgilidir. Öğrenme ile de davranış değişikliği sağlanır.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000" b="1" dirty="0"/>
              <a:t>PROGRAM GELİŞTİRME NEDİR?</a:t>
            </a:r>
            <a:br>
              <a:rPr lang="tr-TR" sz="2000" b="1" dirty="0"/>
            </a:b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002623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nedenle öncelikle </a:t>
            </a:r>
            <a:endParaRPr lang="tr-TR" sz="2000" dirty="0"/>
          </a:p>
          <a:p>
            <a:pPr lvl="1"/>
            <a:r>
              <a:rPr lang="tr-TR" sz="2400" dirty="0"/>
              <a:t>Öğretim süreci sonunda öğrencinin kazanmasını beklediğimiz </a:t>
            </a:r>
            <a:r>
              <a:rPr lang="tr-TR" sz="2400" b="1" dirty="0"/>
              <a:t>öğrenci davranışlarının önceden açık ve seçik olarak belirlenmesine gereksinim vardır. </a:t>
            </a:r>
            <a:r>
              <a:rPr lang="tr-TR" sz="2400" dirty="0"/>
              <a:t> </a:t>
            </a:r>
            <a:endParaRPr lang="tr-TR" sz="2000" dirty="0"/>
          </a:p>
          <a:p>
            <a:pPr lvl="1"/>
            <a:r>
              <a:rPr lang="tr-TR" sz="2400" dirty="0"/>
              <a:t>İkinci aşamada, bu davranışların oluşmasına yardım edecek </a:t>
            </a:r>
            <a:r>
              <a:rPr lang="tr-TR" sz="2400" b="1" dirty="0"/>
              <a:t>içerik, yöntem ve öğrenme ortamı</a:t>
            </a:r>
            <a:r>
              <a:rPr lang="tr-TR" sz="2400" dirty="0"/>
              <a:t> belirlenir. </a:t>
            </a:r>
            <a:endParaRPr lang="tr-TR" sz="2000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PROGRAM </a:t>
            </a:r>
            <a:r>
              <a:rPr lang="tr-TR" sz="2800" b="1" dirty="0"/>
              <a:t>GELİŞTİRME</a:t>
            </a:r>
            <a:br>
              <a:rPr lang="tr-TR" sz="2800" b="1" dirty="0"/>
            </a:br>
            <a:r>
              <a:rPr lang="tr-TR" sz="2800" b="1" dirty="0"/>
              <a:t>Ürüne ağırlık veren program geliştirme </a:t>
            </a:r>
            <a:r>
              <a:rPr lang="tr-TR" sz="2800" b="1" dirty="0" smtClean="0"/>
              <a:t>yaklaşımına göre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14988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/>
            <a:r>
              <a:rPr lang="tr-TR" sz="2400" dirty="0"/>
              <a:t>Üçüncü aşamada, öğretme işinin gerçekleştirilmesi ve sonucun değerlendirilmesi yer alır. </a:t>
            </a:r>
            <a:endParaRPr lang="tr-TR" sz="2400" dirty="0" smtClean="0"/>
          </a:p>
          <a:p>
            <a:pPr marL="274320" lvl="1"/>
            <a:r>
              <a:rPr lang="tr-TR" sz="2400" dirty="0" smtClean="0"/>
              <a:t>Sonuç </a:t>
            </a:r>
            <a:r>
              <a:rPr lang="tr-TR" sz="2400" dirty="0"/>
              <a:t>değerlendirildikten sonra, içerik ve yöntemlerden maksimum düzeyde ürün elde etmek için yeni uyarlamalara gidilir. Bu modelin en önemli avantajı </a:t>
            </a:r>
            <a:r>
              <a:rPr lang="tr-TR" sz="2400" b="1" dirty="0"/>
              <a:t>önce davranışlar</a:t>
            </a:r>
            <a:r>
              <a:rPr lang="tr-TR" sz="2400" dirty="0"/>
              <a:t> </a:t>
            </a:r>
            <a:r>
              <a:rPr lang="tr-TR" sz="2400" b="1" dirty="0"/>
              <a:t>sonra içerik, yöntem ve değerlendirme </a:t>
            </a:r>
            <a:r>
              <a:rPr lang="tr-TR" sz="2400" dirty="0"/>
              <a:t>belirlenir. </a:t>
            </a:r>
            <a:endParaRPr lang="tr-TR" sz="2000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16369" y="760209"/>
            <a:ext cx="5817197" cy="1651551"/>
          </a:xfrm>
        </p:spPr>
        <p:txBody>
          <a:bodyPr/>
          <a:lstStyle/>
          <a:p>
            <a:pPr algn="l"/>
            <a:r>
              <a:rPr lang="tr-TR" sz="2800" b="1" dirty="0"/>
              <a:t>PROGRAM </a:t>
            </a:r>
            <a:r>
              <a:rPr lang="tr-TR" sz="2800" b="1" dirty="0"/>
              <a:t>GELİŞTİRME</a:t>
            </a:r>
            <a:br>
              <a:rPr lang="tr-TR" sz="2800" b="1" dirty="0"/>
            </a:br>
            <a:r>
              <a:rPr lang="tr-TR" sz="2800" b="1" dirty="0"/>
              <a:t>Ürüne ağırlık veren program geliştirme </a:t>
            </a:r>
            <a:r>
              <a:rPr lang="tr-TR" sz="2800" b="1" dirty="0" smtClean="0"/>
              <a:t>yaklaşımına göre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80401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Verilen </a:t>
            </a:r>
            <a:r>
              <a:rPr lang="tr-TR" dirty="0"/>
              <a:t>bir amaç süreçle birlikte düşünülür. </a:t>
            </a:r>
            <a:endParaRPr lang="tr-TR" dirty="0" smtClean="0"/>
          </a:p>
          <a:p>
            <a:r>
              <a:rPr lang="tr-TR" dirty="0" smtClean="0"/>
              <a:t>Öğretim </a:t>
            </a:r>
            <a:r>
              <a:rPr lang="tr-TR" dirty="0"/>
              <a:t>süreçleri ve materyaller amaca göre hazırlanır. </a:t>
            </a:r>
            <a:endParaRPr lang="tr-TR" dirty="0" smtClean="0"/>
          </a:p>
          <a:p>
            <a:r>
              <a:rPr lang="tr-TR" dirty="0" smtClean="0"/>
              <a:t>Amaç</a:t>
            </a:r>
            <a:r>
              <a:rPr lang="tr-TR" dirty="0"/>
              <a:t>, süreç biçiminde analiz ve ifade edilir. </a:t>
            </a:r>
            <a:r>
              <a:rPr lang="tr-TR" dirty="0" err="1"/>
              <a:t>Örn</a:t>
            </a:r>
            <a:r>
              <a:rPr lang="tr-TR" dirty="0"/>
              <a:t>. şu tür okul koşullarında, şu tür öğrenci grubu için, şu süreçlerin uygulanması ve şu araçların kullanılması şu tür sonuçlara götürür gibi ifade edilir.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PROGRAM </a:t>
            </a:r>
            <a:r>
              <a:rPr lang="tr-TR" sz="2800" b="1" dirty="0" smtClean="0"/>
              <a:t>GELİŞTİRME: </a:t>
            </a:r>
            <a:br>
              <a:rPr lang="tr-TR" sz="2800" b="1" dirty="0" smtClean="0"/>
            </a:br>
            <a:r>
              <a:rPr lang="tr-TR" sz="2800" b="1" dirty="0" smtClean="0"/>
              <a:t>Süreç </a:t>
            </a:r>
            <a:r>
              <a:rPr lang="tr-TR" sz="2800" b="1" dirty="0"/>
              <a:t>Modeline Göre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98184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P</a:t>
            </a:r>
            <a:r>
              <a:rPr lang="tr-TR" dirty="0" smtClean="0"/>
              <a:t>rogram </a:t>
            </a:r>
            <a:r>
              <a:rPr lang="tr-TR" dirty="0"/>
              <a:t>hazırlama; </a:t>
            </a:r>
          </a:p>
          <a:p>
            <a:pPr lvl="0"/>
            <a:r>
              <a:rPr lang="tr-TR" b="1" dirty="0"/>
              <a:t>hedeflerin saptanmasını</a:t>
            </a:r>
            <a:r>
              <a:rPr lang="tr-TR" dirty="0"/>
              <a:t>, </a:t>
            </a:r>
          </a:p>
          <a:p>
            <a:pPr lvl="0"/>
            <a:r>
              <a:rPr lang="tr-TR" b="1" dirty="0"/>
              <a:t>öğrenci davranışlarına dönüştürülmesini</a:t>
            </a:r>
            <a:r>
              <a:rPr lang="tr-TR" dirty="0"/>
              <a:t>, </a:t>
            </a:r>
          </a:p>
          <a:p>
            <a:pPr lvl="0"/>
            <a:r>
              <a:rPr lang="tr-TR" dirty="0"/>
              <a:t>davranış değişmesini gerçekleştirecek </a:t>
            </a:r>
            <a:r>
              <a:rPr lang="tr-TR" b="1" dirty="0"/>
              <a:t>öğretim durumlarının belirlenmesini</a:t>
            </a:r>
            <a:r>
              <a:rPr lang="tr-TR" dirty="0"/>
              <a:t>, </a:t>
            </a:r>
            <a:r>
              <a:rPr lang="tr-TR" b="1" dirty="0"/>
              <a:t>öğrenme yaşantılarının örgütlenmesini </a:t>
            </a:r>
            <a:r>
              <a:rPr lang="tr-TR" dirty="0"/>
              <a:t>ve </a:t>
            </a:r>
            <a:r>
              <a:rPr lang="tr-TR" b="1" dirty="0"/>
              <a:t>değerlendirme için ölçüt ve işlemlerin saptanmasını </a:t>
            </a:r>
            <a:r>
              <a:rPr lang="tr-TR" dirty="0"/>
              <a:t>içine alır.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 smtClean="0"/>
              <a:t>Özetle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04977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Temel kavramlar</a:t>
            </a:r>
          </a:p>
          <a:p>
            <a:pPr lvl="1"/>
            <a:r>
              <a:rPr lang="tr-TR" b="1" dirty="0" smtClean="0"/>
              <a:t>Eğitim</a:t>
            </a:r>
          </a:p>
          <a:p>
            <a:pPr lvl="1"/>
            <a:r>
              <a:rPr lang="tr-TR" b="1" dirty="0" smtClean="0"/>
              <a:t>Program</a:t>
            </a:r>
          </a:p>
          <a:p>
            <a:pPr lvl="1"/>
            <a:r>
              <a:rPr lang="tr-TR" b="1" dirty="0" smtClean="0"/>
              <a:t>Program Geliştirme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400" b="1" dirty="0" smtClean="0"/>
              <a:t>Ders Konuları 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048249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aşamaların izlenmesi özel eğitim programları içinde söz konusudur. </a:t>
            </a:r>
            <a:endParaRPr lang="tr-TR" dirty="0" smtClean="0"/>
          </a:p>
          <a:p>
            <a:r>
              <a:rPr lang="tr-TR" dirty="0" smtClean="0"/>
              <a:t>Program </a:t>
            </a:r>
            <a:r>
              <a:rPr lang="tr-TR" dirty="0"/>
              <a:t>hazırlamak bir planlama işidir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Özel eğitime gereksinimi olan çocuklar için Bireyselleştirilmiş Eğitim Programları hazırlanmalı ve merkeziyetçi yaklaşımdan uzaklaşılmalıdır.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 smtClean="0"/>
              <a:t>SONUÇ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464325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Eğitim</a:t>
            </a:r>
            <a:r>
              <a:rPr lang="tr-TR" dirty="0"/>
              <a:t>, </a:t>
            </a:r>
            <a:r>
              <a:rPr lang="tr-TR" dirty="0" smtClean="0"/>
              <a:t>bireylerin davranışlarında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belli amaçlara göre </a:t>
            </a:r>
            <a:endParaRPr lang="tr-TR" dirty="0" smtClean="0"/>
          </a:p>
          <a:p>
            <a:pPr lvl="1"/>
            <a:r>
              <a:rPr lang="tr-TR" dirty="0" smtClean="0"/>
              <a:t>değişiklik </a:t>
            </a:r>
            <a:r>
              <a:rPr lang="tr-TR" dirty="0"/>
              <a:t>oluşturulması olarak tanımlanabilir. </a:t>
            </a:r>
          </a:p>
          <a:p>
            <a:r>
              <a:rPr lang="tr-TR" dirty="0" smtClean="0"/>
              <a:t>Davranış </a:t>
            </a:r>
            <a:r>
              <a:rPr lang="tr-TR" dirty="0"/>
              <a:t>değiştirme süreci </a:t>
            </a:r>
            <a:r>
              <a:rPr lang="tr-TR" dirty="0" smtClean="0"/>
              <a:t>olarak</a:t>
            </a:r>
          </a:p>
          <a:p>
            <a:pPr lvl="1"/>
            <a:r>
              <a:rPr lang="tr-TR" dirty="0" smtClean="0"/>
              <a:t>	eğitim eğitim </a:t>
            </a:r>
            <a:r>
              <a:rPr lang="tr-TR" dirty="0"/>
              <a:t>programın dinamik ve </a:t>
            </a:r>
            <a:endParaRPr lang="tr-TR" dirty="0" smtClean="0"/>
          </a:p>
          <a:p>
            <a:pPr lvl="1"/>
            <a:r>
              <a:rPr lang="tr-TR" dirty="0" smtClean="0"/>
              <a:t>sürekli </a:t>
            </a:r>
            <a:r>
              <a:rPr lang="tr-TR" dirty="0"/>
              <a:t>yaşantılar bütünü </a:t>
            </a:r>
            <a:endParaRPr lang="tr-TR" dirty="0" smtClean="0"/>
          </a:p>
          <a:p>
            <a:r>
              <a:rPr lang="tr-TR" dirty="0" smtClean="0"/>
              <a:t>Program </a:t>
            </a:r>
            <a:r>
              <a:rPr lang="tr-TR" dirty="0"/>
              <a:t>geliştirme </a:t>
            </a:r>
            <a:r>
              <a:rPr lang="tr-TR" dirty="0" smtClean="0"/>
              <a:t>çalışmaları</a:t>
            </a:r>
          </a:p>
          <a:p>
            <a:pPr lvl="2"/>
            <a:r>
              <a:rPr lang="tr-TR" dirty="0" smtClean="0"/>
              <a:t>uygun </a:t>
            </a:r>
            <a:r>
              <a:rPr lang="tr-TR" dirty="0"/>
              <a:t>hedeflerin saptanması </a:t>
            </a:r>
            <a:r>
              <a:rPr lang="tr-TR" dirty="0" smtClean="0"/>
              <a:t>ve</a:t>
            </a:r>
          </a:p>
          <a:p>
            <a:pPr lvl="2"/>
            <a:r>
              <a:rPr lang="tr-TR" dirty="0" smtClean="0"/>
              <a:t> </a:t>
            </a:r>
            <a:r>
              <a:rPr lang="tr-TR" dirty="0"/>
              <a:t>davranış </a:t>
            </a:r>
            <a:r>
              <a:rPr lang="tr-TR" dirty="0" smtClean="0"/>
              <a:t>değiştirmeye olanak sağlayacak öğrenme-öğretme ortamlarının  </a:t>
            </a:r>
            <a:r>
              <a:rPr lang="tr-TR" dirty="0" smtClean="0"/>
              <a:t>düzenlenmesi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000" b="1" dirty="0" smtClean="0"/>
              <a:t>Eğitim 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651570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öğrencide </a:t>
            </a:r>
            <a:r>
              <a:rPr lang="tr-TR" dirty="0"/>
              <a:t>oluşacak </a:t>
            </a:r>
            <a:r>
              <a:rPr lang="tr-TR" b="1" dirty="0"/>
              <a:t>davranış değişikliği hedefleri, </a:t>
            </a:r>
          </a:p>
          <a:p>
            <a:pPr lvl="0"/>
            <a:r>
              <a:rPr lang="tr-TR" dirty="0"/>
              <a:t>buna ulaşmak için öğrencinin karşı karşıya geleceği </a:t>
            </a:r>
            <a:r>
              <a:rPr lang="tr-TR" b="1" dirty="0"/>
              <a:t>eğitim yaşantıları,</a:t>
            </a:r>
          </a:p>
          <a:p>
            <a:pPr lvl="0"/>
            <a:r>
              <a:rPr lang="tr-TR" dirty="0"/>
              <a:t>bunları faaliyete geçirebilmek için uygulanacak </a:t>
            </a:r>
            <a:r>
              <a:rPr lang="tr-TR" b="1" dirty="0"/>
              <a:t>öğretim yöntemleri</a:t>
            </a:r>
            <a:r>
              <a:rPr lang="tr-TR" dirty="0"/>
              <a:t>, </a:t>
            </a:r>
          </a:p>
          <a:p>
            <a:pPr lvl="0"/>
            <a:r>
              <a:rPr lang="tr-TR" dirty="0"/>
              <a:t>hedefe ne ölçüde ulaşıldığını ölçmek için kullanılan </a:t>
            </a:r>
            <a:r>
              <a:rPr lang="tr-TR" b="1" dirty="0"/>
              <a:t>ölçme araçları ve</a:t>
            </a:r>
          </a:p>
          <a:p>
            <a:pPr lvl="0"/>
            <a:r>
              <a:rPr lang="tr-TR" b="1" dirty="0"/>
              <a:t>değerlendirme ölçütleri </a:t>
            </a:r>
            <a:r>
              <a:rPr lang="tr-TR" dirty="0"/>
              <a:t>yer almaktadır.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Eğitim programının kapsamı </a:t>
            </a:r>
            <a:r>
              <a:rPr lang="tr-TR" sz="2800" b="1" dirty="0" smtClean="0"/>
              <a:t>içinde</a:t>
            </a:r>
            <a:r>
              <a:rPr lang="tr-TR" sz="2800" b="1" dirty="0"/>
              <a:t/>
            </a:r>
            <a:br>
              <a:rPr lang="tr-TR" sz="2800" b="1" dirty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47937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GENEL VE ÖZEL EĞİTİMDE PROGRAM GELİŞTİRME FELSEFESİ, HEDEFLERİ BENZER</a:t>
            </a:r>
            <a:endParaRPr lang="tr-TR" b="1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dirty="0" smtClean="0"/>
              <a:t>Genel ve Özel Eğitim Programları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52492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	</a:t>
            </a:r>
            <a:r>
              <a:rPr lang="tr-TR" b="1" dirty="0"/>
              <a:t>Süreç,</a:t>
            </a:r>
            <a:r>
              <a:rPr lang="tr-TR" dirty="0"/>
              <a:t> </a:t>
            </a:r>
            <a:endParaRPr lang="tr-TR" dirty="0" smtClean="0"/>
          </a:p>
          <a:p>
            <a:pPr lvl="1"/>
            <a:r>
              <a:rPr lang="tr-TR" dirty="0" smtClean="0"/>
              <a:t>belli </a:t>
            </a:r>
            <a:r>
              <a:rPr lang="tr-TR" dirty="0"/>
              <a:t>bir sonuca ulaşmak </a:t>
            </a:r>
            <a:r>
              <a:rPr lang="tr-TR" dirty="0" smtClean="0"/>
              <a:t>veya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bir oluşumu gerçekleştirmek </a:t>
            </a:r>
            <a:r>
              <a:rPr lang="tr-TR" dirty="0" smtClean="0"/>
              <a:t>için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birbirini izleyen olayların ya da durumların </a:t>
            </a:r>
            <a:r>
              <a:rPr lang="tr-TR" dirty="0" smtClean="0"/>
              <a:t>akışıdır.</a:t>
            </a:r>
          </a:p>
          <a:p>
            <a:pPr lvl="1"/>
            <a:r>
              <a:rPr lang="tr-TR" dirty="0" smtClean="0"/>
              <a:t>Eğitimi </a:t>
            </a:r>
            <a:r>
              <a:rPr lang="tr-TR" dirty="0"/>
              <a:t>bir </a:t>
            </a:r>
            <a:r>
              <a:rPr lang="tr-TR" dirty="0" smtClean="0"/>
              <a:t>süreç olarak </a:t>
            </a:r>
            <a:r>
              <a:rPr lang="tr-TR" dirty="0"/>
              <a:t>ele aldığımızda, </a:t>
            </a:r>
            <a:endParaRPr lang="tr-TR" dirty="0" smtClean="0"/>
          </a:p>
          <a:p>
            <a:pPr lvl="1"/>
            <a:r>
              <a:rPr lang="tr-TR" dirty="0" smtClean="0"/>
              <a:t>eğitim </a:t>
            </a:r>
            <a:r>
              <a:rPr lang="tr-TR" dirty="0"/>
              <a:t>sürecini birbirini izleyen, birbiri üzerine biriken öğrenme ve öğretme olaylarıdır. </a:t>
            </a:r>
            <a:endParaRPr lang="tr-TR" dirty="0" smtClean="0"/>
          </a:p>
          <a:p>
            <a:pPr lvl="1"/>
            <a:r>
              <a:rPr lang="tr-TR" dirty="0" smtClean="0"/>
              <a:t>Öğrenmenin </a:t>
            </a:r>
            <a:r>
              <a:rPr lang="tr-TR" dirty="0"/>
              <a:t>oluşmasını sağlayan her türlü etki eğitim sürecinin bir parçasıdır. </a:t>
            </a: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Bir Süreç Olarak </a:t>
            </a:r>
            <a:r>
              <a:rPr lang="tr-TR" sz="2800" b="1" dirty="0" smtClean="0"/>
              <a:t>Eğitim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7434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Amaç</a:t>
            </a:r>
            <a:endParaRPr lang="tr-TR" dirty="0"/>
          </a:p>
          <a:p>
            <a:pPr lvl="0"/>
            <a:r>
              <a:rPr lang="tr-TR" dirty="0"/>
              <a:t>Öğrenme ve öğretme faaliyetleri</a:t>
            </a:r>
          </a:p>
          <a:p>
            <a:pPr lvl="0"/>
            <a:r>
              <a:rPr lang="tr-TR" dirty="0"/>
              <a:t>Değerlendirme </a:t>
            </a:r>
            <a:endParaRPr lang="tr-TR" dirty="0" smtClean="0"/>
          </a:p>
          <a:p>
            <a:pPr lvl="0"/>
            <a:endParaRPr lang="tr-TR" dirty="0"/>
          </a:p>
          <a:p>
            <a:pPr marL="0" lvl="0" indent="0">
              <a:buNone/>
            </a:pPr>
            <a:r>
              <a:rPr lang="tr-TR" dirty="0" smtClean="0"/>
              <a:t>Buna göre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	Eğitim</a:t>
            </a:r>
          </a:p>
          <a:p>
            <a:r>
              <a:rPr lang="tr-TR" dirty="0" smtClean="0"/>
              <a:t> amaçla başlar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öğrenme</a:t>
            </a:r>
            <a:r>
              <a:rPr lang="tr-TR" dirty="0"/>
              <a:t>-öğretme faaliyetleriyle </a:t>
            </a:r>
            <a:r>
              <a:rPr lang="tr-TR" dirty="0" smtClean="0"/>
              <a:t>devam </a:t>
            </a:r>
            <a:r>
              <a:rPr lang="tr-TR" dirty="0"/>
              <a:t>eder, </a:t>
            </a:r>
            <a:endParaRPr lang="tr-TR" dirty="0" smtClean="0"/>
          </a:p>
          <a:p>
            <a:r>
              <a:rPr lang="tr-TR" dirty="0" smtClean="0"/>
              <a:t>değerlendirme </a:t>
            </a:r>
            <a:r>
              <a:rPr lang="tr-TR" dirty="0"/>
              <a:t>ile son bulur.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Eğitim sürecinin </a:t>
            </a:r>
            <a:r>
              <a:rPr lang="tr-TR" sz="2800" b="1" dirty="0" smtClean="0"/>
              <a:t>ögeleri 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712125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</a:t>
            </a:r>
            <a:r>
              <a:rPr lang="tr-TR" dirty="0"/>
              <a:t>bir ya da bir dizi amaca ulaşmak için yapılır. </a:t>
            </a:r>
            <a:endParaRPr lang="tr-TR" dirty="0" smtClean="0"/>
          </a:p>
          <a:p>
            <a:r>
              <a:rPr lang="tr-TR" dirty="0" smtClean="0"/>
              <a:t>Amaçlar</a:t>
            </a:r>
            <a:r>
              <a:rPr lang="tr-TR" dirty="0"/>
              <a:t>, eğitim sürecine giren kişinin davranışlarında meydana gelmesi istenen farklılaşmaları belirler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Eğitilecek kişinin kazanması gerekli davranış ölçütlerini ortaya koyar. </a:t>
            </a:r>
          </a:p>
          <a:p>
            <a:r>
              <a:rPr lang="tr-TR" dirty="0"/>
              <a:t>Eğitimin amaçları ne öğrenebileceği ve nasıl öğrenebileceğini belirler.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tr-TR" sz="2800" b="1" dirty="0"/>
              <a:t>Amaç (Hedef):</a:t>
            </a:r>
            <a:br>
              <a:rPr lang="tr-TR" sz="2800" b="1" dirty="0"/>
            </a:b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107440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Eğitimin </a:t>
            </a:r>
            <a:r>
              <a:rPr lang="tr-TR" dirty="0"/>
              <a:t>amaçları öğrenme yoluyla gerçekleştirilir. Öğrenmenin içeriğini amaçlar belirler. </a:t>
            </a:r>
            <a:endParaRPr lang="tr-TR" dirty="0" smtClean="0"/>
          </a:p>
          <a:p>
            <a:endParaRPr lang="tr-TR" dirty="0"/>
          </a:p>
          <a:p>
            <a:pPr marL="365760" lvl="1">
              <a:buFont typeface="Wingdings" pitchFamily="2" charset="2"/>
              <a:buChar char=""/>
            </a:pPr>
            <a:r>
              <a:rPr lang="tr-TR" sz="2400" dirty="0"/>
              <a:t>Eğitim sürecinde öğrenme, seçilmiş ve kontrollü bir ortam içinde öğretme yoluyla öğrenenin kendisi tarafından gerçekleştirilir. </a:t>
            </a:r>
            <a:endParaRPr lang="tr-TR" sz="2400" dirty="0" smtClean="0"/>
          </a:p>
          <a:p>
            <a:pPr marL="0" lvl="1" indent="0">
              <a:buNone/>
            </a:pPr>
            <a:endParaRPr lang="tr-TR" sz="2400" dirty="0" smtClean="0"/>
          </a:p>
          <a:p>
            <a:pPr marL="365760" lvl="1">
              <a:buFont typeface="Wingdings" pitchFamily="2" charset="2"/>
              <a:buChar char=""/>
            </a:pPr>
            <a:r>
              <a:rPr lang="tr-TR" sz="2400" dirty="0" smtClean="0"/>
              <a:t>Bu </a:t>
            </a:r>
            <a:r>
              <a:rPr lang="tr-TR" sz="2400" dirty="0"/>
              <a:t>nedenle eğitim süreci, öğrenenle öğreten arasında bir etkileşimi gerektirir. Bu etkileşim grup içinde olabileceği gibi, öğrenenle öğretenin “bire bir” karşı karşıya gelmesi şeklinde de olabilir. </a:t>
            </a:r>
            <a:endParaRPr lang="tr-TR" sz="2000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b="1" dirty="0"/>
              <a:t>Öğrenme-Öğretme Faaliyetleri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4195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638</Words>
  <Application>Microsoft Macintosh PowerPoint</Application>
  <PresentationFormat>On-screen Show (4:3)</PresentationFormat>
  <Paragraphs>108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Cilt</vt:lpstr>
      <vt:lpstr>BİREYSELLEŞTİRİLMİŞ EĞİTİM PROGRAMI </vt:lpstr>
      <vt:lpstr>Ders Konuları </vt:lpstr>
      <vt:lpstr>Eğitim </vt:lpstr>
      <vt:lpstr>Eğitim programının kapsamı içinde </vt:lpstr>
      <vt:lpstr>Genel ve Özel Eğitim Programları</vt:lpstr>
      <vt:lpstr>Bir Süreç Olarak Eğitim</vt:lpstr>
      <vt:lpstr>Eğitim sürecinin ögeleri </vt:lpstr>
      <vt:lpstr>Amaç (Hedef): </vt:lpstr>
      <vt:lpstr>Öğrenme-Öğretme Faaliyetleri</vt:lpstr>
      <vt:lpstr>Öğrenme-Öğretme Faaliyetleri</vt:lpstr>
      <vt:lpstr>Öğrenme-Öğretme Faaliyetleri</vt:lpstr>
      <vt:lpstr>Eğitim Programlarının Tanımı ve Niteliği </vt:lpstr>
      <vt:lpstr>PowerPoint Presentation</vt:lpstr>
      <vt:lpstr>PowerPoint Presentation</vt:lpstr>
      <vt:lpstr>PROGRAM GELİŞTİRME NEDİR? </vt:lpstr>
      <vt:lpstr>PROGRAM GELİŞTİRME Ürüne ağırlık veren program geliştirme yaklaşımına göre</vt:lpstr>
      <vt:lpstr>PROGRAM GELİŞTİRME Ürüne ağırlık veren program geliştirme yaklaşımına göre</vt:lpstr>
      <vt:lpstr>PROGRAM GELİŞTİRME:  Süreç Modeline Göre </vt:lpstr>
      <vt:lpstr>Özetle </vt:lpstr>
      <vt:lpstr>SONUÇ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BİREYSELLEŞTİRİLMİŞ EĞİTİM PROGRAMI </dc:title>
  <dc:creator>gg</dc:creator>
  <cp:lastModifiedBy>Imac</cp:lastModifiedBy>
  <cp:revision>6</cp:revision>
  <dcterms:created xsi:type="dcterms:W3CDTF">2011-02-28T11:35:59Z</dcterms:created>
  <dcterms:modified xsi:type="dcterms:W3CDTF">2014-02-21T10:33:44Z</dcterms:modified>
</cp:coreProperties>
</file>