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9"/>
  </p:notesMasterIdLst>
  <p:handoutMasterIdLst>
    <p:handoutMasterId r:id="rId100"/>
  </p:handoutMasterIdLst>
  <p:sldIdLst>
    <p:sldId id="359" r:id="rId2"/>
    <p:sldId id="263" r:id="rId3"/>
    <p:sldId id="266" r:id="rId4"/>
    <p:sldId id="334" r:id="rId5"/>
    <p:sldId id="269" r:id="rId6"/>
    <p:sldId id="260" r:id="rId7"/>
    <p:sldId id="361" r:id="rId8"/>
    <p:sldId id="264" r:id="rId9"/>
    <p:sldId id="362" r:id="rId10"/>
    <p:sldId id="261" r:id="rId11"/>
    <p:sldId id="363" r:id="rId12"/>
    <p:sldId id="271" r:id="rId13"/>
    <p:sldId id="272" r:id="rId14"/>
    <p:sldId id="335" r:id="rId15"/>
    <p:sldId id="364" r:id="rId16"/>
    <p:sldId id="273" r:id="rId17"/>
    <p:sldId id="365" r:id="rId18"/>
    <p:sldId id="274" r:id="rId19"/>
    <p:sldId id="350" r:id="rId20"/>
    <p:sldId id="336" r:id="rId21"/>
    <p:sldId id="351" r:id="rId22"/>
    <p:sldId id="352" r:id="rId23"/>
    <p:sldId id="276" r:id="rId24"/>
    <p:sldId id="366" r:id="rId25"/>
    <p:sldId id="277" r:id="rId26"/>
    <p:sldId id="367" r:id="rId27"/>
    <p:sldId id="281" r:id="rId28"/>
    <p:sldId id="285" r:id="rId29"/>
    <p:sldId id="368" r:id="rId30"/>
    <p:sldId id="286" r:id="rId31"/>
    <p:sldId id="373" r:id="rId32"/>
    <p:sldId id="371" r:id="rId33"/>
    <p:sldId id="287" r:id="rId34"/>
    <p:sldId id="374" r:id="rId35"/>
    <p:sldId id="338" r:id="rId36"/>
    <p:sldId id="288" r:id="rId37"/>
    <p:sldId id="353" r:id="rId38"/>
    <p:sldId id="289" r:id="rId39"/>
    <p:sldId id="354" r:id="rId40"/>
    <p:sldId id="290" r:id="rId41"/>
    <p:sldId id="375" r:id="rId42"/>
    <p:sldId id="291" r:id="rId43"/>
    <p:sldId id="355" r:id="rId44"/>
    <p:sldId id="293" r:id="rId45"/>
    <p:sldId id="356" r:id="rId46"/>
    <p:sldId id="294" r:id="rId47"/>
    <p:sldId id="376" r:id="rId48"/>
    <p:sldId id="339" r:id="rId49"/>
    <p:sldId id="297" r:id="rId50"/>
    <p:sldId id="296" r:id="rId51"/>
    <p:sldId id="299" r:id="rId52"/>
    <p:sldId id="300" r:id="rId53"/>
    <p:sldId id="377" r:id="rId54"/>
    <p:sldId id="340" r:id="rId55"/>
    <p:sldId id="303" r:id="rId56"/>
    <p:sldId id="301" r:id="rId57"/>
    <p:sldId id="341" r:id="rId58"/>
    <p:sldId id="343" r:id="rId59"/>
    <p:sldId id="305" r:id="rId60"/>
    <p:sldId id="307" r:id="rId61"/>
    <p:sldId id="309" r:id="rId62"/>
    <p:sldId id="378" r:id="rId63"/>
    <p:sldId id="310" r:id="rId64"/>
    <p:sldId id="379" r:id="rId65"/>
    <p:sldId id="313" r:id="rId66"/>
    <p:sldId id="380" r:id="rId67"/>
    <p:sldId id="346" r:id="rId68"/>
    <p:sldId id="345" r:id="rId69"/>
    <p:sldId id="314" r:id="rId70"/>
    <p:sldId id="347" r:id="rId71"/>
    <p:sldId id="381" r:id="rId72"/>
    <p:sldId id="315" r:id="rId73"/>
    <p:sldId id="317" r:id="rId74"/>
    <p:sldId id="382" r:id="rId75"/>
    <p:sldId id="318" r:id="rId76"/>
    <p:sldId id="383" r:id="rId77"/>
    <p:sldId id="316" r:id="rId78"/>
    <p:sldId id="360" r:id="rId79"/>
    <p:sldId id="348" r:id="rId80"/>
    <p:sldId id="384" r:id="rId81"/>
    <p:sldId id="319" r:id="rId82"/>
    <p:sldId id="385" r:id="rId83"/>
    <p:sldId id="320" r:id="rId84"/>
    <p:sldId id="386" r:id="rId85"/>
    <p:sldId id="321" r:id="rId86"/>
    <p:sldId id="387" r:id="rId87"/>
    <p:sldId id="322" r:id="rId88"/>
    <p:sldId id="329" r:id="rId89"/>
    <p:sldId id="323" r:id="rId90"/>
    <p:sldId id="389" r:id="rId91"/>
    <p:sldId id="324" r:id="rId92"/>
    <p:sldId id="390" r:id="rId93"/>
    <p:sldId id="332" r:id="rId94"/>
    <p:sldId id="391" r:id="rId95"/>
    <p:sldId id="333" r:id="rId96"/>
    <p:sldId id="392" r:id="rId97"/>
    <p:sldId id="331" r:id="rId98"/>
  </p:sldIdLst>
  <p:sldSz cx="12192000" cy="6858000"/>
  <p:notesSz cx="6761163" cy="9942513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49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viewProps" Target="viewProps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notesMaster" Target="notesMasters/notesMaster1.xml"/><Relationship Id="rId10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5BDFB3-2A61-437A-AF1D-9D8F3148E6CE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DE3D976E-05C3-466C-8D4B-50DB9B4992F6}">
      <dgm:prSet phldrT="[Metin]"/>
      <dgm:spPr/>
      <dgm:t>
        <a:bodyPr/>
        <a:lstStyle/>
        <a:p>
          <a:r>
            <a:rPr lang="tr-TR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Tapu Sicilinin Unsurları</a:t>
          </a:r>
          <a:endParaRPr lang="tr-TR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974EE2A0-9B2C-41E8-9C35-A5101E8402FF}" type="parTrans" cxnId="{1B95B17F-9D7C-4E7B-A156-E34350F346B2}">
      <dgm:prSet/>
      <dgm:spPr/>
      <dgm:t>
        <a:bodyPr/>
        <a:lstStyle/>
        <a:p>
          <a:endParaRPr lang="tr-TR"/>
        </a:p>
      </dgm:t>
    </dgm:pt>
    <dgm:pt modelId="{746BF868-46ED-4913-B937-9062F4308DDB}" type="sibTrans" cxnId="{1B95B17F-9D7C-4E7B-A156-E34350F346B2}">
      <dgm:prSet/>
      <dgm:spPr/>
      <dgm:t>
        <a:bodyPr/>
        <a:lstStyle/>
        <a:p>
          <a:endParaRPr lang="tr-TR"/>
        </a:p>
      </dgm:t>
    </dgm:pt>
    <dgm:pt modelId="{75BD1C84-7010-4225-870A-76E4D83185B8}">
      <dgm:prSet phldrT="[Metin]"/>
      <dgm:spPr/>
      <dgm:t>
        <a:bodyPr/>
        <a:lstStyle/>
        <a:p>
          <a:pPr algn="ctr"/>
          <a:r>
            <a:rPr lang="tr-TR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Ana Siciller</a:t>
          </a:r>
        </a:p>
        <a:p>
          <a:pPr algn="ctr"/>
          <a:r>
            <a:rPr lang="tr-TR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    1. Temel Sicil: Tapu Kütüğü</a:t>
          </a:r>
        </a:p>
        <a:p>
          <a:pPr algn="ctr"/>
          <a:r>
            <a:rPr lang="tr-TR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 2. Kat Mülkiyeti Kütüğü</a:t>
          </a:r>
        </a:p>
        <a:p>
          <a:pPr algn="just"/>
          <a:r>
            <a:rPr lang="tr-TR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      3. Tamamlayıcı Siciller</a:t>
          </a:r>
        </a:p>
        <a:p>
          <a:pPr algn="just"/>
          <a:r>
            <a:rPr lang="tr-TR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          Yevmiye Defteri</a:t>
          </a:r>
        </a:p>
        <a:p>
          <a:pPr algn="just"/>
          <a:r>
            <a:rPr lang="tr-TR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          Belgeler</a:t>
          </a:r>
        </a:p>
        <a:p>
          <a:pPr algn="just"/>
          <a:r>
            <a:rPr lang="tr-TR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          Planlar</a:t>
          </a:r>
        </a:p>
        <a:p>
          <a:pPr algn="just"/>
          <a:r>
            <a:rPr lang="tr-TR" b="1" dirty="0" smtClean="0"/>
            <a:t> </a:t>
          </a:r>
          <a:endParaRPr lang="tr-TR" b="1" dirty="0"/>
        </a:p>
      </dgm:t>
    </dgm:pt>
    <dgm:pt modelId="{A0AC8C1D-29BE-4761-94EB-A66C80487886}" type="parTrans" cxnId="{5D756C9C-A29E-4B75-89EE-30EE7AB5537C}">
      <dgm:prSet/>
      <dgm:spPr/>
      <dgm:t>
        <a:bodyPr/>
        <a:lstStyle/>
        <a:p>
          <a:endParaRPr lang="tr-TR"/>
        </a:p>
      </dgm:t>
    </dgm:pt>
    <dgm:pt modelId="{E6C9020B-7C72-460E-BBCD-EC0DE18CD8DC}" type="sibTrans" cxnId="{5D756C9C-A29E-4B75-89EE-30EE7AB5537C}">
      <dgm:prSet/>
      <dgm:spPr/>
      <dgm:t>
        <a:bodyPr/>
        <a:lstStyle/>
        <a:p>
          <a:endParaRPr lang="tr-TR"/>
        </a:p>
      </dgm:t>
    </dgm:pt>
    <dgm:pt modelId="{94773BFE-2A73-4A94-9DCC-0CF20B20728A}">
      <dgm:prSet phldrT="[Metin]"/>
      <dgm:spPr/>
      <dgm:t>
        <a:bodyPr/>
        <a:lstStyle/>
        <a:p>
          <a:pPr algn="l"/>
          <a:r>
            <a:rPr lang="tr-TR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           </a:t>
          </a:r>
          <a:r>
            <a:rPr lang="tr-TR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Yardımcı Siciller</a:t>
          </a:r>
        </a:p>
        <a:p>
          <a:pPr algn="l"/>
          <a:r>
            <a:rPr lang="tr-TR" b="1" dirty="0" smtClean="0">
              <a:latin typeface="Times New Roman" pitchFamily="18" charset="0"/>
              <a:cs typeface="Times New Roman" pitchFamily="18" charset="0"/>
            </a:rPr>
            <a:t>      </a:t>
          </a:r>
          <a:r>
            <a:rPr lang="tr-TR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1. Aziller Sicili</a:t>
          </a:r>
        </a:p>
        <a:p>
          <a:pPr algn="l"/>
          <a:r>
            <a:rPr lang="tr-TR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  2. Düzeltmeler Sicili</a:t>
          </a:r>
        </a:p>
        <a:p>
          <a:pPr algn="l"/>
          <a:r>
            <a:rPr lang="tr-TR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  3. Kamu Orta Malları</a:t>
          </a:r>
        </a:p>
        <a:p>
          <a:pPr algn="l"/>
          <a:r>
            <a:rPr lang="tr-TR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     Sicili</a:t>
          </a:r>
        </a:p>
        <a:p>
          <a:pPr algn="l"/>
          <a:r>
            <a:rPr lang="tr-TR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  4.Tapu Envanter Defteri</a:t>
          </a:r>
        </a:p>
        <a:p>
          <a:pPr algn="l"/>
          <a:r>
            <a:rPr lang="tr-TR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  5. İdari Sınırlar Kayıt</a:t>
          </a:r>
        </a:p>
        <a:p>
          <a:pPr algn="l"/>
          <a:r>
            <a:rPr lang="tr-TR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     Defteri</a:t>
          </a:r>
          <a:endParaRPr lang="tr-TR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BFB66D5-401F-4585-BB02-7DC255664D99}" type="parTrans" cxnId="{0E5EB85A-971C-4149-82C3-394DD671F9BA}">
      <dgm:prSet/>
      <dgm:spPr/>
      <dgm:t>
        <a:bodyPr/>
        <a:lstStyle/>
        <a:p>
          <a:endParaRPr lang="tr-TR"/>
        </a:p>
      </dgm:t>
    </dgm:pt>
    <dgm:pt modelId="{5A0A85B4-C4DD-4ED5-9216-1352A504D8D5}" type="sibTrans" cxnId="{0E5EB85A-971C-4149-82C3-394DD671F9BA}">
      <dgm:prSet/>
      <dgm:spPr/>
      <dgm:t>
        <a:bodyPr/>
        <a:lstStyle/>
        <a:p>
          <a:endParaRPr lang="tr-TR"/>
        </a:p>
      </dgm:t>
    </dgm:pt>
    <dgm:pt modelId="{0396AEB6-B015-4732-A2BF-152FA1E3B477}" type="pres">
      <dgm:prSet presAssocID="{AA5BDFB3-2A61-437A-AF1D-9D8F3148E6CE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72E2E61E-FBAF-4C82-987E-91D401A896B9}" type="pres">
      <dgm:prSet presAssocID="{DE3D976E-05C3-466C-8D4B-50DB9B4992F6}" presName="roof" presStyleLbl="dkBgShp" presStyleIdx="0" presStyleCnt="2" custScaleY="81619"/>
      <dgm:spPr/>
      <dgm:t>
        <a:bodyPr/>
        <a:lstStyle/>
        <a:p>
          <a:endParaRPr lang="tr-TR"/>
        </a:p>
      </dgm:t>
    </dgm:pt>
    <dgm:pt modelId="{70269CD1-15E5-489B-9945-E89E74B4D0E2}" type="pres">
      <dgm:prSet presAssocID="{DE3D976E-05C3-466C-8D4B-50DB9B4992F6}" presName="pillars" presStyleCnt="0"/>
      <dgm:spPr/>
    </dgm:pt>
    <dgm:pt modelId="{851C9223-BBFA-4EC2-A455-AD7CD1360C94}" type="pres">
      <dgm:prSet presAssocID="{DE3D976E-05C3-466C-8D4B-50DB9B4992F6}" presName="pillar1" presStyleLbl="node1" presStyleIdx="0" presStyleCnt="2" custScaleX="104965" custScaleY="10830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2778834-18CE-4BE3-9236-29B4CC0D34EB}" type="pres">
      <dgm:prSet presAssocID="{94773BFE-2A73-4A94-9DCC-0CF20B20728A}" presName="pillarX" presStyleLbl="node1" presStyleIdx="1" presStyleCnt="2" custScaleX="98005" custScaleY="10830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8F3FA96-2E9F-4930-9E49-B02BB58FA1EA}" type="pres">
      <dgm:prSet presAssocID="{DE3D976E-05C3-466C-8D4B-50DB9B4992F6}" presName="base" presStyleLbl="dkBgShp" presStyleIdx="1" presStyleCnt="2"/>
      <dgm:spPr/>
    </dgm:pt>
  </dgm:ptLst>
  <dgm:cxnLst>
    <dgm:cxn modelId="{B988FE58-D25C-45D3-BF44-A30548AC8BF3}" type="presOf" srcId="{AA5BDFB3-2A61-437A-AF1D-9D8F3148E6CE}" destId="{0396AEB6-B015-4732-A2BF-152FA1E3B477}" srcOrd="0" destOrd="0" presId="urn:microsoft.com/office/officeart/2005/8/layout/hList3"/>
    <dgm:cxn modelId="{0E5EB85A-971C-4149-82C3-394DD671F9BA}" srcId="{DE3D976E-05C3-466C-8D4B-50DB9B4992F6}" destId="{94773BFE-2A73-4A94-9DCC-0CF20B20728A}" srcOrd="1" destOrd="0" parTransId="{EBFB66D5-401F-4585-BB02-7DC255664D99}" sibTransId="{5A0A85B4-C4DD-4ED5-9216-1352A504D8D5}"/>
    <dgm:cxn modelId="{52641FC2-7098-41E4-BA4F-4EC70146A596}" type="presOf" srcId="{94773BFE-2A73-4A94-9DCC-0CF20B20728A}" destId="{F2778834-18CE-4BE3-9236-29B4CC0D34EB}" srcOrd="0" destOrd="0" presId="urn:microsoft.com/office/officeart/2005/8/layout/hList3"/>
    <dgm:cxn modelId="{9AEB56D5-4013-44D5-AE42-F2ACA323842E}" type="presOf" srcId="{DE3D976E-05C3-466C-8D4B-50DB9B4992F6}" destId="{72E2E61E-FBAF-4C82-987E-91D401A896B9}" srcOrd="0" destOrd="0" presId="urn:microsoft.com/office/officeart/2005/8/layout/hList3"/>
    <dgm:cxn modelId="{5D756C9C-A29E-4B75-89EE-30EE7AB5537C}" srcId="{DE3D976E-05C3-466C-8D4B-50DB9B4992F6}" destId="{75BD1C84-7010-4225-870A-76E4D83185B8}" srcOrd="0" destOrd="0" parTransId="{A0AC8C1D-29BE-4761-94EB-A66C80487886}" sibTransId="{E6C9020B-7C72-460E-BBCD-EC0DE18CD8DC}"/>
    <dgm:cxn modelId="{EB2CC20B-6D86-436F-89F2-CC1A82E01871}" type="presOf" srcId="{75BD1C84-7010-4225-870A-76E4D83185B8}" destId="{851C9223-BBFA-4EC2-A455-AD7CD1360C94}" srcOrd="0" destOrd="0" presId="urn:microsoft.com/office/officeart/2005/8/layout/hList3"/>
    <dgm:cxn modelId="{1B95B17F-9D7C-4E7B-A156-E34350F346B2}" srcId="{AA5BDFB3-2A61-437A-AF1D-9D8F3148E6CE}" destId="{DE3D976E-05C3-466C-8D4B-50DB9B4992F6}" srcOrd="0" destOrd="0" parTransId="{974EE2A0-9B2C-41E8-9C35-A5101E8402FF}" sibTransId="{746BF868-46ED-4913-B937-9062F4308DDB}"/>
    <dgm:cxn modelId="{811D546B-FD18-4E09-B9CE-8769FD5A511C}" type="presParOf" srcId="{0396AEB6-B015-4732-A2BF-152FA1E3B477}" destId="{72E2E61E-FBAF-4C82-987E-91D401A896B9}" srcOrd="0" destOrd="0" presId="urn:microsoft.com/office/officeart/2005/8/layout/hList3"/>
    <dgm:cxn modelId="{174763AB-FAA7-4692-AB58-187CAA0F43C3}" type="presParOf" srcId="{0396AEB6-B015-4732-A2BF-152FA1E3B477}" destId="{70269CD1-15E5-489B-9945-E89E74B4D0E2}" srcOrd="1" destOrd="0" presId="urn:microsoft.com/office/officeart/2005/8/layout/hList3"/>
    <dgm:cxn modelId="{B5B31B43-0FAE-46B0-89CE-9486931C2D75}" type="presParOf" srcId="{70269CD1-15E5-489B-9945-E89E74B4D0E2}" destId="{851C9223-BBFA-4EC2-A455-AD7CD1360C94}" srcOrd="0" destOrd="0" presId="urn:microsoft.com/office/officeart/2005/8/layout/hList3"/>
    <dgm:cxn modelId="{D28B1AFA-E882-46A7-8B05-26AB14EACD97}" type="presParOf" srcId="{70269CD1-15E5-489B-9945-E89E74B4D0E2}" destId="{F2778834-18CE-4BE3-9236-29B4CC0D34EB}" srcOrd="1" destOrd="0" presId="urn:microsoft.com/office/officeart/2005/8/layout/hList3"/>
    <dgm:cxn modelId="{C7270646-BF71-4F42-869E-87BF6DF271E9}" type="presParOf" srcId="{0396AEB6-B015-4732-A2BF-152FA1E3B477}" destId="{58F3FA96-2E9F-4930-9E49-B02BB58FA1EA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100D36A-41E3-436A-BCFA-E2F610850959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D2645D1A-DD46-491D-8FF2-F32A684D872A}">
      <dgm:prSet phldrT="[Metin]"/>
      <dgm:spPr/>
      <dgm:t>
        <a:bodyPr/>
        <a:lstStyle/>
        <a:p>
          <a:r>
            <a:rPr lang="tr-TR" dirty="0" smtClean="0">
              <a:solidFill>
                <a:schemeClr val="tx1"/>
              </a:solidFill>
            </a:rPr>
            <a:t>Yardımcı Siciller </a:t>
          </a:r>
          <a:endParaRPr lang="tr-TR" dirty="0">
            <a:solidFill>
              <a:schemeClr val="tx1"/>
            </a:solidFill>
          </a:endParaRPr>
        </a:p>
      </dgm:t>
    </dgm:pt>
    <dgm:pt modelId="{FF9EC4DE-F017-4EFD-B173-1BB54B0B04B5}" type="parTrans" cxnId="{29356F96-C7B3-4463-9938-49D1903BD90C}">
      <dgm:prSet/>
      <dgm:spPr/>
      <dgm:t>
        <a:bodyPr/>
        <a:lstStyle/>
        <a:p>
          <a:endParaRPr lang="tr-TR"/>
        </a:p>
      </dgm:t>
    </dgm:pt>
    <dgm:pt modelId="{810C7D8A-BEF0-4DE7-80B1-5EC5AA8DF2E1}" type="sibTrans" cxnId="{29356F96-C7B3-4463-9938-49D1903BD90C}">
      <dgm:prSet/>
      <dgm:spPr/>
      <dgm:t>
        <a:bodyPr/>
        <a:lstStyle/>
        <a:p>
          <a:endParaRPr lang="tr-TR"/>
        </a:p>
      </dgm:t>
    </dgm:pt>
    <dgm:pt modelId="{CF9BADF9-A5F6-4ECE-A440-03DBD9F06AF5}">
      <dgm:prSet phldrT="[Metin]"/>
      <dgm:spPr/>
      <dgm:t>
        <a:bodyPr/>
        <a:lstStyle/>
        <a:p>
          <a:r>
            <a:rPr lang="tr-TR" dirty="0" smtClean="0">
              <a:solidFill>
                <a:schemeClr val="tx1"/>
              </a:solidFill>
            </a:rPr>
            <a:t>Aziller Sicili</a:t>
          </a:r>
          <a:endParaRPr lang="tr-TR" dirty="0">
            <a:solidFill>
              <a:schemeClr val="tx1"/>
            </a:solidFill>
          </a:endParaRPr>
        </a:p>
      </dgm:t>
    </dgm:pt>
    <dgm:pt modelId="{559DB261-7711-437E-B8D6-E0616BABBA48}" type="parTrans" cxnId="{2E600C1E-67DF-4129-9963-CE00FDC5B791}">
      <dgm:prSet/>
      <dgm:spPr/>
      <dgm:t>
        <a:bodyPr/>
        <a:lstStyle/>
        <a:p>
          <a:endParaRPr lang="tr-TR"/>
        </a:p>
      </dgm:t>
    </dgm:pt>
    <dgm:pt modelId="{C348EAE1-6A53-456F-ABDF-20453DA4071F}" type="sibTrans" cxnId="{2E600C1E-67DF-4129-9963-CE00FDC5B791}">
      <dgm:prSet/>
      <dgm:spPr/>
      <dgm:t>
        <a:bodyPr/>
        <a:lstStyle/>
        <a:p>
          <a:endParaRPr lang="tr-TR"/>
        </a:p>
      </dgm:t>
    </dgm:pt>
    <dgm:pt modelId="{567780C5-9A37-4820-8727-6D49251711C5}">
      <dgm:prSet phldrT="[Metin]"/>
      <dgm:spPr/>
      <dgm:t>
        <a:bodyPr/>
        <a:lstStyle/>
        <a:p>
          <a:r>
            <a:rPr lang="tr-TR" dirty="0" smtClean="0">
              <a:solidFill>
                <a:schemeClr val="tx1"/>
              </a:solidFill>
            </a:rPr>
            <a:t>Düzeltmeler Sicili </a:t>
          </a:r>
          <a:endParaRPr lang="tr-TR" dirty="0">
            <a:solidFill>
              <a:schemeClr val="tx1"/>
            </a:solidFill>
          </a:endParaRPr>
        </a:p>
      </dgm:t>
    </dgm:pt>
    <dgm:pt modelId="{E02DE9B8-CBA0-4A5E-B02F-65F38A171943}" type="parTrans" cxnId="{453A4D8B-F39A-4677-A9EB-3465735B9B6B}">
      <dgm:prSet/>
      <dgm:spPr/>
      <dgm:t>
        <a:bodyPr/>
        <a:lstStyle/>
        <a:p>
          <a:endParaRPr lang="tr-TR"/>
        </a:p>
      </dgm:t>
    </dgm:pt>
    <dgm:pt modelId="{41BDD1FE-1099-438F-9D2F-D90B2F093170}" type="sibTrans" cxnId="{453A4D8B-F39A-4677-A9EB-3465735B9B6B}">
      <dgm:prSet/>
      <dgm:spPr/>
      <dgm:t>
        <a:bodyPr/>
        <a:lstStyle/>
        <a:p>
          <a:endParaRPr lang="tr-TR"/>
        </a:p>
      </dgm:t>
    </dgm:pt>
    <dgm:pt modelId="{FBEEA52B-957F-41ED-857B-F28EDAEE4898}">
      <dgm:prSet phldrT="[Metin]"/>
      <dgm:spPr/>
      <dgm:t>
        <a:bodyPr/>
        <a:lstStyle/>
        <a:p>
          <a:r>
            <a:rPr lang="tr-TR" dirty="0" smtClean="0">
              <a:solidFill>
                <a:schemeClr val="tx1"/>
              </a:solidFill>
            </a:rPr>
            <a:t>Kamu Orta Malları Sicili</a:t>
          </a:r>
          <a:endParaRPr lang="tr-TR" dirty="0">
            <a:solidFill>
              <a:schemeClr val="tx1"/>
            </a:solidFill>
          </a:endParaRPr>
        </a:p>
      </dgm:t>
    </dgm:pt>
    <dgm:pt modelId="{B19BC8D3-D580-4EDE-AAD7-7CC5D3E7120E}" type="parTrans" cxnId="{50AC69CE-F2CC-4B72-8751-436F24E792CC}">
      <dgm:prSet/>
      <dgm:spPr/>
      <dgm:t>
        <a:bodyPr/>
        <a:lstStyle/>
        <a:p>
          <a:endParaRPr lang="tr-TR"/>
        </a:p>
      </dgm:t>
    </dgm:pt>
    <dgm:pt modelId="{168E8D47-6C23-4F05-8261-3ED67CE6E24B}" type="sibTrans" cxnId="{50AC69CE-F2CC-4B72-8751-436F24E792CC}">
      <dgm:prSet/>
      <dgm:spPr/>
      <dgm:t>
        <a:bodyPr/>
        <a:lstStyle/>
        <a:p>
          <a:endParaRPr lang="tr-TR"/>
        </a:p>
      </dgm:t>
    </dgm:pt>
    <dgm:pt modelId="{F43FB319-0773-413B-AAAC-9D35AEB6F40F}">
      <dgm:prSet phldrT="[Metin]"/>
      <dgm:spPr/>
      <dgm:t>
        <a:bodyPr/>
        <a:lstStyle/>
        <a:p>
          <a:r>
            <a:rPr lang="tr-TR" dirty="0" smtClean="0">
              <a:solidFill>
                <a:schemeClr val="tx1"/>
              </a:solidFill>
            </a:rPr>
            <a:t>Tapu Envanter Defteri</a:t>
          </a:r>
          <a:endParaRPr lang="tr-TR" dirty="0">
            <a:solidFill>
              <a:schemeClr val="tx1"/>
            </a:solidFill>
          </a:endParaRPr>
        </a:p>
      </dgm:t>
    </dgm:pt>
    <dgm:pt modelId="{235CAC63-BC88-4438-9C9C-293E83189203}" type="parTrans" cxnId="{6EE0925A-8060-4A85-B6F7-A10E9EA75ADC}">
      <dgm:prSet/>
      <dgm:spPr/>
      <dgm:t>
        <a:bodyPr/>
        <a:lstStyle/>
        <a:p>
          <a:endParaRPr lang="tr-TR"/>
        </a:p>
      </dgm:t>
    </dgm:pt>
    <dgm:pt modelId="{218C2EF8-1C03-4A1A-B404-F5184B20FA7C}" type="sibTrans" cxnId="{6EE0925A-8060-4A85-B6F7-A10E9EA75ADC}">
      <dgm:prSet/>
      <dgm:spPr/>
      <dgm:t>
        <a:bodyPr/>
        <a:lstStyle/>
        <a:p>
          <a:endParaRPr lang="tr-TR"/>
        </a:p>
      </dgm:t>
    </dgm:pt>
    <dgm:pt modelId="{798AE3B3-18EA-4B3B-9C2F-CB9F4359A44D}">
      <dgm:prSet phldrT="[Metin]"/>
      <dgm:spPr/>
      <dgm:t>
        <a:bodyPr/>
        <a:lstStyle/>
        <a:p>
          <a:r>
            <a:rPr lang="tr-TR" dirty="0" smtClean="0">
              <a:solidFill>
                <a:schemeClr val="tx1"/>
              </a:solidFill>
            </a:rPr>
            <a:t>İdari Sınırlar Kayıt Defteri</a:t>
          </a:r>
          <a:endParaRPr lang="tr-TR" dirty="0">
            <a:solidFill>
              <a:schemeClr val="tx1"/>
            </a:solidFill>
          </a:endParaRPr>
        </a:p>
      </dgm:t>
    </dgm:pt>
    <dgm:pt modelId="{E37AAF0A-5FC7-4E9C-B6EB-8C1E2740D0E3}" type="parTrans" cxnId="{191D9732-5D6B-4533-966D-ADF3DE59B64E}">
      <dgm:prSet/>
      <dgm:spPr/>
      <dgm:t>
        <a:bodyPr/>
        <a:lstStyle/>
        <a:p>
          <a:endParaRPr lang="tr-TR"/>
        </a:p>
      </dgm:t>
    </dgm:pt>
    <dgm:pt modelId="{9DACD76A-9A5C-4B7E-99C0-C4A1C2548674}" type="sibTrans" cxnId="{191D9732-5D6B-4533-966D-ADF3DE59B64E}">
      <dgm:prSet/>
      <dgm:spPr/>
      <dgm:t>
        <a:bodyPr/>
        <a:lstStyle/>
        <a:p>
          <a:endParaRPr lang="tr-TR"/>
        </a:p>
      </dgm:t>
    </dgm:pt>
    <dgm:pt modelId="{5E85CC5C-1577-4999-9090-2D9435D07DD7}" type="pres">
      <dgm:prSet presAssocID="{B100D36A-41E3-436A-BCFA-E2F610850959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44C95753-3CE1-4295-B411-AAD4C0EE9921}" type="pres">
      <dgm:prSet presAssocID="{D2645D1A-DD46-491D-8FF2-F32A684D872A}" presName="root1" presStyleCnt="0"/>
      <dgm:spPr/>
    </dgm:pt>
    <dgm:pt modelId="{5C52E7C6-DB84-41A7-B819-02009C81F445}" type="pres">
      <dgm:prSet presAssocID="{D2645D1A-DD46-491D-8FF2-F32A684D872A}" presName="LevelOneTextNode" presStyleLbl="node0" presStyleIdx="0" presStyleCnt="1" custLinFactNeighborX="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D22E037-B2E9-4DDA-8B59-8F6733B9E6F6}" type="pres">
      <dgm:prSet presAssocID="{D2645D1A-DD46-491D-8FF2-F32A684D872A}" presName="level2hierChild" presStyleCnt="0"/>
      <dgm:spPr/>
    </dgm:pt>
    <dgm:pt modelId="{69312989-E394-4D6B-9674-77560E114D6A}" type="pres">
      <dgm:prSet presAssocID="{559DB261-7711-437E-B8D6-E0616BABBA48}" presName="conn2-1" presStyleLbl="parChTrans1D2" presStyleIdx="0" presStyleCnt="5"/>
      <dgm:spPr/>
      <dgm:t>
        <a:bodyPr/>
        <a:lstStyle/>
        <a:p>
          <a:endParaRPr lang="tr-TR"/>
        </a:p>
      </dgm:t>
    </dgm:pt>
    <dgm:pt modelId="{99BFEB2C-EA99-4C60-B7E1-531CB86A2B50}" type="pres">
      <dgm:prSet presAssocID="{559DB261-7711-437E-B8D6-E0616BABBA48}" presName="connTx" presStyleLbl="parChTrans1D2" presStyleIdx="0" presStyleCnt="5"/>
      <dgm:spPr/>
      <dgm:t>
        <a:bodyPr/>
        <a:lstStyle/>
        <a:p>
          <a:endParaRPr lang="tr-TR"/>
        </a:p>
      </dgm:t>
    </dgm:pt>
    <dgm:pt modelId="{5AD43226-CE52-41C2-AACB-AB6862FCD9B1}" type="pres">
      <dgm:prSet presAssocID="{CF9BADF9-A5F6-4ECE-A440-03DBD9F06AF5}" presName="root2" presStyleCnt="0"/>
      <dgm:spPr/>
    </dgm:pt>
    <dgm:pt modelId="{FCA7A34D-5EE6-46A1-BB0A-DBE3D70DD000}" type="pres">
      <dgm:prSet presAssocID="{CF9BADF9-A5F6-4ECE-A440-03DBD9F06AF5}" presName="LevelTwoTextNode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A29D671-1FF1-4146-BE1C-025663069D96}" type="pres">
      <dgm:prSet presAssocID="{CF9BADF9-A5F6-4ECE-A440-03DBD9F06AF5}" presName="level3hierChild" presStyleCnt="0"/>
      <dgm:spPr/>
    </dgm:pt>
    <dgm:pt modelId="{F00FD317-4420-4520-972A-BF40E06A8767}" type="pres">
      <dgm:prSet presAssocID="{E02DE9B8-CBA0-4A5E-B02F-65F38A171943}" presName="conn2-1" presStyleLbl="parChTrans1D2" presStyleIdx="1" presStyleCnt="5"/>
      <dgm:spPr/>
      <dgm:t>
        <a:bodyPr/>
        <a:lstStyle/>
        <a:p>
          <a:endParaRPr lang="tr-TR"/>
        </a:p>
      </dgm:t>
    </dgm:pt>
    <dgm:pt modelId="{C6D2D875-C7D3-444A-8B3C-6FFBDBF48EFB}" type="pres">
      <dgm:prSet presAssocID="{E02DE9B8-CBA0-4A5E-B02F-65F38A171943}" presName="connTx" presStyleLbl="parChTrans1D2" presStyleIdx="1" presStyleCnt="5"/>
      <dgm:spPr/>
      <dgm:t>
        <a:bodyPr/>
        <a:lstStyle/>
        <a:p>
          <a:endParaRPr lang="tr-TR"/>
        </a:p>
      </dgm:t>
    </dgm:pt>
    <dgm:pt modelId="{A409D911-40E6-4036-AA81-C13440162CF4}" type="pres">
      <dgm:prSet presAssocID="{567780C5-9A37-4820-8727-6D49251711C5}" presName="root2" presStyleCnt="0"/>
      <dgm:spPr/>
    </dgm:pt>
    <dgm:pt modelId="{82E6C33A-1014-404C-8A0D-AE9BF6CE64D8}" type="pres">
      <dgm:prSet presAssocID="{567780C5-9A37-4820-8727-6D49251711C5}" presName="LevelTwoTextNode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4F886F4-2A5E-4373-BE14-138AAC43A08A}" type="pres">
      <dgm:prSet presAssocID="{567780C5-9A37-4820-8727-6D49251711C5}" presName="level3hierChild" presStyleCnt="0"/>
      <dgm:spPr/>
    </dgm:pt>
    <dgm:pt modelId="{F4F37914-D707-45BE-920A-C6933D6EB2C0}" type="pres">
      <dgm:prSet presAssocID="{B19BC8D3-D580-4EDE-AAD7-7CC5D3E7120E}" presName="conn2-1" presStyleLbl="parChTrans1D2" presStyleIdx="2" presStyleCnt="5"/>
      <dgm:spPr/>
      <dgm:t>
        <a:bodyPr/>
        <a:lstStyle/>
        <a:p>
          <a:endParaRPr lang="tr-TR"/>
        </a:p>
      </dgm:t>
    </dgm:pt>
    <dgm:pt modelId="{A771A126-04B2-4BED-BB94-8151F648FB04}" type="pres">
      <dgm:prSet presAssocID="{B19BC8D3-D580-4EDE-AAD7-7CC5D3E7120E}" presName="connTx" presStyleLbl="parChTrans1D2" presStyleIdx="2" presStyleCnt="5"/>
      <dgm:spPr/>
      <dgm:t>
        <a:bodyPr/>
        <a:lstStyle/>
        <a:p>
          <a:endParaRPr lang="tr-TR"/>
        </a:p>
      </dgm:t>
    </dgm:pt>
    <dgm:pt modelId="{5D3C48F7-CD97-4501-82FD-CFFEEFC75665}" type="pres">
      <dgm:prSet presAssocID="{FBEEA52B-957F-41ED-857B-F28EDAEE4898}" presName="root2" presStyleCnt="0"/>
      <dgm:spPr/>
    </dgm:pt>
    <dgm:pt modelId="{B81E8C81-2BD7-4C15-96CB-A622851C8CF2}" type="pres">
      <dgm:prSet presAssocID="{FBEEA52B-957F-41ED-857B-F28EDAEE4898}" presName="LevelTwoTextNode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2E8A134-E841-4F57-B625-4EB740A60E9D}" type="pres">
      <dgm:prSet presAssocID="{FBEEA52B-957F-41ED-857B-F28EDAEE4898}" presName="level3hierChild" presStyleCnt="0"/>
      <dgm:spPr/>
    </dgm:pt>
    <dgm:pt modelId="{7377FFA6-F38C-4C25-8D86-FC50DE190EEB}" type="pres">
      <dgm:prSet presAssocID="{235CAC63-BC88-4438-9C9C-293E83189203}" presName="conn2-1" presStyleLbl="parChTrans1D2" presStyleIdx="3" presStyleCnt="5"/>
      <dgm:spPr/>
      <dgm:t>
        <a:bodyPr/>
        <a:lstStyle/>
        <a:p>
          <a:endParaRPr lang="tr-TR"/>
        </a:p>
      </dgm:t>
    </dgm:pt>
    <dgm:pt modelId="{3E1ED12A-F0FB-4B36-AA9F-90B8EDEFE67B}" type="pres">
      <dgm:prSet presAssocID="{235CAC63-BC88-4438-9C9C-293E83189203}" presName="connTx" presStyleLbl="parChTrans1D2" presStyleIdx="3" presStyleCnt="5"/>
      <dgm:spPr/>
      <dgm:t>
        <a:bodyPr/>
        <a:lstStyle/>
        <a:p>
          <a:endParaRPr lang="tr-TR"/>
        </a:p>
      </dgm:t>
    </dgm:pt>
    <dgm:pt modelId="{058072F8-A130-4558-BC87-E9A785D6C764}" type="pres">
      <dgm:prSet presAssocID="{F43FB319-0773-413B-AAAC-9D35AEB6F40F}" presName="root2" presStyleCnt="0"/>
      <dgm:spPr/>
    </dgm:pt>
    <dgm:pt modelId="{EB0E8E81-CB08-4DF3-9618-A0B4AF40BF8B}" type="pres">
      <dgm:prSet presAssocID="{F43FB319-0773-413B-AAAC-9D35AEB6F40F}" presName="LevelTwoTextNode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309DC38-DEF6-4C58-9454-2D491921CDE5}" type="pres">
      <dgm:prSet presAssocID="{F43FB319-0773-413B-AAAC-9D35AEB6F40F}" presName="level3hierChild" presStyleCnt="0"/>
      <dgm:spPr/>
    </dgm:pt>
    <dgm:pt modelId="{A7799A17-95D0-4795-9134-8CD34BDF359B}" type="pres">
      <dgm:prSet presAssocID="{E37AAF0A-5FC7-4E9C-B6EB-8C1E2740D0E3}" presName="conn2-1" presStyleLbl="parChTrans1D2" presStyleIdx="4" presStyleCnt="5"/>
      <dgm:spPr/>
      <dgm:t>
        <a:bodyPr/>
        <a:lstStyle/>
        <a:p>
          <a:endParaRPr lang="tr-TR"/>
        </a:p>
      </dgm:t>
    </dgm:pt>
    <dgm:pt modelId="{EC32A609-F5E3-4BC4-9448-549B87BDE477}" type="pres">
      <dgm:prSet presAssocID="{E37AAF0A-5FC7-4E9C-B6EB-8C1E2740D0E3}" presName="connTx" presStyleLbl="parChTrans1D2" presStyleIdx="4" presStyleCnt="5"/>
      <dgm:spPr/>
      <dgm:t>
        <a:bodyPr/>
        <a:lstStyle/>
        <a:p>
          <a:endParaRPr lang="tr-TR"/>
        </a:p>
      </dgm:t>
    </dgm:pt>
    <dgm:pt modelId="{27CC3A6C-FB8F-4C92-9B08-B071A79D189E}" type="pres">
      <dgm:prSet presAssocID="{798AE3B3-18EA-4B3B-9C2F-CB9F4359A44D}" presName="root2" presStyleCnt="0"/>
      <dgm:spPr/>
    </dgm:pt>
    <dgm:pt modelId="{7DF6826A-42E3-491F-8CAA-AF2A3E2B1699}" type="pres">
      <dgm:prSet presAssocID="{798AE3B3-18EA-4B3B-9C2F-CB9F4359A44D}" presName="LevelTwoTextNode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0357773B-FEE5-4036-92F2-D920F2AD03E8}" type="pres">
      <dgm:prSet presAssocID="{798AE3B3-18EA-4B3B-9C2F-CB9F4359A44D}" presName="level3hierChild" presStyleCnt="0"/>
      <dgm:spPr/>
    </dgm:pt>
  </dgm:ptLst>
  <dgm:cxnLst>
    <dgm:cxn modelId="{6EE0925A-8060-4A85-B6F7-A10E9EA75ADC}" srcId="{D2645D1A-DD46-491D-8FF2-F32A684D872A}" destId="{F43FB319-0773-413B-AAAC-9D35AEB6F40F}" srcOrd="3" destOrd="0" parTransId="{235CAC63-BC88-4438-9C9C-293E83189203}" sibTransId="{218C2EF8-1C03-4A1A-B404-F5184B20FA7C}"/>
    <dgm:cxn modelId="{A1D897D2-F121-4E07-8928-BB763EBDB05B}" type="presOf" srcId="{235CAC63-BC88-4438-9C9C-293E83189203}" destId="{3E1ED12A-F0FB-4B36-AA9F-90B8EDEFE67B}" srcOrd="1" destOrd="0" presId="urn:microsoft.com/office/officeart/2008/layout/HorizontalMultiLevelHierarchy"/>
    <dgm:cxn modelId="{29356F96-C7B3-4463-9938-49D1903BD90C}" srcId="{B100D36A-41E3-436A-BCFA-E2F610850959}" destId="{D2645D1A-DD46-491D-8FF2-F32A684D872A}" srcOrd="0" destOrd="0" parTransId="{FF9EC4DE-F017-4EFD-B173-1BB54B0B04B5}" sibTransId="{810C7D8A-BEF0-4DE7-80B1-5EC5AA8DF2E1}"/>
    <dgm:cxn modelId="{50AC69CE-F2CC-4B72-8751-436F24E792CC}" srcId="{D2645D1A-DD46-491D-8FF2-F32A684D872A}" destId="{FBEEA52B-957F-41ED-857B-F28EDAEE4898}" srcOrd="2" destOrd="0" parTransId="{B19BC8D3-D580-4EDE-AAD7-7CC5D3E7120E}" sibTransId="{168E8D47-6C23-4F05-8261-3ED67CE6E24B}"/>
    <dgm:cxn modelId="{1C95B01A-FE3C-4144-A85C-80532853EB02}" type="presOf" srcId="{B19BC8D3-D580-4EDE-AAD7-7CC5D3E7120E}" destId="{A771A126-04B2-4BED-BB94-8151F648FB04}" srcOrd="1" destOrd="0" presId="urn:microsoft.com/office/officeart/2008/layout/HorizontalMultiLevelHierarchy"/>
    <dgm:cxn modelId="{DB647A96-D7CF-4DCB-BB87-F33308B0754C}" type="presOf" srcId="{E02DE9B8-CBA0-4A5E-B02F-65F38A171943}" destId="{C6D2D875-C7D3-444A-8B3C-6FFBDBF48EFB}" srcOrd="1" destOrd="0" presId="urn:microsoft.com/office/officeart/2008/layout/HorizontalMultiLevelHierarchy"/>
    <dgm:cxn modelId="{345A5257-2010-4216-AF83-79B02499AD1B}" type="presOf" srcId="{F43FB319-0773-413B-AAAC-9D35AEB6F40F}" destId="{EB0E8E81-CB08-4DF3-9618-A0B4AF40BF8B}" srcOrd="0" destOrd="0" presId="urn:microsoft.com/office/officeart/2008/layout/HorizontalMultiLevelHierarchy"/>
    <dgm:cxn modelId="{A7C04B5C-9088-439E-BC60-B3B26E1DC598}" type="presOf" srcId="{B100D36A-41E3-436A-BCFA-E2F610850959}" destId="{5E85CC5C-1577-4999-9090-2D9435D07DD7}" srcOrd="0" destOrd="0" presId="urn:microsoft.com/office/officeart/2008/layout/HorizontalMultiLevelHierarchy"/>
    <dgm:cxn modelId="{2E600C1E-67DF-4129-9963-CE00FDC5B791}" srcId="{D2645D1A-DD46-491D-8FF2-F32A684D872A}" destId="{CF9BADF9-A5F6-4ECE-A440-03DBD9F06AF5}" srcOrd="0" destOrd="0" parTransId="{559DB261-7711-437E-B8D6-E0616BABBA48}" sibTransId="{C348EAE1-6A53-456F-ABDF-20453DA4071F}"/>
    <dgm:cxn modelId="{E0A972E1-75C0-49B5-9AB8-101BA7243A50}" type="presOf" srcId="{235CAC63-BC88-4438-9C9C-293E83189203}" destId="{7377FFA6-F38C-4C25-8D86-FC50DE190EEB}" srcOrd="0" destOrd="0" presId="urn:microsoft.com/office/officeart/2008/layout/HorizontalMultiLevelHierarchy"/>
    <dgm:cxn modelId="{EF7E7FCF-627A-446E-AB5D-35558DE340A5}" type="presOf" srcId="{FBEEA52B-957F-41ED-857B-F28EDAEE4898}" destId="{B81E8C81-2BD7-4C15-96CB-A622851C8CF2}" srcOrd="0" destOrd="0" presId="urn:microsoft.com/office/officeart/2008/layout/HorizontalMultiLevelHierarchy"/>
    <dgm:cxn modelId="{3B699CA2-550A-4E8F-84DE-84A98C576E36}" type="presOf" srcId="{E37AAF0A-5FC7-4E9C-B6EB-8C1E2740D0E3}" destId="{A7799A17-95D0-4795-9134-8CD34BDF359B}" srcOrd="0" destOrd="0" presId="urn:microsoft.com/office/officeart/2008/layout/HorizontalMultiLevelHierarchy"/>
    <dgm:cxn modelId="{453A4D8B-F39A-4677-A9EB-3465735B9B6B}" srcId="{D2645D1A-DD46-491D-8FF2-F32A684D872A}" destId="{567780C5-9A37-4820-8727-6D49251711C5}" srcOrd="1" destOrd="0" parTransId="{E02DE9B8-CBA0-4A5E-B02F-65F38A171943}" sibTransId="{41BDD1FE-1099-438F-9D2F-D90B2F093170}"/>
    <dgm:cxn modelId="{F24C0332-DDBC-40EF-A28D-AA8703C27D64}" type="presOf" srcId="{559DB261-7711-437E-B8D6-E0616BABBA48}" destId="{69312989-E394-4D6B-9674-77560E114D6A}" srcOrd="0" destOrd="0" presId="urn:microsoft.com/office/officeart/2008/layout/HorizontalMultiLevelHierarchy"/>
    <dgm:cxn modelId="{32BACED3-1ECE-4AF3-8B88-829DCFD151ED}" type="presOf" srcId="{D2645D1A-DD46-491D-8FF2-F32A684D872A}" destId="{5C52E7C6-DB84-41A7-B819-02009C81F445}" srcOrd="0" destOrd="0" presId="urn:microsoft.com/office/officeart/2008/layout/HorizontalMultiLevelHierarchy"/>
    <dgm:cxn modelId="{E050C7BB-FE7D-4880-A31A-53D66590615F}" type="presOf" srcId="{559DB261-7711-437E-B8D6-E0616BABBA48}" destId="{99BFEB2C-EA99-4C60-B7E1-531CB86A2B50}" srcOrd="1" destOrd="0" presId="urn:microsoft.com/office/officeart/2008/layout/HorizontalMultiLevelHierarchy"/>
    <dgm:cxn modelId="{9A469644-E35F-4CBD-9E7F-003667A21D88}" type="presOf" srcId="{567780C5-9A37-4820-8727-6D49251711C5}" destId="{82E6C33A-1014-404C-8A0D-AE9BF6CE64D8}" srcOrd="0" destOrd="0" presId="urn:microsoft.com/office/officeart/2008/layout/HorizontalMultiLevelHierarchy"/>
    <dgm:cxn modelId="{2B3135E8-68F3-42A5-81D5-5C23AA4D8CE9}" type="presOf" srcId="{CF9BADF9-A5F6-4ECE-A440-03DBD9F06AF5}" destId="{FCA7A34D-5EE6-46A1-BB0A-DBE3D70DD000}" srcOrd="0" destOrd="0" presId="urn:microsoft.com/office/officeart/2008/layout/HorizontalMultiLevelHierarchy"/>
    <dgm:cxn modelId="{D0D53840-0152-403E-8FE1-5C68FB021125}" type="presOf" srcId="{798AE3B3-18EA-4B3B-9C2F-CB9F4359A44D}" destId="{7DF6826A-42E3-491F-8CAA-AF2A3E2B1699}" srcOrd="0" destOrd="0" presId="urn:microsoft.com/office/officeart/2008/layout/HorizontalMultiLevelHierarchy"/>
    <dgm:cxn modelId="{47294867-E804-4C49-A49E-C4637CB22D6D}" type="presOf" srcId="{E37AAF0A-5FC7-4E9C-B6EB-8C1E2740D0E3}" destId="{EC32A609-F5E3-4BC4-9448-549B87BDE477}" srcOrd="1" destOrd="0" presId="urn:microsoft.com/office/officeart/2008/layout/HorizontalMultiLevelHierarchy"/>
    <dgm:cxn modelId="{191D9732-5D6B-4533-966D-ADF3DE59B64E}" srcId="{D2645D1A-DD46-491D-8FF2-F32A684D872A}" destId="{798AE3B3-18EA-4B3B-9C2F-CB9F4359A44D}" srcOrd="4" destOrd="0" parTransId="{E37AAF0A-5FC7-4E9C-B6EB-8C1E2740D0E3}" sibTransId="{9DACD76A-9A5C-4B7E-99C0-C4A1C2548674}"/>
    <dgm:cxn modelId="{71492A05-3385-422B-815F-030CFB6805DB}" type="presOf" srcId="{B19BC8D3-D580-4EDE-AAD7-7CC5D3E7120E}" destId="{F4F37914-D707-45BE-920A-C6933D6EB2C0}" srcOrd="0" destOrd="0" presId="urn:microsoft.com/office/officeart/2008/layout/HorizontalMultiLevelHierarchy"/>
    <dgm:cxn modelId="{1D7B474A-E720-4678-95EE-4F7BE0A603C7}" type="presOf" srcId="{E02DE9B8-CBA0-4A5E-B02F-65F38A171943}" destId="{F00FD317-4420-4520-972A-BF40E06A8767}" srcOrd="0" destOrd="0" presId="urn:microsoft.com/office/officeart/2008/layout/HorizontalMultiLevelHierarchy"/>
    <dgm:cxn modelId="{72FACB4F-D3AB-4CEE-92A0-4519EC36989D}" type="presParOf" srcId="{5E85CC5C-1577-4999-9090-2D9435D07DD7}" destId="{44C95753-3CE1-4295-B411-AAD4C0EE9921}" srcOrd="0" destOrd="0" presId="urn:microsoft.com/office/officeart/2008/layout/HorizontalMultiLevelHierarchy"/>
    <dgm:cxn modelId="{9D378142-4DBB-4C00-BB91-154FBC987572}" type="presParOf" srcId="{44C95753-3CE1-4295-B411-AAD4C0EE9921}" destId="{5C52E7C6-DB84-41A7-B819-02009C81F445}" srcOrd="0" destOrd="0" presId="urn:microsoft.com/office/officeart/2008/layout/HorizontalMultiLevelHierarchy"/>
    <dgm:cxn modelId="{2E4CA356-0DE6-4673-A3F8-11F4A2B67887}" type="presParOf" srcId="{44C95753-3CE1-4295-B411-AAD4C0EE9921}" destId="{1D22E037-B2E9-4DDA-8B59-8F6733B9E6F6}" srcOrd="1" destOrd="0" presId="urn:microsoft.com/office/officeart/2008/layout/HorizontalMultiLevelHierarchy"/>
    <dgm:cxn modelId="{3E82CF44-AF95-4278-A57F-839D9DB8372D}" type="presParOf" srcId="{1D22E037-B2E9-4DDA-8B59-8F6733B9E6F6}" destId="{69312989-E394-4D6B-9674-77560E114D6A}" srcOrd="0" destOrd="0" presId="urn:microsoft.com/office/officeart/2008/layout/HorizontalMultiLevelHierarchy"/>
    <dgm:cxn modelId="{B41E5BC2-06BB-4BA9-BC2D-4E4CC85A71A5}" type="presParOf" srcId="{69312989-E394-4D6B-9674-77560E114D6A}" destId="{99BFEB2C-EA99-4C60-B7E1-531CB86A2B50}" srcOrd="0" destOrd="0" presId="urn:microsoft.com/office/officeart/2008/layout/HorizontalMultiLevelHierarchy"/>
    <dgm:cxn modelId="{84A54201-24E4-46D3-86D0-A01D831866B7}" type="presParOf" srcId="{1D22E037-B2E9-4DDA-8B59-8F6733B9E6F6}" destId="{5AD43226-CE52-41C2-AACB-AB6862FCD9B1}" srcOrd="1" destOrd="0" presId="urn:microsoft.com/office/officeart/2008/layout/HorizontalMultiLevelHierarchy"/>
    <dgm:cxn modelId="{E2024CFB-CD3A-4583-9D43-3A9B4ECB2278}" type="presParOf" srcId="{5AD43226-CE52-41C2-AACB-AB6862FCD9B1}" destId="{FCA7A34D-5EE6-46A1-BB0A-DBE3D70DD000}" srcOrd="0" destOrd="0" presId="urn:microsoft.com/office/officeart/2008/layout/HorizontalMultiLevelHierarchy"/>
    <dgm:cxn modelId="{C03BEB54-93F8-46E8-B44F-4F82BC7BDD4F}" type="presParOf" srcId="{5AD43226-CE52-41C2-AACB-AB6862FCD9B1}" destId="{4A29D671-1FF1-4146-BE1C-025663069D96}" srcOrd="1" destOrd="0" presId="urn:microsoft.com/office/officeart/2008/layout/HorizontalMultiLevelHierarchy"/>
    <dgm:cxn modelId="{E80A9C90-6EF0-4183-8B7B-BC692382AAED}" type="presParOf" srcId="{1D22E037-B2E9-4DDA-8B59-8F6733B9E6F6}" destId="{F00FD317-4420-4520-972A-BF40E06A8767}" srcOrd="2" destOrd="0" presId="urn:microsoft.com/office/officeart/2008/layout/HorizontalMultiLevelHierarchy"/>
    <dgm:cxn modelId="{B3C13F29-38A9-40E7-8A61-62BE702B8203}" type="presParOf" srcId="{F00FD317-4420-4520-972A-BF40E06A8767}" destId="{C6D2D875-C7D3-444A-8B3C-6FFBDBF48EFB}" srcOrd="0" destOrd="0" presId="urn:microsoft.com/office/officeart/2008/layout/HorizontalMultiLevelHierarchy"/>
    <dgm:cxn modelId="{1657F8A6-E5F2-4372-9468-E133B878E39F}" type="presParOf" srcId="{1D22E037-B2E9-4DDA-8B59-8F6733B9E6F6}" destId="{A409D911-40E6-4036-AA81-C13440162CF4}" srcOrd="3" destOrd="0" presId="urn:microsoft.com/office/officeart/2008/layout/HorizontalMultiLevelHierarchy"/>
    <dgm:cxn modelId="{81B2C45A-ED1C-4DF4-A8C6-838173901692}" type="presParOf" srcId="{A409D911-40E6-4036-AA81-C13440162CF4}" destId="{82E6C33A-1014-404C-8A0D-AE9BF6CE64D8}" srcOrd="0" destOrd="0" presId="urn:microsoft.com/office/officeart/2008/layout/HorizontalMultiLevelHierarchy"/>
    <dgm:cxn modelId="{3AAB0C4A-B52F-42E8-B55C-83C639A9A9A7}" type="presParOf" srcId="{A409D911-40E6-4036-AA81-C13440162CF4}" destId="{74F886F4-2A5E-4373-BE14-138AAC43A08A}" srcOrd="1" destOrd="0" presId="urn:microsoft.com/office/officeart/2008/layout/HorizontalMultiLevelHierarchy"/>
    <dgm:cxn modelId="{B69B3436-1432-41B7-8BE4-BC597D311D03}" type="presParOf" srcId="{1D22E037-B2E9-4DDA-8B59-8F6733B9E6F6}" destId="{F4F37914-D707-45BE-920A-C6933D6EB2C0}" srcOrd="4" destOrd="0" presId="urn:microsoft.com/office/officeart/2008/layout/HorizontalMultiLevelHierarchy"/>
    <dgm:cxn modelId="{557A087E-C4BE-4282-9684-15B64CF0137F}" type="presParOf" srcId="{F4F37914-D707-45BE-920A-C6933D6EB2C0}" destId="{A771A126-04B2-4BED-BB94-8151F648FB04}" srcOrd="0" destOrd="0" presId="urn:microsoft.com/office/officeart/2008/layout/HorizontalMultiLevelHierarchy"/>
    <dgm:cxn modelId="{09DA2F51-4644-4EE7-897E-94EB40738284}" type="presParOf" srcId="{1D22E037-B2E9-4DDA-8B59-8F6733B9E6F6}" destId="{5D3C48F7-CD97-4501-82FD-CFFEEFC75665}" srcOrd="5" destOrd="0" presId="urn:microsoft.com/office/officeart/2008/layout/HorizontalMultiLevelHierarchy"/>
    <dgm:cxn modelId="{9D640765-0676-4844-BB88-6F22247C5D87}" type="presParOf" srcId="{5D3C48F7-CD97-4501-82FD-CFFEEFC75665}" destId="{B81E8C81-2BD7-4C15-96CB-A622851C8CF2}" srcOrd="0" destOrd="0" presId="urn:microsoft.com/office/officeart/2008/layout/HorizontalMultiLevelHierarchy"/>
    <dgm:cxn modelId="{2330DE31-750A-4137-9B74-9CC16F9E4483}" type="presParOf" srcId="{5D3C48F7-CD97-4501-82FD-CFFEEFC75665}" destId="{12E8A134-E841-4F57-B625-4EB740A60E9D}" srcOrd="1" destOrd="0" presId="urn:microsoft.com/office/officeart/2008/layout/HorizontalMultiLevelHierarchy"/>
    <dgm:cxn modelId="{EFE52DA7-875A-4C80-A31D-3C2FDA069786}" type="presParOf" srcId="{1D22E037-B2E9-4DDA-8B59-8F6733B9E6F6}" destId="{7377FFA6-F38C-4C25-8D86-FC50DE190EEB}" srcOrd="6" destOrd="0" presId="urn:microsoft.com/office/officeart/2008/layout/HorizontalMultiLevelHierarchy"/>
    <dgm:cxn modelId="{56F7220A-3ACB-40D0-80A2-2E9602B9501B}" type="presParOf" srcId="{7377FFA6-F38C-4C25-8D86-FC50DE190EEB}" destId="{3E1ED12A-F0FB-4B36-AA9F-90B8EDEFE67B}" srcOrd="0" destOrd="0" presId="urn:microsoft.com/office/officeart/2008/layout/HorizontalMultiLevelHierarchy"/>
    <dgm:cxn modelId="{603DA40F-A109-4E7A-8A9F-7C24BEB1FBB3}" type="presParOf" srcId="{1D22E037-B2E9-4DDA-8B59-8F6733B9E6F6}" destId="{058072F8-A130-4558-BC87-E9A785D6C764}" srcOrd="7" destOrd="0" presId="urn:microsoft.com/office/officeart/2008/layout/HorizontalMultiLevelHierarchy"/>
    <dgm:cxn modelId="{5E0D7D93-F37F-4397-B4BB-11CA27244F7C}" type="presParOf" srcId="{058072F8-A130-4558-BC87-E9A785D6C764}" destId="{EB0E8E81-CB08-4DF3-9618-A0B4AF40BF8B}" srcOrd="0" destOrd="0" presId="urn:microsoft.com/office/officeart/2008/layout/HorizontalMultiLevelHierarchy"/>
    <dgm:cxn modelId="{5596EC33-1397-4797-9A4E-E1BF3B3C181D}" type="presParOf" srcId="{058072F8-A130-4558-BC87-E9A785D6C764}" destId="{F309DC38-DEF6-4C58-9454-2D491921CDE5}" srcOrd="1" destOrd="0" presId="urn:microsoft.com/office/officeart/2008/layout/HorizontalMultiLevelHierarchy"/>
    <dgm:cxn modelId="{26390268-1CD1-4933-A473-B01267BFFCDC}" type="presParOf" srcId="{1D22E037-B2E9-4DDA-8B59-8F6733B9E6F6}" destId="{A7799A17-95D0-4795-9134-8CD34BDF359B}" srcOrd="8" destOrd="0" presId="urn:microsoft.com/office/officeart/2008/layout/HorizontalMultiLevelHierarchy"/>
    <dgm:cxn modelId="{E662BC12-EF3B-41ED-9402-2C0D6C970CE2}" type="presParOf" srcId="{A7799A17-95D0-4795-9134-8CD34BDF359B}" destId="{EC32A609-F5E3-4BC4-9448-549B87BDE477}" srcOrd="0" destOrd="0" presId="urn:microsoft.com/office/officeart/2008/layout/HorizontalMultiLevelHierarchy"/>
    <dgm:cxn modelId="{A80F9482-358C-442D-8A09-CC0D5C2BC477}" type="presParOf" srcId="{1D22E037-B2E9-4DDA-8B59-8F6733B9E6F6}" destId="{27CC3A6C-FB8F-4C92-9B08-B071A79D189E}" srcOrd="9" destOrd="0" presId="urn:microsoft.com/office/officeart/2008/layout/HorizontalMultiLevelHierarchy"/>
    <dgm:cxn modelId="{3C1A6D04-4048-404F-AAEC-7397762360F1}" type="presParOf" srcId="{27CC3A6C-FB8F-4C92-9B08-B071A79D189E}" destId="{7DF6826A-42E3-491F-8CAA-AF2A3E2B1699}" srcOrd="0" destOrd="0" presId="urn:microsoft.com/office/officeart/2008/layout/HorizontalMultiLevelHierarchy"/>
    <dgm:cxn modelId="{038CFD97-29F5-48E9-ADC7-FA2D881DDCD5}" type="presParOf" srcId="{27CC3A6C-FB8F-4C92-9B08-B071A79D189E}" destId="{0357773B-FEE5-4036-92F2-D920F2AD03E8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B2BB4CE-7B51-4A5E-8E44-481C6D93F9C6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C2D76004-A2DB-48E0-9FB2-0101340ACDC0}">
      <dgm:prSet phldrT="[Metin]"/>
      <dgm:spPr/>
      <dgm:t>
        <a:bodyPr/>
        <a:lstStyle/>
        <a:p>
          <a:r>
            <a:rPr lang="tr-TR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Zabıt Defteri</a:t>
          </a:r>
          <a:endParaRPr lang="tr-TR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2067B2F1-9764-4F16-8ABB-7D006EBA9CBD}" type="parTrans" cxnId="{08A00CF0-2541-4C0D-844A-498A0C1C01E3}">
      <dgm:prSet/>
      <dgm:spPr/>
      <dgm:t>
        <a:bodyPr/>
        <a:lstStyle/>
        <a:p>
          <a:endParaRPr lang="tr-TR"/>
        </a:p>
      </dgm:t>
    </dgm:pt>
    <dgm:pt modelId="{136295AE-55EE-405B-B3D0-69AD16B55C6D}" type="sibTrans" cxnId="{08A00CF0-2541-4C0D-844A-498A0C1C01E3}">
      <dgm:prSet/>
      <dgm:spPr/>
      <dgm:t>
        <a:bodyPr/>
        <a:lstStyle/>
        <a:p>
          <a:endParaRPr lang="tr-TR"/>
        </a:p>
      </dgm:t>
    </dgm:pt>
    <dgm:pt modelId="{90D9F0F5-9E53-4DEC-875E-B3FD0641A48D}">
      <dgm:prSet phldrT="[Metin]"/>
      <dgm:spPr/>
      <dgm:t>
        <a:bodyPr/>
        <a:lstStyle/>
        <a:p>
          <a:r>
            <a:rPr lang="tr-TR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Kat Mülkiyeti Zabıt Defteri</a:t>
          </a:r>
          <a:endParaRPr lang="tr-TR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7FDAEAE-E7AE-420A-8344-DF281F6F04F5}" type="parTrans" cxnId="{6487990E-4B4B-4463-BEA0-16C46AB64EFE}">
      <dgm:prSet/>
      <dgm:spPr/>
      <dgm:t>
        <a:bodyPr/>
        <a:lstStyle/>
        <a:p>
          <a:endParaRPr lang="tr-TR"/>
        </a:p>
      </dgm:t>
    </dgm:pt>
    <dgm:pt modelId="{7F1FA8F7-1EFA-47B4-94B2-33464F8EEF66}" type="sibTrans" cxnId="{6487990E-4B4B-4463-BEA0-16C46AB64EFE}">
      <dgm:prSet/>
      <dgm:spPr/>
      <dgm:t>
        <a:bodyPr/>
        <a:lstStyle/>
        <a:p>
          <a:endParaRPr lang="tr-TR"/>
        </a:p>
      </dgm:t>
    </dgm:pt>
    <dgm:pt modelId="{C7228E1A-EC2D-4E8B-A13E-C759E06B24C0}">
      <dgm:prSet phldrT="[Metin]"/>
      <dgm:spPr/>
      <dgm:t>
        <a:bodyPr/>
        <a:lstStyle/>
        <a:p>
          <a:r>
            <a:rPr lang="tr-TR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İpotek Kayıt Defteri</a:t>
          </a:r>
          <a:endParaRPr lang="tr-TR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3C35786-F53E-401D-B677-B534AC9C845F}" type="parTrans" cxnId="{2968B38F-813E-4FA0-B394-821A565ABF34}">
      <dgm:prSet/>
      <dgm:spPr/>
      <dgm:t>
        <a:bodyPr/>
        <a:lstStyle/>
        <a:p>
          <a:endParaRPr lang="tr-TR"/>
        </a:p>
      </dgm:t>
    </dgm:pt>
    <dgm:pt modelId="{7BC404A6-C48B-4DEC-9687-DFFDCD2ECEF5}" type="sibTrans" cxnId="{2968B38F-813E-4FA0-B394-821A565ABF34}">
      <dgm:prSet/>
      <dgm:spPr/>
      <dgm:t>
        <a:bodyPr/>
        <a:lstStyle/>
        <a:p>
          <a:endParaRPr lang="tr-TR"/>
        </a:p>
      </dgm:t>
    </dgm:pt>
    <dgm:pt modelId="{E2A7B355-6A71-4998-BA7D-458CA65CDF93}">
      <dgm:prSet phldrT="[Metin]"/>
      <dgm:spPr/>
      <dgm:t>
        <a:bodyPr/>
        <a:lstStyle/>
        <a:p>
          <a:r>
            <a:rPr lang="tr-TR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Fihrist Defteri</a:t>
          </a:r>
          <a:endParaRPr lang="tr-TR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2DBD59D2-7E67-4F9B-B6B4-35C8D3EF4915}" type="parTrans" cxnId="{486F20F9-46BA-4FC5-B246-49E09F1B2574}">
      <dgm:prSet/>
      <dgm:spPr/>
      <dgm:t>
        <a:bodyPr/>
        <a:lstStyle/>
        <a:p>
          <a:endParaRPr lang="tr-TR"/>
        </a:p>
      </dgm:t>
    </dgm:pt>
    <dgm:pt modelId="{F9B04845-2407-456E-BF02-C2A417927200}" type="sibTrans" cxnId="{486F20F9-46BA-4FC5-B246-49E09F1B2574}">
      <dgm:prSet/>
      <dgm:spPr/>
      <dgm:t>
        <a:bodyPr/>
        <a:lstStyle/>
        <a:p>
          <a:endParaRPr lang="tr-TR"/>
        </a:p>
      </dgm:t>
    </dgm:pt>
    <dgm:pt modelId="{009D33CA-82D0-483B-9124-18C75011BE80}">
      <dgm:prSet phldrT="[Metin]"/>
      <dgm:spPr/>
      <dgm:t>
        <a:bodyPr/>
        <a:lstStyle/>
        <a:p>
          <a:r>
            <a:rPr lang="tr-TR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Diğer Defterler</a:t>
          </a:r>
          <a:r>
            <a:rPr lang="tr-TR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: Yevmiye Defteri </a:t>
          </a:r>
          <a:r>
            <a:rPr lang="tr-TR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ve </a:t>
          </a:r>
          <a:r>
            <a:rPr lang="tr-TR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Aziller Sicili</a:t>
          </a:r>
          <a:endParaRPr lang="tr-TR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6C63A162-BB34-497F-B868-57B450532CE5}" type="parTrans" cxnId="{31199697-EDBD-40A6-9550-196A824CB06A}">
      <dgm:prSet/>
      <dgm:spPr/>
      <dgm:t>
        <a:bodyPr/>
        <a:lstStyle/>
        <a:p>
          <a:endParaRPr lang="tr-TR"/>
        </a:p>
      </dgm:t>
    </dgm:pt>
    <dgm:pt modelId="{8E42E565-17AD-45C4-8F4E-8686737175AF}" type="sibTrans" cxnId="{31199697-EDBD-40A6-9550-196A824CB06A}">
      <dgm:prSet/>
      <dgm:spPr/>
      <dgm:t>
        <a:bodyPr/>
        <a:lstStyle/>
        <a:p>
          <a:endParaRPr lang="tr-TR"/>
        </a:p>
      </dgm:t>
    </dgm:pt>
    <dgm:pt modelId="{12817C77-F2FE-4344-932D-B56F257A5FAC}" type="pres">
      <dgm:prSet presAssocID="{FB2BB4CE-7B51-4A5E-8E44-481C6D93F9C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C3DB6D6A-24A2-4F88-8309-6C0D3EA405B2}" type="pres">
      <dgm:prSet presAssocID="{C2D76004-A2DB-48E0-9FB2-0101340ACDC0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0144268-ACEC-4F55-8770-54DE66B109A7}" type="pres">
      <dgm:prSet presAssocID="{136295AE-55EE-405B-B3D0-69AD16B55C6D}" presName="sibTrans" presStyleCnt="0"/>
      <dgm:spPr/>
      <dgm:t>
        <a:bodyPr/>
        <a:lstStyle/>
        <a:p>
          <a:endParaRPr lang="tr-TR"/>
        </a:p>
      </dgm:t>
    </dgm:pt>
    <dgm:pt modelId="{4688DBCD-112C-47F7-AD06-B23CB001BCA7}" type="pres">
      <dgm:prSet presAssocID="{90D9F0F5-9E53-4DEC-875E-B3FD0641A48D}" presName="node" presStyleLbl="node1" presStyleIdx="1" presStyleCnt="5" custLinFactNeighborX="2777" custLinFactNeighborY="-313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4CC44A2-CA3C-4565-BE98-9E10D0976070}" type="pres">
      <dgm:prSet presAssocID="{7F1FA8F7-1EFA-47B4-94B2-33464F8EEF66}" presName="sibTrans" presStyleCnt="0"/>
      <dgm:spPr/>
      <dgm:t>
        <a:bodyPr/>
        <a:lstStyle/>
        <a:p>
          <a:endParaRPr lang="tr-TR"/>
        </a:p>
      </dgm:t>
    </dgm:pt>
    <dgm:pt modelId="{DDD44F31-AA52-41F5-B010-E9B65A1DDE07}" type="pres">
      <dgm:prSet presAssocID="{C7228E1A-EC2D-4E8B-A13E-C759E06B24C0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0BFF16E-9E44-4D76-9190-09AC9A041E46}" type="pres">
      <dgm:prSet presAssocID="{7BC404A6-C48B-4DEC-9687-DFFDCD2ECEF5}" presName="sibTrans" presStyleCnt="0"/>
      <dgm:spPr/>
      <dgm:t>
        <a:bodyPr/>
        <a:lstStyle/>
        <a:p>
          <a:endParaRPr lang="tr-TR"/>
        </a:p>
      </dgm:t>
    </dgm:pt>
    <dgm:pt modelId="{7AC2DBFD-95C6-448F-A485-822431947DCF}" type="pres">
      <dgm:prSet presAssocID="{E2A7B355-6A71-4998-BA7D-458CA65CDF93}" presName="node" presStyleLbl="node1" presStyleIdx="3" presStyleCnt="5" custLinFactNeighborX="-556" custLinFactNeighborY="1445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1376859-2336-4BC8-B374-E0EF54426C91}" type="pres">
      <dgm:prSet presAssocID="{F9B04845-2407-456E-BF02-C2A417927200}" presName="sibTrans" presStyleCnt="0"/>
      <dgm:spPr/>
      <dgm:t>
        <a:bodyPr/>
        <a:lstStyle/>
        <a:p>
          <a:endParaRPr lang="tr-TR"/>
        </a:p>
      </dgm:t>
    </dgm:pt>
    <dgm:pt modelId="{38F355A7-5224-4F14-9F92-C66E0E7E50A0}" type="pres">
      <dgm:prSet presAssocID="{009D33CA-82D0-483B-9124-18C75011BE80}" presName="node" presStyleLbl="node1" presStyleIdx="4" presStyleCnt="5" custLinFactNeighborX="11667" custLinFactNeighborY="1445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2968B38F-813E-4FA0-B394-821A565ABF34}" srcId="{FB2BB4CE-7B51-4A5E-8E44-481C6D93F9C6}" destId="{C7228E1A-EC2D-4E8B-A13E-C759E06B24C0}" srcOrd="2" destOrd="0" parTransId="{03C35786-F53E-401D-B677-B534AC9C845F}" sibTransId="{7BC404A6-C48B-4DEC-9687-DFFDCD2ECEF5}"/>
    <dgm:cxn modelId="{168B2D8A-3D0E-4F6D-8F4C-777F451ED94D}" type="presOf" srcId="{C2D76004-A2DB-48E0-9FB2-0101340ACDC0}" destId="{C3DB6D6A-24A2-4F88-8309-6C0D3EA405B2}" srcOrd="0" destOrd="0" presId="urn:microsoft.com/office/officeart/2005/8/layout/default#1"/>
    <dgm:cxn modelId="{486F20F9-46BA-4FC5-B246-49E09F1B2574}" srcId="{FB2BB4CE-7B51-4A5E-8E44-481C6D93F9C6}" destId="{E2A7B355-6A71-4998-BA7D-458CA65CDF93}" srcOrd="3" destOrd="0" parTransId="{2DBD59D2-7E67-4F9B-B6B4-35C8D3EF4915}" sibTransId="{F9B04845-2407-456E-BF02-C2A417927200}"/>
    <dgm:cxn modelId="{6487990E-4B4B-4463-BEA0-16C46AB64EFE}" srcId="{FB2BB4CE-7B51-4A5E-8E44-481C6D93F9C6}" destId="{90D9F0F5-9E53-4DEC-875E-B3FD0641A48D}" srcOrd="1" destOrd="0" parTransId="{C7FDAEAE-E7AE-420A-8344-DF281F6F04F5}" sibTransId="{7F1FA8F7-1EFA-47B4-94B2-33464F8EEF66}"/>
    <dgm:cxn modelId="{08A00CF0-2541-4C0D-844A-498A0C1C01E3}" srcId="{FB2BB4CE-7B51-4A5E-8E44-481C6D93F9C6}" destId="{C2D76004-A2DB-48E0-9FB2-0101340ACDC0}" srcOrd="0" destOrd="0" parTransId="{2067B2F1-9764-4F16-8ABB-7D006EBA9CBD}" sibTransId="{136295AE-55EE-405B-B3D0-69AD16B55C6D}"/>
    <dgm:cxn modelId="{2707A352-C11E-4302-8CDB-FC18C7B3E49C}" type="presOf" srcId="{FB2BB4CE-7B51-4A5E-8E44-481C6D93F9C6}" destId="{12817C77-F2FE-4344-932D-B56F257A5FAC}" srcOrd="0" destOrd="0" presId="urn:microsoft.com/office/officeart/2005/8/layout/default#1"/>
    <dgm:cxn modelId="{31199697-EDBD-40A6-9550-196A824CB06A}" srcId="{FB2BB4CE-7B51-4A5E-8E44-481C6D93F9C6}" destId="{009D33CA-82D0-483B-9124-18C75011BE80}" srcOrd="4" destOrd="0" parTransId="{6C63A162-BB34-497F-B868-57B450532CE5}" sibTransId="{8E42E565-17AD-45C4-8F4E-8686737175AF}"/>
    <dgm:cxn modelId="{EB1C383E-5258-4465-AC5F-185B5D410D13}" type="presOf" srcId="{90D9F0F5-9E53-4DEC-875E-B3FD0641A48D}" destId="{4688DBCD-112C-47F7-AD06-B23CB001BCA7}" srcOrd="0" destOrd="0" presId="urn:microsoft.com/office/officeart/2005/8/layout/default#1"/>
    <dgm:cxn modelId="{CD012EBC-897C-459A-85F9-6097CB145510}" type="presOf" srcId="{E2A7B355-6A71-4998-BA7D-458CA65CDF93}" destId="{7AC2DBFD-95C6-448F-A485-822431947DCF}" srcOrd="0" destOrd="0" presId="urn:microsoft.com/office/officeart/2005/8/layout/default#1"/>
    <dgm:cxn modelId="{F4231745-1DFB-4AFB-AE3B-3CF6DE6DCE45}" type="presOf" srcId="{009D33CA-82D0-483B-9124-18C75011BE80}" destId="{38F355A7-5224-4F14-9F92-C66E0E7E50A0}" srcOrd="0" destOrd="0" presId="urn:microsoft.com/office/officeart/2005/8/layout/default#1"/>
    <dgm:cxn modelId="{F681D15A-F072-4577-A9D4-B4E6657D3443}" type="presOf" srcId="{C7228E1A-EC2D-4E8B-A13E-C759E06B24C0}" destId="{DDD44F31-AA52-41F5-B010-E9B65A1DDE07}" srcOrd="0" destOrd="0" presId="urn:microsoft.com/office/officeart/2005/8/layout/default#1"/>
    <dgm:cxn modelId="{FBC16770-6266-4A60-97F4-619FDB079147}" type="presParOf" srcId="{12817C77-F2FE-4344-932D-B56F257A5FAC}" destId="{C3DB6D6A-24A2-4F88-8309-6C0D3EA405B2}" srcOrd="0" destOrd="0" presId="urn:microsoft.com/office/officeart/2005/8/layout/default#1"/>
    <dgm:cxn modelId="{6ACE0AB9-78F1-4323-9607-537FE118CEBF}" type="presParOf" srcId="{12817C77-F2FE-4344-932D-B56F257A5FAC}" destId="{D0144268-ACEC-4F55-8770-54DE66B109A7}" srcOrd="1" destOrd="0" presId="urn:microsoft.com/office/officeart/2005/8/layout/default#1"/>
    <dgm:cxn modelId="{09C08712-CDD3-4D1C-B0B9-FCEDB6C7C8AC}" type="presParOf" srcId="{12817C77-F2FE-4344-932D-B56F257A5FAC}" destId="{4688DBCD-112C-47F7-AD06-B23CB001BCA7}" srcOrd="2" destOrd="0" presId="urn:microsoft.com/office/officeart/2005/8/layout/default#1"/>
    <dgm:cxn modelId="{75B04CAB-B36D-432B-8BCB-B6D020D459E7}" type="presParOf" srcId="{12817C77-F2FE-4344-932D-B56F257A5FAC}" destId="{A4CC44A2-CA3C-4565-BE98-9E10D0976070}" srcOrd="3" destOrd="0" presId="urn:microsoft.com/office/officeart/2005/8/layout/default#1"/>
    <dgm:cxn modelId="{D1F676E4-E174-4E58-B413-925E99D3654F}" type="presParOf" srcId="{12817C77-F2FE-4344-932D-B56F257A5FAC}" destId="{DDD44F31-AA52-41F5-B010-E9B65A1DDE07}" srcOrd="4" destOrd="0" presId="urn:microsoft.com/office/officeart/2005/8/layout/default#1"/>
    <dgm:cxn modelId="{7FB47BE7-31CE-4A69-B9ED-C0EDA64BAE64}" type="presParOf" srcId="{12817C77-F2FE-4344-932D-B56F257A5FAC}" destId="{B0BFF16E-9E44-4D76-9190-09AC9A041E46}" srcOrd="5" destOrd="0" presId="urn:microsoft.com/office/officeart/2005/8/layout/default#1"/>
    <dgm:cxn modelId="{64B51E3E-EFC0-4EE7-92B3-F130D7A4CF15}" type="presParOf" srcId="{12817C77-F2FE-4344-932D-B56F257A5FAC}" destId="{7AC2DBFD-95C6-448F-A485-822431947DCF}" srcOrd="6" destOrd="0" presId="urn:microsoft.com/office/officeart/2005/8/layout/default#1"/>
    <dgm:cxn modelId="{CAFCB73D-BC56-4818-8058-D42C70FD0372}" type="presParOf" srcId="{12817C77-F2FE-4344-932D-B56F257A5FAC}" destId="{31376859-2336-4BC8-B374-E0EF54426C91}" srcOrd="7" destOrd="0" presId="urn:microsoft.com/office/officeart/2005/8/layout/default#1"/>
    <dgm:cxn modelId="{82AF9A7D-4032-4B3A-A6CD-CE99DC16FE34}" type="presParOf" srcId="{12817C77-F2FE-4344-932D-B56F257A5FAC}" destId="{38F355A7-5224-4F14-9F92-C66E0E7E50A0}" srcOrd="8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DF243ED-B7E1-45C7-9888-6E52278516C6}" type="doc">
      <dgm:prSet loTypeId="urn:microsoft.com/office/officeart/2005/8/layout/default#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E0062F1F-7FED-408C-8412-7AD3581FAC4C}">
      <dgm:prSet phldrT="[Metin]"/>
      <dgm:spPr/>
      <dgm:t>
        <a:bodyPr/>
        <a:lstStyle/>
        <a:p>
          <a:r>
            <a:rPr lang="tr-TR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Taşınmaza Sayfa Açılması İlkesi</a:t>
          </a:r>
          <a:endParaRPr lang="tr-TR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69BC66FF-DAFC-447C-9FB5-5F49751D30A0}" type="parTrans" cxnId="{F2CD41EC-8F48-4352-BB98-605A442DD058}">
      <dgm:prSet/>
      <dgm:spPr/>
      <dgm:t>
        <a:bodyPr/>
        <a:lstStyle/>
        <a:p>
          <a:endParaRPr lang="tr-TR"/>
        </a:p>
      </dgm:t>
    </dgm:pt>
    <dgm:pt modelId="{28861D7B-4975-477C-A73D-0608A2254B93}" type="sibTrans" cxnId="{F2CD41EC-8F48-4352-BB98-605A442DD058}">
      <dgm:prSet/>
      <dgm:spPr/>
      <dgm:t>
        <a:bodyPr/>
        <a:lstStyle/>
        <a:p>
          <a:endParaRPr lang="tr-TR"/>
        </a:p>
      </dgm:t>
    </dgm:pt>
    <dgm:pt modelId="{94FF5C34-C03E-46A7-97F9-D6242A2D5AA4}">
      <dgm:prSet phldrT="[Metin]"/>
      <dgm:spPr/>
      <dgm:t>
        <a:bodyPr/>
        <a:lstStyle/>
        <a:p>
          <a:r>
            <a:rPr lang="tr-TR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Tescilin Sebebe Bağlılığı İlkesi</a:t>
          </a:r>
          <a:endParaRPr lang="tr-TR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DB27BB4F-D59B-4422-B5D7-4108C6D7398A}" type="parTrans" cxnId="{169DBFA3-4B08-4ECF-A643-2008CD3FCEFA}">
      <dgm:prSet/>
      <dgm:spPr/>
      <dgm:t>
        <a:bodyPr/>
        <a:lstStyle/>
        <a:p>
          <a:endParaRPr lang="tr-TR"/>
        </a:p>
      </dgm:t>
    </dgm:pt>
    <dgm:pt modelId="{FF0F5697-C058-41D8-B245-B26F9D293425}" type="sibTrans" cxnId="{169DBFA3-4B08-4ECF-A643-2008CD3FCEFA}">
      <dgm:prSet/>
      <dgm:spPr/>
      <dgm:t>
        <a:bodyPr/>
        <a:lstStyle/>
        <a:p>
          <a:endParaRPr lang="tr-TR"/>
        </a:p>
      </dgm:t>
    </dgm:pt>
    <dgm:pt modelId="{FE6B71C8-93D6-4FC6-A773-26D750D65B07}">
      <dgm:prSet phldrT="[Metin]"/>
      <dgm:spPr/>
      <dgm:t>
        <a:bodyPr/>
        <a:lstStyle/>
        <a:p>
          <a:r>
            <a:rPr lang="tr-TR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Tapu Siciline Güven İlkesi</a:t>
          </a:r>
          <a:endParaRPr lang="tr-TR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82E4B6DE-A8AD-4783-B546-8C722FC61B22}" type="parTrans" cxnId="{677397B1-EEB5-4342-8F18-4DF488FA6CB7}">
      <dgm:prSet/>
      <dgm:spPr/>
      <dgm:t>
        <a:bodyPr/>
        <a:lstStyle/>
        <a:p>
          <a:endParaRPr lang="tr-TR"/>
        </a:p>
      </dgm:t>
    </dgm:pt>
    <dgm:pt modelId="{2B6CAE63-9B40-4617-888C-894CA111DC5B}" type="sibTrans" cxnId="{677397B1-EEB5-4342-8F18-4DF488FA6CB7}">
      <dgm:prSet/>
      <dgm:spPr/>
      <dgm:t>
        <a:bodyPr/>
        <a:lstStyle/>
        <a:p>
          <a:endParaRPr lang="tr-TR"/>
        </a:p>
      </dgm:t>
    </dgm:pt>
    <dgm:pt modelId="{91E30E90-5330-49CA-9240-F267C9127FBF}">
      <dgm:prSet phldrT="[Metin]"/>
      <dgm:spPr/>
      <dgm:t>
        <a:bodyPr/>
        <a:lstStyle/>
        <a:p>
          <a:r>
            <a:rPr lang="tr-TR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Tescil İlkesi </a:t>
          </a:r>
        </a:p>
      </dgm:t>
    </dgm:pt>
    <dgm:pt modelId="{329DAA66-CA77-49AC-9ED5-13A60A41B14E}" type="parTrans" cxnId="{609162B3-8B0B-4418-B5A0-D8B9C0092338}">
      <dgm:prSet/>
      <dgm:spPr/>
      <dgm:t>
        <a:bodyPr/>
        <a:lstStyle/>
        <a:p>
          <a:endParaRPr lang="tr-TR"/>
        </a:p>
      </dgm:t>
    </dgm:pt>
    <dgm:pt modelId="{A7AF77C4-6436-4B7F-8B2F-6387073FF79E}" type="sibTrans" cxnId="{609162B3-8B0B-4418-B5A0-D8B9C0092338}">
      <dgm:prSet/>
      <dgm:spPr/>
      <dgm:t>
        <a:bodyPr/>
        <a:lstStyle/>
        <a:p>
          <a:endParaRPr lang="tr-TR"/>
        </a:p>
      </dgm:t>
    </dgm:pt>
    <dgm:pt modelId="{8365628A-27BE-43CA-9A9D-3A0AD623D45D}">
      <dgm:prSet phldrT="[Metin]"/>
      <dgm:spPr/>
      <dgm:t>
        <a:bodyPr/>
        <a:lstStyle/>
        <a:p>
          <a:r>
            <a:rPr lang="tr-TR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Tapu Sicilinin  Açıklığı İlkesi</a:t>
          </a:r>
          <a:endParaRPr lang="tr-TR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9352A1AB-3D76-4049-B4F9-5F8D05629535}" type="parTrans" cxnId="{574C5458-A5FB-4638-9859-34B61F2801BF}">
      <dgm:prSet/>
      <dgm:spPr/>
      <dgm:t>
        <a:bodyPr/>
        <a:lstStyle/>
        <a:p>
          <a:endParaRPr lang="tr-TR"/>
        </a:p>
      </dgm:t>
    </dgm:pt>
    <dgm:pt modelId="{25EF0749-D297-497F-AE00-093F3858DA30}" type="sibTrans" cxnId="{574C5458-A5FB-4638-9859-34B61F2801BF}">
      <dgm:prSet/>
      <dgm:spPr/>
      <dgm:t>
        <a:bodyPr/>
        <a:lstStyle/>
        <a:p>
          <a:endParaRPr lang="tr-TR"/>
        </a:p>
      </dgm:t>
    </dgm:pt>
    <dgm:pt modelId="{D3E7F233-4761-4850-AD95-B3BFCF47C528}" type="pres">
      <dgm:prSet presAssocID="{EDF243ED-B7E1-45C7-9888-6E52278516C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56F1C276-C4A8-47E1-8B05-D43E457EAECC}" type="pres">
      <dgm:prSet presAssocID="{E0062F1F-7FED-408C-8412-7AD3581FAC4C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9E02CF6-7CFD-4D51-BD77-4193B29760DA}" type="pres">
      <dgm:prSet presAssocID="{28861D7B-4975-477C-A73D-0608A2254B93}" presName="sibTrans" presStyleCnt="0"/>
      <dgm:spPr/>
      <dgm:t>
        <a:bodyPr/>
        <a:lstStyle/>
        <a:p>
          <a:endParaRPr lang="tr-TR"/>
        </a:p>
      </dgm:t>
    </dgm:pt>
    <dgm:pt modelId="{CA16B03D-8155-4D3A-9008-0374FD9E3F7B}" type="pres">
      <dgm:prSet presAssocID="{94FF5C34-C03E-46A7-97F9-D6242A2D5AA4}" presName="node" presStyleLbl="node1" presStyleIdx="1" presStyleCnt="5" custScaleY="163423" custLinFactNeighborX="-399" custLinFactNeighborY="6999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E40CF16-2783-4E28-A5B6-40DDB92E715D}" type="pres">
      <dgm:prSet presAssocID="{FF0F5697-C058-41D8-B245-B26F9D293425}" presName="sibTrans" presStyleCnt="0"/>
      <dgm:spPr/>
      <dgm:t>
        <a:bodyPr/>
        <a:lstStyle/>
        <a:p>
          <a:endParaRPr lang="tr-TR"/>
        </a:p>
      </dgm:t>
    </dgm:pt>
    <dgm:pt modelId="{9D90D1BB-F5D9-4C9F-B3F3-2CEB0274E0A3}" type="pres">
      <dgm:prSet presAssocID="{FE6B71C8-93D6-4FC6-A773-26D750D65B07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2611D91-8479-421E-8079-327D863E6F3E}" type="pres">
      <dgm:prSet presAssocID="{2B6CAE63-9B40-4617-888C-894CA111DC5B}" presName="sibTrans" presStyleCnt="0"/>
      <dgm:spPr/>
      <dgm:t>
        <a:bodyPr/>
        <a:lstStyle/>
        <a:p>
          <a:endParaRPr lang="tr-TR"/>
        </a:p>
      </dgm:t>
    </dgm:pt>
    <dgm:pt modelId="{AE003865-A06A-434A-91E5-D298031101AC}" type="pres">
      <dgm:prSet presAssocID="{91E30E90-5330-49CA-9240-F267C9127FBF}" presName="node" presStyleLbl="node1" presStyleIdx="3" presStyleCnt="5" custLinFactNeighborX="-51798" custLinFactNeighborY="-3075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5002636-93C8-416F-BC81-055101F10834}" type="pres">
      <dgm:prSet presAssocID="{A7AF77C4-6436-4B7F-8B2F-6387073FF79E}" presName="sibTrans" presStyleCnt="0"/>
      <dgm:spPr/>
      <dgm:t>
        <a:bodyPr/>
        <a:lstStyle/>
        <a:p>
          <a:endParaRPr lang="tr-TR"/>
        </a:p>
      </dgm:t>
    </dgm:pt>
    <dgm:pt modelId="{54EA869C-8BF8-4E52-B0E7-99BE9BEA2EFD}" type="pres">
      <dgm:prSet presAssocID="{8365628A-27BE-43CA-9A9D-3A0AD623D45D}" presName="node" presStyleLbl="node1" presStyleIdx="4" presStyleCnt="5" custLinFactNeighborX="53799" custLinFactNeighborY="-3075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574C5458-A5FB-4638-9859-34B61F2801BF}" srcId="{EDF243ED-B7E1-45C7-9888-6E52278516C6}" destId="{8365628A-27BE-43CA-9A9D-3A0AD623D45D}" srcOrd="4" destOrd="0" parTransId="{9352A1AB-3D76-4049-B4F9-5F8D05629535}" sibTransId="{25EF0749-D297-497F-AE00-093F3858DA30}"/>
    <dgm:cxn modelId="{609162B3-8B0B-4418-B5A0-D8B9C0092338}" srcId="{EDF243ED-B7E1-45C7-9888-6E52278516C6}" destId="{91E30E90-5330-49CA-9240-F267C9127FBF}" srcOrd="3" destOrd="0" parTransId="{329DAA66-CA77-49AC-9ED5-13A60A41B14E}" sibTransId="{A7AF77C4-6436-4B7F-8B2F-6387073FF79E}"/>
    <dgm:cxn modelId="{041BCCDA-D669-4138-8DF7-ADE224B0143F}" type="presOf" srcId="{94FF5C34-C03E-46A7-97F9-D6242A2D5AA4}" destId="{CA16B03D-8155-4D3A-9008-0374FD9E3F7B}" srcOrd="0" destOrd="0" presId="urn:microsoft.com/office/officeart/2005/8/layout/default#3"/>
    <dgm:cxn modelId="{169DBFA3-4B08-4ECF-A643-2008CD3FCEFA}" srcId="{EDF243ED-B7E1-45C7-9888-6E52278516C6}" destId="{94FF5C34-C03E-46A7-97F9-D6242A2D5AA4}" srcOrd="1" destOrd="0" parTransId="{DB27BB4F-D59B-4422-B5D7-4108C6D7398A}" sibTransId="{FF0F5697-C058-41D8-B245-B26F9D293425}"/>
    <dgm:cxn modelId="{2E16B66A-274A-4044-A6D8-3E2F34DBA07E}" type="presOf" srcId="{FE6B71C8-93D6-4FC6-A773-26D750D65B07}" destId="{9D90D1BB-F5D9-4C9F-B3F3-2CEB0274E0A3}" srcOrd="0" destOrd="0" presId="urn:microsoft.com/office/officeart/2005/8/layout/default#3"/>
    <dgm:cxn modelId="{F2CD41EC-8F48-4352-BB98-605A442DD058}" srcId="{EDF243ED-B7E1-45C7-9888-6E52278516C6}" destId="{E0062F1F-7FED-408C-8412-7AD3581FAC4C}" srcOrd="0" destOrd="0" parTransId="{69BC66FF-DAFC-447C-9FB5-5F49751D30A0}" sibTransId="{28861D7B-4975-477C-A73D-0608A2254B93}"/>
    <dgm:cxn modelId="{677397B1-EEB5-4342-8F18-4DF488FA6CB7}" srcId="{EDF243ED-B7E1-45C7-9888-6E52278516C6}" destId="{FE6B71C8-93D6-4FC6-A773-26D750D65B07}" srcOrd="2" destOrd="0" parTransId="{82E4B6DE-A8AD-4783-B546-8C722FC61B22}" sibTransId="{2B6CAE63-9B40-4617-888C-894CA111DC5B}"/>
    <dgm:cxn modelId="{53A0DD16-03F3-4033-9BE6-9CAF426793D9}" type="presOf" srcId="{E0062F1F-7FED-408C-8412-7AD3581FAC4C}" destId="{56F1C276-C4A8-47E1-8B05-D43E457EAECC}" srcOrd="0" destOrd="0" presId="urn:microsoft.com/office/officeart/2005/8/layout/default#3"/>
    <dgm:cxn modelId="{A124BE65-4206-452D-8E91-F5E400541467}" type="presOf" srcId="{8365628A-27BE-43CA-9A9D-3A0AD623D45D}" destId="{54EA869C-8BF8-4E52-B0E7-99BE9BEA2EFD}" srcOrd="0" destOrd="0" presId="urn:microsoft.com/office/officeart/2005/8/layout/default#3"/>
    <dgm:cxn modelId="{8C837994-342C-4A98-83AF-69923FBE8D38}" type="presOf" srcId="{91E30E90-5330-49CA-9240-F267C9127FBF}" destId="{AE003865-A06A-434A-91E5-D298031101AC}" srcOrd="0" destOrd="0" presId="urn:microsoft.com/office/officeart/2005/8/layout/default#3"/>
    <dgm:cxn modelId="{62F0E847-491A-4B9F-88CA-F5A9CF9DA1DE}" type="presOf" srcId="{EDF243ED-B7E1-45C7-9888-6E52278516C6}" destId="{D3E7F233-4761-4850-AD95-B3BFCF47C528}" srcOrd="0" destOrd="0" presId="urn:microsoft.com/office/officeart/2005/8/layout/default#3"/>
    <dgm:cxn modelId="{43CC1A3F-32B8-4ACC-8D6C-B71A2F1C7D84}" type="presParOf" srcId="{D3E7F233-4761-4850-AD95-B3BFCF47C528}" destId="{56F1C276-C4A8-47E1-8B05-D43E457EAECC}" srcOrd="0" destOrd="0" presId="urn:microsoft.com/office/officeart/2005/8/layout/default#3"/>
    <dgm:cxn modelId="{85F7CB51-9011-4FF5-B7B3-32C70F23BA96}" type="presParOf" srcId="{D3E7F233-4761-4850-AD95-B3BFCF47C528}" destId="{99E02CF6-7CFD-4D51-BD77-4193B29760DA}" srcOrd="1" destOrd="0" presId="urn:microsoft.com/office/officeart/2005/8/layout/default#3"/>
    <dgm:cxn modelId="{8F4D011A-E45A-4D53-B30E-8342F590447D}" type="presParOf" srcId="{D3E7F233-4761-4850-AD95-B3BFCF47C528}" destId="{CA16B03D-8155-4D3A-9008-0374FD9E3F7B}" srcOrd="2" destOrd="0" presId="urn:microsoft.com/office/officeart/2005/8/layout/default#3"/>
    <dgm:cxn modelId="{77A93E14-8236-4093-AF9C-1144D40AE738}" type="presParOf" srcId="{D3E7F233-4761-4850-AD95-B3BFCF47C528}" destId="{2E40CF16-2783-4E28-A5B6-40DDB92E715D}" srcOrd="3" destOrd="0" presId="urn:microsoft.com/office/officeart/2005/8/layout/default#3"/>
    <dgm:cxn modelId="{A29D3DD3-51BB-4F39-B7ED-349F76CDE80E}" type="presParOf" srcId="{D3E7F233-4761-4850-AD95-B3BFCF47C528}" destId="{9D90D1BB-F5D9-4C9F-B3F3-2CEB0274E0A3}" srcOrd="4" destOrd="0" presId="urn:microsoft.com/office/officeart/2005/8/layout/default#3"/>
    <dgm:cxn modelId="{97099743-C221-4537-A74E-F06CEE4267AD}" type="presParOf" srcId="{D3E7F233-4761-4850-AD95-B3BFCF47C528}" destId="{42611D91-8479-421E-8079-327D863E6F3E}" srcOrd="5" destOrd="0" presId="urn:microsoft.com/office/officeart/2005/8/layout/default#3"/>
    <dgm:cxn modelId="{58077D20-E45F-46A1-BDFE-7BF0192B2F54}" type="presParOf" srcId="{D3E7F233-4761-4850-AD95-B3BFCF47C528}" destId="{AE003865-A06A-434A-91E5-D298031101AC}" srcOrd="6" destOrd="0" presId="urn:microsoft.com/office/officeart/2005/8/layout/default#3"/>
    <dgm:cxn modelId="{2227C5D2-2E9E-4E7A-9DC5-75258A88F307}" type="presParOf" srcId="{D3E7F233-4761-4850-AD95-B3BFCF47C528}" destId="{15002636-93C8-416F-BC81-055101F10834}" srcOrd="7" destOrd="0" presId="urn:microsoft.com/office/officeart/2005/8/layout/default#3"/>
    <dgm:cxn modelId="{8CE4391F-773B-4C06-8E2C-66F06B8C5D55}" type="presParOf" srcId="{D3E7F233-4761-4850-AD95-B3BFCF47C528}" destId="{54EA869C-8BF8-4E52-B0E7-99BE9BEA2EFD}" srcOrd="8" destOrd="0" presId="urn:microsoft.com/office/officeart/2005/8/layout/default#3"/>
  </dgm:cxnLst>
  <dgm:bg>
    <a:noFill/>
  </dgm:bg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#3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29050" y="0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8806F9-1349-4EBC-830C-33E6D4AF84D4}" type="datetimeFigureOut">
              <a:rPr lang="tr-TR" smtClean="0"/>
              <a:t>3.12.2019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29050" y="9444038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3843F5-580D-4926-9414-A01705079D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90744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908BC2-90D2-4EC2-9DB9-B2F1C4079BD6}" type="datetimeFigureOut">
              <a:rPr lang="tr-TR" smtClean="0"/>
              <a:t>3.12.2019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6275" y="4784725"/>
            <a:ext cx="5408613" cy="3914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24783B-7802-4BF8-9B4F-81246024C9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7607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9DC31-A59A-4AAF-B800-C7B3CFEACA3A}" type="slidenum">
              <a:rPr lang="tr-TR" smtClean="0"/>
              <a:pPr/>
              <a:t>50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98337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80E04-E527-48F7-86D2-FB2F9752E9C0}" type="datetimeFigureOut">
              <a:rPr lang="tr-TR" smtClean="0"/>
              <a:t>3.12.2019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DFB4F-69A0-474F-8D1F-FE47366DDA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5774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80E04-E527-48F7-86D2-FB2F9752E9C0}" type="datetimeFigureOut">
              <a:rPr lang="tr-TR" smtClean="0"/>
              <a:t>3.12.2019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DFB4F-69A0-474F-8D1F-FE47366DDA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2489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80E04-E527-48F7-86D2-FB2F9752E9C0}" type="datetimeFigureOut">
              <a:rPr lang="tr-TR" smtClean="0"/>
              <a:t>3.12.2019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DFB4F-69A0-474F-8D1F-FE47366DDA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4350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80E04-E527-48F7-86D2-FB2F9752E9C0}" type="datetimeFigureOut">
              <a:rPr lang="tr-TR" smtClean="0"/>
              <a:t>3.12.2019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DFB4F-69A0-474F-8D1F-FE47366DDA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7750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80E04-E527-48F7-86D2-FB2F9752E9C0}" type="datetimeFigureOut">
              <a:rPr lang="tr-TR" smtClean="0"/>
              <a:t>3.12.2019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DFB4F-69A0-474F-8D1F-FE47366DDA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4907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80E04-E527-48F7-86D2-FB2F9752E9C0}" type="datetimeFigureOut">
              <a:rPr lang="tr-TR" smtClean="0"/>
              <a:t>3.12.2019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DFB4F-69A0-474F-8D1F-FE47366DDA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669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80E04-E527-48F7-86D2-FB2F9752E9C0}" type="datetimeFigureOut">
              <a:rPr lang="tr-TR" smtClean="0"/>
              <a:t>3.12.2019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DFB4F-69A0-474F-8D1F-FE47366DDA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670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80E04-E527-48F7-86D2-FB2F9752E9C0}" type="datetimeFigureOut">
              <a:rPr lang="tr-TR" smtClean="0"/>
              <a:t>3.12.2019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DFB4F-69A0-474F-8D1F-FE47366DDA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6655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80E04-E527-48F7-86D2-FB2F9752E9C0}" type="datetimeFigureOut">
              <a:rPr lang="tr-TR" smtClean="0"/>
              <a:t>3.12.2019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DFB4F-69A0-474F-8D1F-FE47366DDA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7401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80E04-E527-48F7-86D2-FB2F9752E9C0}" type="datetimeFigureOut">
              <a:rPr lang="tr-TR" smtClean="0"/>
              <a:t>3.12.2019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DFB4F-69A0-474F-8D1F-FE47366DDA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1568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80E04-E527-48F7-86D2-FB2F9752E9C0}" type="datetimeFigureOut">
              <a:rPr lang="tr-TR" smtClean="0"/>
              <a:t>3.12.2019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DFB4F-69A0-474F-8D1F-FE47366DDA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888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C80E04-E527-48F7-86D2-FB2F9752E9C0}" type="datetimeFigureOut">
              <a:rPr lang="tr-TR" smtClean="0"/>
              <a:t>3.12.2019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5DFB4F-69A0-474F-8D1F-FE47366DDA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1841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sz="5400" dirty="0" smtClean="0"/>
              <a:t/>
            </a:r>
            <a:br>
              <a:rPr lang="tr-TR" sz="5400" dirty="0" smtClean="0"/>
            </a:br>
            <a:r>
              <a:rPr lang="tr-TR" sz="5400" dirty="0"/>
              <a:t/>
            </a:r>
            <a:br>
              <a:rPr lang="tr-TR" sz="5400" dirty="0"/>
            </a:br>
            <a:r>
              <a:rPr lang="tr-TR" sz="3600" dirty="0" smtClean="0"/>
              <a:t>A.Ü.H.F. </a:t>
            </a:r>
            <a:r>
              <a:rPr lang="tr-TR" sz="5400" dirty="0" smtClean="0"/>
              <a:t/>
            </a:r>
            <a:br>
              <a:rPr lang="tr-TR" sz="5400" dirty="0" smtClean="0"/>
            </a:br>
            <a:r>
              <a:rPr lang="tr-TR" sz="5400" b="1" dirty="0" smtClean="0"/>
              <a:t>3/A EŞYA HUKUKU DERS NOTLARI</a:t>
            </a:r>
            <a:r>
              <a:rPr lang="tr-TR" sz="4900" dirty="0" smtClean="0"/>
              <a:t/>
            </a:r>
            <a:br>
              <a:rPr lang="tr-TR" sz="4900" dirty="0" smtClean="0"/>
            </a:br>
            <a:r>
              <a:rPr lang="tr-TR" sz="3600" dirty="0" smtClean="0"/>
              <a:t>(</a:t>
            </a:r>
            <a:r>
              <a:rPr lang="tr-TR" sz="4400" u="sng" dirty="0" smtClean="0">
                <a:latin typeface="+mn-lt"/>
              </a:rPr>
              <a:t>11.Hafta</a:t>
            </a:r>
            <a:r>
              <a:rPr lang="tr-TR" sz="4400" dirty="0" smtClean="0">
                <a:latin typeface="+mn-lt"/>
              </a:rPr>
              <a:t>- 27.11.2019</a:t>
            </a:r>
            <a:r>
              <a:rPr lang="tr-TR" sz="4400" dirty="0" smtClean="0"/>
              <a:t>)</a:t>
            </a:r>
            <a:br>
              <a:rPr lang="tr-TR" sz="4400" dirty="0" smtClean="0"/>
            </a:br>
            <a:endParaRPr lang="tr-TR" sz="4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SİCİLİ</a:t>
            </a:r>
          </a:p>
          <a:p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 Hakkında Genel Bilgiler- Tapu Sicilinin Unsurları)</a:t>
            </a:r>
          </a:p>
          <a:p>
            <a:r>
              <a:rPr lang="tr-TR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Doç. Dr. Yıldız ABİK </a:t>
            </a:r>
            <a:endParaRPr lang="tr-TR" sz="3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61689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istemi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Türk – İsviçre Medeni Kanunları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Alman Medeni Kanunu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tarafından kabul edilmiştir.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sistemde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icili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Taşınmazların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eometrik ve Hukuki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urumlarını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bütün ayrıntılarıyla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yansıtmaya yarayan bir araçtır.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Sicilinin bu görevi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sadece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ütüğü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adı da verilen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ütük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tarafından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gerçekleştirilmez.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bağlamda, Tapu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ütüğü yanında,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Yevmiye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efteri,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Diğer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esmi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elgeler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(evrakı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müsbite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de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aynı amaca hizmet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ederler.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99916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Öyleyse,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 denildiği zaman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 Kütük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Kütüğü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ve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Yardımcı Unsurlardan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oluşan bir bütünün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akla gelmesi gerekir. </a:t>
            </a:r>
          </a:p>
          <a:p>
            <a:pPr algn="just"/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Sicili,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Taşınmazların Geometrik ve Hukuki Durumlarını göstermek amacıyla Devletin yetkili kıldığı Organlar tarafından ve yine Devletin denetim ve sorumluluğu altında  tutulan Siciller, Defterler ve Belgelerin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tümüdür. 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sz="2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93831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997 hükmünün birinci ve ikinci  fıkralarına göre, </a:t>
            </a: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Taşınmazlar üzerindeki hakları göstermek üzere tapu sicili tutulur (f.1). Tapu sicili, tapu kütüğü ve kat mülkiyeti kütüğü ile bunları tamamlayan yevmiye defteri ve belgeler ile planlardan oluşur (f.2)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.»</a:t>
            </a: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22.7.2013 tarih ve 2013 / 5150 sayılı Tapu Sicili Tüzüğünün 5. maddesine göre de, </a:t>
            </a: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sicili, Devletin sorumluluğu altında, tescil ve açıklık ilkelerine göre taşınmazlar ile üzerindeki hakların durumlarını göstermek üzere tutulan sicildir.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51849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smtClean="0">
                <a:latin typeface="+mn-lt"/>
              </a:rPr>
              <a:t>Tapu Sicilinin Ayni Sisteme Göre Tutulması</a:t>
            </a:r>
            <a:endParaRPr lang="tr-TR" sz="32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45017" y="1690688"/>
            <a:ext cx="10515600" cy="4351338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yni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istem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denilen bir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Usule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göre tutulur. </a:t>
            </a:r>
          </a:p>
          <a:p>
            <a:pPr algn="just"/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Sistemde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 Taşınmaz,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ukuki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urumu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Nitelikleri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gösterilmek suretiyle Sicilin ayrı bir sayfasına kaydedilir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1000 / I). </a:t>
            </a:r>
          </a:p>
          <a:p>
            <a:pPr algn="just"/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Taşınmazlar için ayrılan bu bağımsız sayfaya o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Taşınmaza ilişkin bütün özellikler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Taşınmazın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üzölçümü, Sınırları, Maliki, Taşınmaz üzerinde mevcut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Sınırlı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yni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aklar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yazılır. </a:t>
            </a:r>
          </a:p>
          <a:p>
            <a:pPr algn="just"/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90135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Taşınmazlar üzerinde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akların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kurulması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içeriğinin değiştirilmesi, devredilmesi veya sona ermesi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kural olarak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apu Siciline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yapılacak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Tescil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m.1021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1022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veya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Terkin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gerçekleşir. 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Ayrıca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Sicile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aşınmazların </a:t>
            </a:r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ukuki Durumu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ilgili olarak bazı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Kişisel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aklar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Tasarruf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etkisi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ınırlamaları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yine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Taşınmazların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yni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durumunu etkileyen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bazı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Hukuki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Fiil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lişkiler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yazılır. </a:t>
            </a:r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4058405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Böylece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belirlenmiş olan Ayni Hak durumu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Sicilin Açıklığı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m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1020)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dolayısıyla dışa aksetme olanağı bulur. </a:t>
            </a:r>
          </a:p>
          <a:p>
            <a:pPr algn="just"/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Sicilindeki Tesciller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Taşınmazlar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üzerindeki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Ayni Haklara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Karine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sayılır (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m. 992). </a:t>
            </a:r>
          </a:p>
          <a:p>
            <a:pPr marL="0" indent="0" algn="just">
              <a:buNone/>
            </a:pP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Sirmen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Eşya H., 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B., s. 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109)</a:t>
            </a:r>
            <a:endParaRPr lang="tr-TR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1883783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Ayni Sistemde,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icili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açıktır (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alenidir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 hukuken korunmaya değer menfaati bulunan herkes, 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apu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icili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ayıtlarını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inceleyebilir,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Onaylı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rneklerini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alabilir (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1020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Açıklık (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Aleniyet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İlkesinin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sonucu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olarak,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Tapu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icilindeki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ayıtlara </a:t>
            </a:r>
            <a:r>
              <a:rPr lang="tr-TR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iyiniyetle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güvenip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Ayni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kazananların bu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Kazanımları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korunur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1023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34132502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Sicilinin temeli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Cermen Hukukuna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dayanır.</a:t>
            </a:r>
          </a:p>
          <a:p>
            <a:pPr algn="just"/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Ancak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Sistem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modern anlamda, ilk olarak,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1872 tarihli Prusya Kanununda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düzenlenmiş ve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İsviçre Medeni Kanunu’nun kabulüyle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İsviçre’nin tamamında uygulanmaya başlanmıştır. </a:t>
            </a:r>
          </a:p>
          <a:p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35294346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Ülkemizde,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Fatih Sultan Mehmet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zamanında başlanıp,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Kanuni Sultan Süleyman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zamanında hızlandırılan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Büyük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razi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ahrirleri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(Yazımları)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yapılmış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düzenli defterler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oluşturulmuştur.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Ancak bu büyük arazi tahrirlerinin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yapılmasındaki amaç,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vergilerin tahakkuk ve tahsillerini sağlamak olmuştur.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1847 yılında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Miri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razinin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kaydedilmesine ilişkin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düzenlemeler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yapılmış,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1874 yılından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sonra yürürlüğe konulan çeşitli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Nizamnameler ile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icilinin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emeli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atılmışsa da;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düzenlemelerde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Medeni Kanun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anlamında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apu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icili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istemine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 verilmemiştir.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58073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1883’den itibaren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Mülk Arazinin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yoklama usulüyle kaydına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1899’dan itibaren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bütün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Taşınmazlar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ülk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 da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Miri Arazi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ayırımı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yapılmaksızın,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Zabıt Defterlerine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geçirilmeye başlanmıştır.   </a:t>
            </a:r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1926’da,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743 sayılı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Medeni Kanun’un kabulü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yürürlüğe girmesinden sonra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Kadastrosu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yapılmamış yerlerde, yeni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Sicillere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uygun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olarak,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bazı değişiklikler yapılmak suretiyle bu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Defterlerin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tutulmasına devam edilmiştir.  </a:t>
            </a:r>
          </a:p>
          <a:p>
            <a:pPr marL="0" indent="0" algn="just">
              <a:buNone/>
            </a:pP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82014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422400" y="1122363"/>
            <a:ext cx="9245600" cy="1609548"/>
          </a:xfrm>
        </p:spPr>
        <p:txBody>
          <a:bodyPr/>
          <a:lstStyle/>
          <a:p>
            <a:r>
              <a:rPr lang="tr-TR" dirty="0" smtClean="0"/>
              <a:t>Tapu Sicili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28890" y="2584274"/>
            <a:ext cx="9762066" cy="3839103"/>
          </a:xfrm>
        </p:spPr>
        <p:txBody>
          <a:bodyPr>
            <a:noAutofit/>
          </a:bodyPr>
          <a:lstStyle/>
          <a:p>
            <a:pPr algn="just"/>
            <a:r>
              <a:rPr lang="tr-TR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Sirmen, </a:t>
            </a:r>
            <a:r>
              <a:rPr lang="tr-TR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 Hukuku, 7.Bası, s. </a:t>
            </a:r>
            <a:r>
              <a:rPr lang="tr-TR" sz="20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109 </a:t>
            </a:r>
            <a:r>
              <a:rPr lang="tr-TR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vd. ; </a:t>
            </a:r>
            <a:r>
              <a:rPr lang="tr-TR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Ertaş</a:t>
            </a:r>
            <a:r>
              <a:rPr lang="tr-TR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Eşya Hukuku, 14. Bası, İzmir 2018, s. 85 vd.; </a:t>
            </a:r>
            <a:r>
              <a:rPr lang="tr-TR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Ünal / </a:t>
            </a:r>
            <a:r>
              <a:rPr lang="tr-TR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Başpınar</a:t>
            </a:r>
            <a:r>
              <a:rPr lang="tr-TR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Şekli Eşya Hukuku, 9. Bası, Ankara 2017, </a:t>
            </a:r>
            <a:br>
              <a:rPr lang="tr-TR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s. 271 vd. ; </a:t>
            </a:r>
            <a:r>
              <a:rPr lang="tr-TR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Oğuzman</a:t>
            </a:r>
            <a:r>
              <a:rPr lang="tr-TR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Seliçi</a:t>
            </a:r>
            <a:r>
              <a:rPr lang="tr-TR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Oktay- Özdemir</a:t>
            </a:r>
            <a:r>
              <a:rPr lang="tr-TR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Eşya Hukuku, 20. Bası, İstanbul 2017, s. 131 vd.; </a:t>
            </a:r>
            <a:r>
              <a:rPr lang="tr-TR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Oğuzman</a:t>
            </a:r>
            <a:r>
              <a:rPr lang="tr-TR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Seliçi</a:t>
            </a:r>
            <a:r>
              <a:rPr lang="tr-TR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Oktay- Özdemir</a:t>
            </a:r>
            <a:r>
              <a:rPr lang="tr-TR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Eşya Hukuku, Eşya Hukuku Kısaltılmış Ders Kitabı, 1. Bası İstanbul 2018, s. 77 vd.)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*Tapu Sicili, </a:t>
            </a:r>
            <a:r>
              <a:rPr lang="tr-TR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aşınmazlar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üzerinde mevcut Hakları açıklamak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bunların </a:t>
            </a:r>
            <a:r>
              <a:rPr lang="tr-TR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Tesisini ve Devirlerini sağlamak 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için </a:t>
            </a:r>
            <a:r>
              <a:rPr lang="tr-T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Devlet 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tarafından ve </a:t>
            </a:r>
            <a:r>
              <a:rPr lang="tr-T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Devletin Sorumluluğu 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altında tutulan, </a:t>
            </a:r>
            <a:r>
              <a:rPr lang="tr-TR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Kamuya açık Resmi </a:t>
            </a:r>
            <a:r>
              <a:rPr lang="tr-TR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icillerdir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TMK m. 997, TST m.4). </a:t>
            </a:r>
          </a:p>
          <a:p>
            <a:pPr algn="just"/>
            <a:r>
              <a:rPr lang="tr-T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Ertaş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Eşya Hukuku, 14. Bası, s. 85)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26981425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997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 hükmünde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700 sayılı KHK ile değişikliğe uğramadan önce,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Sicilinin Örneğinin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nasıl tutulacağının belirlenmesini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Tüzüğe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bırakmıştı.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konuda,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ilk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olarak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22.02.1910 tarihli İsviçre Tapu Sicili Tüzüğünün hemen hemen bir tercümesi olan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8.10.1930 tarihli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10012 sayılı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Sicili Nizamnamesi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çıkarılmış, onu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18.5.1994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tarihli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94 / 5623 sayılı Tapu Sicili Tüzüğü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izlemiş, bu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Tüzük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22.7.2013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tarihli ve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2013 / 5150 sayılı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 Tüzüğü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 yürürlükten kaldırılmıştır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570639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Ancak,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2.7.2018 tarihli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700 sayılı Anayasada Yapılan Değişikliklere Uyum Sağlanması Amacıyla Bazı Kanun ile Kanun Hükmünde Kararnamelerde Değişiklik Yapılması Hakkında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Kanun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Hükmünde Kararnamenin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RG. 07. 07. 2018, s. 30471 (2. Mükerrer)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139.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maddesiyle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Medeni Kanun’un,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bazı konuların belirlenmesini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Bakanlar Kuruluna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Tüzüğe bırakılan hükümleri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değiştirilerek, söz konusu konuların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Cumhurbaşkanınca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veya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Cumhurbaşkanınca çıkarılan Yönetmelikle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belirleneceği hükme bağlanmıştır. 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Sirmen,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Eşya H.,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B., s.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110- 111)</a:t>
            </a:r>
            <a:endParaRPr lang="tr-T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9163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Bununla birlikte,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 konusu KHK geçici madde 1’de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de, değişiklik yapılan hükümler gereğince,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yürürlüğe konulmuş olan Tüzük, Nizamname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Başbakanlık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veya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Bakanlar Kurulu tarafından çıkarılan Yönetmeliklerin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diğer işlemlerin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yürürlükten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kaldırılmadıkça geçerliliğini sürdüreceği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belirtilmiş olduğundan,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 Tüzüğü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halen yürürlüktedir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Sirmen,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Eşya H.,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B., s.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111)</a:t>
            </a:r>
            <a:endParaRPr lang="tr-T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61273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Medeni Kanun’da öngörülmüş bulunan Tapu Sicili Sisteminin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iyi biçimde işleyebilmesi için,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Arazinin Sınırlarının fenni usullerle belirlenerek,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lanının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yapılması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gerekir.  </a:t>
            </a:r>
          </a:p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Gerçekten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Medeni Kanun m. 1003/ I hükmüne göre: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taşınmazın kütüğe kaydı ve belirlenmesinde resmi bir ölçüme dayanan plan esas alınır.»</a:t>
            </a:r>
          </a:p>
          <a:p>
            <a:pPr marL="0" indent="0" algn="just">
              <a:buNone/>
            </a:pPr>
            <a:endParaRPr lang="tr-TR" sz="3600" dirty="0"/>
          </a:p>
          <a:p>
            <a:pPr marL="0" indent="0" algn="just">
              <a:buNone/>
            </a:pPr>
            <a:endParaRPr lang="tr-T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22443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Uygulamada,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Tapu Sicili Sistemine uygun Kütükler, sadece Kadastrosu yapılan yerlerde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tutulmuştur.</a:t>
            </a:r>
          </a:p>
          <a:p>
            <a:pPr algn="just"/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Kadastrosu yapılmamış yerlerde ise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uygulamada,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Medeni Kanun’un emrettiği Siciller yerine,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Zabıt Defteri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denilen ve temeli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Osmanlı İmparatorluğu zamanında yapılan Yoklama Kayıtlarına dayanan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Defterlerin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tutulması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yetinilmiştir. </a:t>
            </a:r>
          </a:p>
          <a:p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5761935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Ayrıca, Tapu Sicili Tüzüğünün geçici 1. maddesinde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henüz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Kadastrosu yapılmamış yerlerde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ütüğü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yerine </a:t>
            </a:r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Zabıt </a:t>
            </a:r>
            <a:r>
              <a:rPr lang="tr-TR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efter</a:t>
            </a:r>
            <a:r>
              <a:rPr lang="tr-TR" sz="3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Kat Mülkiyeti Zabıt Defteri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tutulacağı belirtilmiştir.  </a:t>
            </a:r>
          </a:p>
          <a:p>
            <a:pPr algn="just"/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maddede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Tapu Sicili Sistemine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uygun Kütüklerin tutulması,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Arazinin Kadastrosunun yapılması şartına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bağlanmıştır. </a:t>
            </a:r>
          </a:p>
        </p:txBody>
      </p:sp>
    </p:spTree>
    <p:extLst>
      <p:ext uri="{BB962C8B-B14F-4D97-AF65-F5344CB8AC3E}">
        <p14:creationId xmlns:p14="http://schemas.microsoft.com/office/powerpoint/2010/main" val="948322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Bütün Taşınmazların Kadastrosunun yapılarak Plana bağlanması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zaman isteyen bir iştir. </a:t>
            </a:r>
          </a:p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sorunun çözümü amacıyla,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Ülkemizde,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çeşitli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Kanuni Düzenlemeler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yapılmış ve yoğun çaba gösterilmiştir.</a:t>
            </a:r>
          </a:p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Günümüzde,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Ülkemizin Kadastrosu,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hemen hemen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tamamlanmak üzeredir. </a:t>
            </a:r>
          </a:p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ve Kadastro Genel Müdürlüğünün yönetimi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denetimi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altında tutulur. </a:t>
            </a:r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171418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TAPU SİCİLİ</a:t>
            </a:r>
            <a:endParaRPr lang="tr-TR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İçerik Yer Tutucusu"/>
          <p:cNvSpPr>
            <a:spLocks noGrp="1"/>
          </p:cNvSpPr>
          <p:nvPr>
            <p:ph idx="1"/>
          </p:nvPr>
        </p:nvSpPr>
        <p:spPr>
          <a:xfrm>
            <a:off x="1952596" y="1571613"/>
            <a:ext cx="8229600" cy="4525963"/>
          </a:xfrm>
          <a:solidFill>
            <a:schemeClr val="accent1"/>
          </a:solidFill>
        </p:spPr>
        <p:txBody>
          <a:bodyPr/>
          <a:lstStyle/>
          <a:p>
            <a:pPr>
              <a:buNone/>
            </a:pPr>
            <a:endParaRPr lang="tr-TR" sz="3600" dirty="0"/>
          </a:p>
          <a:p>
            <a:pPr algn="just">
              <a:buNone/>
            </a:pPr>
            <a:r>
              <a:rPr lang="tr-TR" sz="3600" u="sng" dirty="0">
                <a:latin typeface="Times New Roman" pitchFamily="18" charset="0"/>
                <a:cs typeface="Times New Roman" pitchFamily="18" charset="0"/>
              </a:rPr>
              <a:t>Tapu sicili</a:t>
            </a:r>
            <a:r>
              <a:rPr lang="tr-TR" sz="3600" dirty="0">
                <a:latin typeface="Times New Roman" pitchFamily="18" charset="0"/>
                <a:cs typeface="Times New Roman" pitchFamily="18" charset="0"/>
              </a:rPr>
              <a:t>, taşınmazlar üzerindeki hakların </a:t>
            </a:r>
          </a:p>
          <a:p>
            <a:pPr algn="just">
              <a:buNone/>
            </a:pPr>
            <a:r>
              <a:rPr lang="tr-TR" sz="3600" dirty="0">
                <a:latin typeface="Times New Roman" pitchFamily="18" charset="0"/>
                <a:cs typeface="Times New Roman" pitchFamily="18" charset="0"/>
              </a:rPr>
              <a:t>kamuya açıklanmasını sağlamak amacına </a:t>
            </a:r>
          </a:p>
          <a:p>
            <a:pPr algn="just">
              <a:buNone/>
            </a:pPr>
            <a:r>
              <a:rPr lang="tr-TR" sz="3600" dirty="0">
                <a:latin typeface="Times New Roman" pitchFamily="18" charset="0"/>
                <a:cs typeface="Times New Roman" pitchFamily="18" charset="0"/>
              </a:rPr>
              <a:t>hizmet eden çeşitli defter ve belgelerin </a:t>
            </a:r>
          </a:p>
          <a:p>
            <a:pPr algn="just">
              <a:buNone/>
            </a:pPr>
            <a:r>
              <a:rPr lang="tr-TR" sz="3600" dirty="0">
                <a:latin typeface="Times New Roman" pitchFamily="18" charset="0"/>
                <a:cs typeface="Times New Roman" pitchFamily="18" charset="0"/>
              </a:rPr>
              <a:t>meydana getirdiği bir bütündür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35213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Sicilinin Unsurları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Genel Olarak </a:t>
            </a:r>
            <a:b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6356" y="1690688"/>
            <a:ext cx="10672233" cy="5060068"/>
          </a:xfrm>
        </p:spPr>
        <p:txBody>
          <a:bodyPr>
            <a:noAutofit/>
          </a:bodyPr>
          <a:lstStyle/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çeşitli Unsurlardan meydana gelen bir bütündür. </a:t>
            </a:r>
          </a:p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Taşınmazların Hukuki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urumunu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göstermek üzere tutulan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çeşitli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Defter 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Belgelerin tümü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bu bütün içinde yer alır.  </a:t>
            </a:r>
          </a:p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icilini oluşturan unsurlardan bazıları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Asli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Ana)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Unsur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bazıları ise,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er’i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Yardımcı)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Unsurlardır. </a:t>
            </a:r>
          </a:p>
          <a:p>
            <a:pPr algn="just"/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m. 997 / II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hükmüne göre, </a:t>
            </a:r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Sicilinin Asli Unsurları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Kütüğü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 Mülkiyeti Kütüğü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bunları tamamlayan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Yevmiye Defteri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Belgeler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Planlardır.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endParaRPr lang="tr-TR" sz="32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32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283468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700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sayılı KHK ile değişik MK m. 997 / III hükmü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Yardımcı Sicillerin belirlenmesini,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Cumhurbaşkanınca çıkarılan Yönetmeliğe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bırakmışsa da,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değişiklikten önce söz konusu fıkrada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 konuların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Tüzükle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belirleneceği hükme bağlanmıştı. </a:t>
            </a:r>
            <a:endParaRPr lang="tr-TR" sz="4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23338473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993422" y="-609601"/>
            <a:ext cx="9826980" cy="2720623"/>
          </a:xfrm>
        </p:spPr>
        <p:txBody>
          <a:bodyPr>
            <a:normAutofit/>
          </a:bodyPr>
          <a:lstStyle/>
          <a:p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 Hakkında Genel Bilgiler </a:t>
            </a:r>
            <a:b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4000" b="1" dirty="0" smtClean="0">
                <a:latin typeface="+mn-lt"/>
              </a:rPr>
              <a:t> </a:t>
            </a:r>
            <a:endParaRPr lang="tr-TR" sz="4000" b="1" dirty="0">
              <a:latin typeface="+mn-lt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26446" y="1592613"/>
            <a:ext cx="9493956" cy="4384854"/>
          </a:xfrm>
        </p:spPr>
        <p:txBody>
          <a:bodyPr>
            <a:normAutofit/>
          </a:bodyPr>
          <a:lstStyle/>
          <a:p>
            <a:pPr algn="just"/>
            <a:r>
              <a:rPr lang="tr-TR" dirty="0" smtClean="0"/>
              <a:t>*</a:t>
            </a:r>
            <a:r>
              <a:rPr lang="tr-T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</a:t>
            </a: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Taşınırlarda</a:t>
            </a:r>
            <a:r>
              <a:rPr lang="tr-T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gerçekleştirdiği</a:t>
            </a: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Ayni </a:t>
            </a:r>
            <a:r>
              <a:rPr lang="tr-TR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akları </a:t>
            </a: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açık hale getirme (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alenileştirme</a:t>
            </a: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görevini, </a:t>
            </a:r>
            <a:r>
              <a:rPr lang="tr-TR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aşınmazlarda 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aynı şekilde </a:t>
            </a: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gerçekleştiremez</a:t>
            </a:r>
            <a:r>
              <a:rPr lang="tr-T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tr-T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Taşınmazlar </a:t>
            </a: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üzerindeki </a:t>
            </a:r>
            <a:r>
              <a:rPr lang="tr-TR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Fiili </a:t>
            </a:r>
            <a:r>
              <a:rPr lang="tr-TR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âkimiyet </a:t>
            </a:r>
            <a:r>
              <a:rPr lang="tr-T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durumu, 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çoğu zaman</a:t>
            </a: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yeterince açık değildir. </a:t>
            </a:r>
            <a:endParaRPr lang="tr-TR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Taşınırı,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âkimiyeti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(Zilyetliği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altında bulunduran </a:t>
            </a:r>
            <a:r>
              <a:rPr lang="tr-T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Kişinin</a:t>
            </a: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Olağan </a:t>
            </a:r>
            <a:r>
              <a:rPr lang="tr-TR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ayat </a:t>
            </a:r>
            <a:r>
              <a:rPr lang="tr-TR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ecrübelerine 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göre, 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tr-T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Taşınırın </a:t>
            </a: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aliki 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sayılması normaldir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erçekten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Medeni Kanun’un 985. maddesinin birinci fıkrası 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da, 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yönde bir </a:t>
            </a:r>
            <a:r>
              <a:rPr lang="tr-TR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Karine</a:t>
            </a:r>
            <a:r>
              <a:rPr lang="tr-T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kabul etmiştir. 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6186500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smtClean="0">
                <a:latin typeface="+mn-lt"/>
              </a:rPr>
              <a:t>Ana Siciller ve Yardımcı Siciller </a:t>
            </a:r>
            <a:endParaRPr lang="tr-TR" sz="32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Yürürlükte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 </a:t>
            </a:r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Sicili Tüzüğü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icilini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meydana getiren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Sicilleri,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 Siciller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ardımcı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iciller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iki gruba ayırmaktadır. </a:t>
            </a:r>
          </a:p>
          <a:p>
            <a:pPr lvl="0" algn="just"/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 Siciller</a:t>
            </a:r>
            <a:r>
              <a:rPr lang="tr-T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Kütüğü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 Mülkiyeti Kütüğü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Yevmiye Defteri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Resmi Belgeler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esmi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enet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Mahkeme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ararı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diğerleri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ve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(TST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m.7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/2). </a:t>
            </a:r>
          </a:p>
          <a:p>
            <a:pPr lvl="0" algn="just"/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Yardımcı Siciller</a:t>
            </a:r>
            <a:r>
              <a:rPr lang="tr-T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Aziller Sicili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Düzeltmeler Sicili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Kamu Orta Malları Sicili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Envanter Defteridir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TST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7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/3). </a:t>
            </a:r>
          </a:p>
          <a:p>
            <a:pPr lvl="0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Ayrıca,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de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İdari Sınırlar Kayıt Defteri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tutulmaktadır (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TST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81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313130571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İçerik Yer Tutucusu"/>
          <p:cNvGraphicFramePr>
            <a:graphicFrameLocks noGrp="1"/>
          </p:cNvGraphicFramePr>
          <p:nvPr>
            <p:ph idx="1"/>
            <p:extLst/>
          </p:nvPr>
        </p:nvGraphicFramePr>
        <p:xfrm>
          <a:off x="1881158" y="285728"/>
          <a:ext cx="8329642" cy="64294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6 Sağ Ok"/>
          <p:cNvSpPr/>
          <p:nvPr/>
        </p:nvSpPr>
        <p:spPr>
          <a:xfrm>
            <a:off x="2666976" y="4286256"/>
            <a:ext cx="264028" cy="214314"/>
          </a:xfrm>
          <a:prstGeom prst="rightArrow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7 Sağ Ok"/>
          <p:cNvSpPr/>
          <p:nvPr/>
        </p:nvSpPr>
        <p:spPr>
          <a:xfrm>
            <a:off x="2666976" y="4643446"/>
            <a:ext cx="264028" cy="214314"/>
          </a:xfrm>
          <a:prstGeom prst="rightArrow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8 Sağ Ok"/>
          <p:cNvSpPr/>
          <p:nvPr/>
        </p:nvSpPr>
        <p:spPr>
          <a:xfrm>
            <a:off x="2666976" y="5072074"/>
            <a:ext cx="264028" cy="214314"/>
          </a:xfrm>
          <a:prstGeom prst="rightArrow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0757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997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III hükmü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700 sayılı KHK ile değiştirilmeden önce,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Sicilinin Örneğinin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Tüzük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belirleneceği hükme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bağlanmıştır. </a:t>
            </a:r>
          </a:p>
          <a:p>
            <a:pPr lvl="0" algn="just"/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Bununla birlikte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Sicili Tüzüğünde,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Sicil Örneklerine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 verilmemiştir.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7492109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195790"/>
            <a:ext cx="10515600" cy="1325563"/>
          </a:xfrm>
        </p:spPr>
        <p:txBody>
          <a:bodyPr>
            <a:normAutofit/>
          </a:bodyPr>
          <a:lstStyle/>
          <a:p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1156" y="1521353"/>
            <a:ext cx="10292644" cy="5218114"/>
          </a:xfrm>
        </p:spPr>
        <p:txBody>
          <a:bodyPr>
            <a:noAutofit/>
          </a:bodyPr>
          <a:lstStyle/>
          <a:p>
            <a:pPr lvl="0"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Henüz kadastro yapılmamış yerlerde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Kütüğü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yerine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Zabıt Defteri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adı verilen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Defterler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tutulmakta (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TST geçici m.1),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ancak bunların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tutulması,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 Sisteminden farklı esaslara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dayanmaktadır. </a:t>
            </a:r>
          </a:p>
          <a:p>
            <a:pPr lvl="0"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 Medeni Kanunu’nun Yürürlüğü ve Uygulama Şekli Hakkındaki Kanun’un 19.maddesine göre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 Medeni Kanunu’nun eşya hukukuna ilişkin hükümleri, uygun düştüğü ölçüde zabıt defterlerinin tutulduğu yerlerde de uygulanır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</a:p>
          <a:p>
            <a:pPr marL="0" indent="0">
              <a:buNone/>
            </a:pP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355033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tr-TR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numaralı Cumhurbaşkanlığı Kararnamesi’nin 488. maddesinin 4. fıkrasına göre, </a:t>
            </a:r>
            <a:r>
              <a:rPr lang="tr-T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Genel Müdürlük</a:t>
            </a: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Sicillerin</a:t>
            </a: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Arşivin, </a:t>
            </a:r>
            <a:r>
              <a:rPr lang="tr-TR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Elektronik Ortamda </a:t>
            </a:r>
            <a:r>
              <a:rPr lang="tr-T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tutulmasına karar vermeye yetkilidir. </a:t>
            </a:r>
          </a:p>
          <a:p>
            <a:pPr marL="0" indent="0">
              <a:buNone/>
            </a:pP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73874619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Sicilinin,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lektronik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rtamda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tutulması mümkündür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Böyle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durumda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 Siciller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Yardımcı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Siciller,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Kadastro Bilgi Sistemi (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TAKBİS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içerisinde saklanır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yönetilir. </a:t>
            </a:r>
          </a:p>
          <a:p>
            <a:pPr lvl="0" algn="just"/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Elektronik Tapu Sicili 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hakkında ayrıntılı bilgi için bkz.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Ünal / </a:t>
            </a:r>
            <a:r>
              <a:rPr lang="tr-TR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Başpınar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Şekli Eşya Hukuku, 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B., s. 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292 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vd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  <a:endParaRPr lang="tr-TR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30701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latin typeface="+mn-lt"/>
              </a:rPr>
              <a:t>TAKBİS Sistemi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03578"/>
            <a:ext cx="10676467" cy="4879444"/>
          </a:xfrm>
        </p:spPr>
        <p:txBody>
          <a:bodyPr>
            <a:noAutofit/>
          </a:bodyPr>
          <a:lstStyle/>
          <a:p>
            <a:pPr lvl="0" algn="just"/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Kadastro Genel Müdürlüğü,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Kadastro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tekniğiyle ilgili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İşlemlerini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standartlaştırarak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bunların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Mevzuata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uygun bir şekilde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Bilgisayar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rtamında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yürütülmesini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sağlamak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üzere,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Bilgi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istemi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olan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TAKBİS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ve Kadastro Bilgi Sistemi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Projesini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uygulamaya koymuştur. </a:t>
            </a:r>
          </a:p>
        </p:txBody>
      </p:sp>
    </p:spTree>
    <p:extLst>
      <p:ext uri="{BB962C8B-B14F-4D97-AF65-F5344CB8AC3E}">
        <p14:creationId xmlns:p14="http://schemas.microsoft.com/office/powerpoint/2010/main" val="322011328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Sicillerin Elektronik Ortamda Tutulması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TST 12 /1’e göre,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kayıtlarının elektronik ortamda tutulması halinde, ana ve yardımcı siciller TAKBİS içerisinde saklanır ve yönetilir. </a:t>
            </a:r>
            <a:r>
              <a:rPr lang="tr-TR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TAKBİS’de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saklanan ve güvenliği sağlanan taşınmaza ilişkin bilgiler, sicilde esas alınır.” </a:t>
            </a:r>
          </a:p>
          <a:p>
            <a:pPr lvl="0"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TST 12 /2’ye göre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de, “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TAKBİS üzerindeki kayıtlar, sicillerin elektronik ortamda tutulmaya başlandığı tarihten sonraki bilgileri gösterir.”</a:t>
            </a: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1823976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>
                <a:latin typeface="+mn-lt"/>
              </a:rPr>
              <a:t>Elektronik Ortamda İşlem Yapılması </a:t>
            </a:r>
            <a:endParaRPr lang="tr-TR" sz="36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Genel Müdürlük tarafından belirlenecek </a:t>
            </a:r>
            <a:r>
              <a:rPr lang="tr-T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Resmi Şekle </a:t>
            </a: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tabi olmayan </a:t>
            </a:r>
            <a:r>
              <a:rPr lang="tr-T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Belge </a:t>
            </a: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Kayıt </a:t>
            </a: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</a:t>
            </a:r>
            <a:r>
              <a:rPr lang="tr-T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rneği </a:t>
            </a: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verilmesi gibi </a:t>
            </a:r>
            <a:r>
              <a:rPr lang="tr-T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İşlemler</a:t>
            </a: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Elektronik </a:t>
            </a: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tr-T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rtamda </a:t>
            </a: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başvuru yapılarak ve </a:t>
            </a:r>
            <a:r>
              <a:rPr lang="tr-T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Elektronik </a:t>
            </a: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mza dahil, </a:t>
            </a: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diğer </a:t>
            </a:r>
            <a:r>
              <a:rPr lang="tr-T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Kimlik </a:t>
            </a: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oğrulama </a:t>
            </a: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öntemleri </a:t>
            </a: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kullanılarak tamamlanabilir (</a:t>
            </a:r>
            <a:r>
              <a:rPr lang="tr-TR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TST m. 13). </a:t>
            </a:r>
          </a:p>
          <a:p>
            <a:pPr marL="0" lvl="0" indent="0" algn="just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296587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Elektronik Ortamda Verilere Erişim Hakkı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Mahkemeler, Cumhuriyet Başsavcılıkları, İcra ve İflas Müdürlükleri ile kamu kurum ve kuruluşlarının görevleri ile ilgili taşınmaz verilerine erişimi protokol düzenlenerek sağlanabilir.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Erişim hakkına sahip kuruluşlar, taşınmaz ile ilgili verileri TAKBİS üzerinden alırlar (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TST m. 14 / I). </a:t>
            </a:r>
          </a:p>
          <a:p>
            <a:pPr lvl="0"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Kamu kurumu niteliğindeki meslek kuruluşları ile taşınmaza ilişkin konularda faaliyet gösteren gerçek ve tüzel kişiler, kendi işleriyle sınırlı olmak üzere, düzenlenecek protokol kapsamında gerekli verilere ulaşabilirler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TST m. 14 / II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73997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Oysaki, bir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Taşınmazın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ilyedinin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Taşınmazın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aliki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olduğunu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söylemek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zaman bu kadar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kolay değildir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Zira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aşınmazlar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üzerinde A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yni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kurulması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Taşınırlardan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farklı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olarak,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evrine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bağlı tutulmamıştır. </a:t>
            </a:r>
          </a:p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 devredilmeden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aşınmazlar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üzerinde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aklar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ülkiyet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kazanılabilir.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bağlamda,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Taşınmazı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doğrudan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Hakimiyeti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altında bulunduran K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işi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Taşınmazın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aliki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olabileceği gibi,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Kiracı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Oturma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ükna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Hakkı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sahibi de olabilir.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4273643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TAKBİS üzerinden sorgulama yapılabilmesi için, Genel Müdürlük tarafından belirlenecek S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özleşme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imzalanır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sözleşmede, erişimin türü ve şekli, erişim kontrolü, verilerin kullanım amacı, üçüncü kişilere kullandırılmasına ilişkin sınırlamalar ve amacı dışında kullanımın sonuçları yer alır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TST m. 14 / III). </a:t>
            </a:r>
          </a:p>
        </p:txBody>
      </p:sp>
    </p:spTree>
    <p:extLst>
      <p:ext uri="{BB962C8B-B14F-4D97-AF65-F5344CB8AC3E}">
        <p14:creationId xmlns:p14="http://schemas.microsoft.com/office/powerpoint/2010/main" val="279989699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Malikleri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üzerinde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 Sahibi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olanlar, düzenlenecek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Sözleşme Şartları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dâhilinde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Verilere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erişebilirler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TST m. 14 / IV).  </a:t>
            </a:r>
          </a:p>
          <a:p>
            <a:pPr lvl="0" algn="just"/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Sicilinde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kayıtlı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Taşınmazın Tanımlayıcı Bilgileri,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herkes tarafından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Sözleşme Şartları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kapsamında sorgulanabilir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TST m. 14 / V). </a:t>
            </a:r>
          </a:p>
          <a:p>
            <a:endParaRPr lang="tr-T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40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1543246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algn="just"/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Verilere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Erişim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akkının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ötüye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ullanılması halinde,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zel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anun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ükümleri 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saklı kalmak üzere, </a:t>
            </a:r>
            <a:r>
              <a:rPr lang="tr-TR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TAKBİS’e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erişim derhal durdurulur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TST m.14 / VI). </a:t>
            </a:r>
          </a:p>
          <a:p>
            <a:pPr lvl="0" algn="just"/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TAKBİS verilerine erişime ilişkin döner sermayeye katılma payını ve bunun istisnalarını belirlemeye Genel Müdürlük yetkilidir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TST m. 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14/VII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tr-TR" sz="36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91133896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Erişim ve Bilgi Güvenliği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TAKBİS üzerinden yapılacak her türlü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Sorgulama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Sorgulayan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ilgisi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kayıt altına alınır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Kayıtlar,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iki yıl süre ile saklanır (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TST m. 15 / I). </a:t>
            </a:r>
          </a:p>
          <a:p>
            <a:pPr lvl="0"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TAKBİS üzerindeki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Verilere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rişimi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durdurmaya ve kısıtlama yapmaya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Genel Müdürlük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yetkilidir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TST m. 15 / II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TAKBİS üzerinde,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örevlileri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hariç olmak üzere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Verilerin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ardı ardına sorgulanmasına ilişkin her türlü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Güvenlik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nlemi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alınır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TST m. 15 / III). </a:t>
            </a:r>
          </a:p>
          <a:p>
            <a:pPr marL="0" indent="0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50184451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 SİCİLLER – Tapu Kütüğü</a:t>
            </a:r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85929" y="1877140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Kütüğü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Taşınmazlar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üzerindeki A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yni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akları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gösteren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Temel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efterdir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ilçenin idari sınırları içinde kalan bölge, bir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 Bölgesi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teşkil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eder. Taşınmazlar, bulundukları bölgenin Tapu Siciline kaydedilir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TST 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6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1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 Bölgesi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içindeki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Mahalle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Köy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ayrı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Kütük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tutulur ve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Taşınmazlara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Genel Müdürlük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tarafından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Türkiye Cumhuriyeti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umarası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verilir (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TST 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6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/2). </a:t>
            </a:r>
          </a:p>
        </p:txBody>
      </p:sp>
    </p:spTree>
    <p:extLst>
      <p:ext uri="{BB962C8B-B14F-4D97-AF65-F5344CB8AC3E}">
        <p14:creationId xmlns:p14="http://schemas.microsoft.com/office/powerpoint/2010/main" val="197111180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Kütüğünde,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 bir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Sayfa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ayrılır ve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Sayfa Numaraları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birbirini izler (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1000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I).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Kütüğün bu biçimde tutulduğu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Sistem,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Ayni Sistem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olarak adlandırılır. </a:t>
            </a:r>
          </a:p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 Tüzüğünde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Kütüğünün örneğine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 verilmemiştir.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Uygulamada,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esas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itibarıyla,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8.10.1930 tarihli ve 10012 sayılı Tapu Sicili Nizamnamesinde öngörülen örneğe uygun olarak kurulmuş olan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Kütüklerinin tutulmasına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devam edilmektedir.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704892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smtClean="0">
                <a:latin typeface="+mn-lt"/>
              </a:rPr>
              <a:t>Tapu Kütüğü </a:t>
            </a:r>
            <a:endParaRPr lang="tr-TR" sz="32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Kütükte yan yana iki yaprağın karşılıklı yüzlerinden meydana gelen her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Sayfada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ile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ilgili olarak yapılacak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Kayıtlar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 çeşitli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Sütunlar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ayrılmıştır. </a:t>
            </a:r>
          </a:p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Sol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yaprağa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ait kısmın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üst tarafına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Taşınmazı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belirlemeye yarayacak,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Taşınmazın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eri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Yüzölçümü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Niteliklerine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ait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Bilgiler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yazılır. </a:t>
            </a:r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Bunun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altındaki üç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Sütundan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 baştaki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Şerhlere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ortadaki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akkına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sağdaki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İrtifak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akları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üküne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ayrılmıştır. </a:t>
            </a:r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61981793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Sağ yaprağa ait kısımda</a:t>
            </a:r>
            <a:r>
              <a:rPr lang="tr-T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ise, üst taraf </a:t>
            </a:r>
            <a:r>
              <a:rPr lang="tr-TR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Beyanlara,</a:t>
            </a:r>
            <a:r>
              <a:rPr lang="tr-T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 taraf da </a:t>
            </a:r>
            <a:r>
              <a:rPr lang="tr-TR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Rehin Haklarına </a:t>
            </a:r>
            <a:r>
              <a:rPr lang="tr-T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ayrılmıştır. </a:t>
            </a:r>
          </a:p>
          <a:p>
            <a:pPr algn="just"/>
            <a:r>
              <a:rPr lang="tr-T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Rehin Haklarına ait </a:t>
            </a:r>
            <a:r>
              <a:rPr lang="tr-T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Bilgilerin </a:t>
            </a:r>
            <a:r>
              <a:rPr lang="tr-T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yazıldığı </a:t>
            </a:r>
            <a:r>
              <a:rPr lang="tr-TR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Düşünceler Sütunu </a:t>
            </a:r>
            <a:r>
              <a:rPr lang="tr-T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bu </a:t>
            </a:r>
            <a:r>
              <a:rPr lang="tr-T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Sayfada</a:t>
            </a:r>
            <a:r>
              <a:rPr lang="tr-TR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 alır. </a:t>
            </a:r>
          </a:p>
          <a:p>
            <a:pPr marL="0" indent="0">
              <a:buNone/>
            </a:pPr>
            <a:endParaRPr lang="tr-TR" sz="4800" dirty="0"/>
          </a:p>
        </p:txBody>
      </p:sp>
    </p:spTree>
    <p:extLst>
      <p:ext uri="{BB962C8B-B14F-4D97-AF65-F5344CB8AC3E}">
        <p14:creationId xmlns:p14="http://schemas.microsoft.com/office/powerpoint/2010/main" val="187347118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ve Kadastro Genel Müdürlüğü’nün 13.06.2015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tarihli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ve 1766, 2015 / 4 sayılı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Genelgesi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02.07.2015 tarihi itibariyle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bütün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Şerhlerin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Beyanların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yalnız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Elektronik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rtamda tutulması uygulamasına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geçilmiştir. </a:t>
            </a:r>
          </a:p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Ancak,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Elektronik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rtamda tutulan bu Kayıtlar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Kütüğünün bir parçası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olarak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düşünülmelidir. </a:t>
            </a:r>
          </a:p>
          <a:p>
            <a:pPr marL="0" indent="0" algn="just">
              <a:buNone/>
            </a:pPr>
            <a:r>
              <a:rPr lang="tr-TR" dirty="0" smtClean="0"/>
              <a:t> (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Sirmen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Eşya H., 7. B., s. 113)</a:t>
            </a:r>
            <a:endParaRPr lang="tr-T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014594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88640"/>
            <a:ext cx="8229600" cy="62661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4000" b="1" dirty="0">
                <a:ln>
                  <a:solidFill>
                    <a:schemeClr val="accent2"/>
                  </a:solidFill>
                </a:ln>
                <a:latin typeface="Times New Roman" pitchFamily="18" charset="0"/>
                <a:cs typeface="Times New Roman" pitchFamily="18" charset="0"/>
              </a:rPr>
              <a:t>                 Tapu Kütüğü</a:t>
            </a:r>
            <a:endParaRPr lang="tr-TR" sz="4000" b="1" dirty="0">
              <a:ln>
                <a:solidFill>
                  <a:schemeClr val="accent2"/>
                </a:solidFill>
              </a:ln>
            </a:endParaRPr>
          </a:p>
        </p:txBody>
      </p:sp>
      <p:graphicFrame>
        <p:nvGraphicFramePr>
          <p:cNvPr id="5" name="4 İçerik Yer Tutucusu"/>
          <p:cNvGraphicFramePr>
            <a:graphicFrameLocks/>
          </p:cNvGraphicFramePr>
          <p:nvPr/>
        </p:nvGraphicFramePr>
        <p:xfrm>
          <a:off x="1809720" y="1000109"/>
          <a:ext cx="8429686" cy="5723183"/>
        </p:xfrm>
        <a:graphic>
          <a:graphicData uri="http://schemas.openxmlformats.org/drawingml/2006/table">
            <a:tbl>
              <a:tblPr lastRow="1" bandRow="1">
                <a:tableStyleId>{5C22544A-7EE6-4342-B048-85BDC9FD1C3A}</a:tableStyleId>
              </a:tblPr>
              <a:tblGrid>
                <a:gridCol w="1333952"/>
                <a:gridCol w="1224137"/>
                <a:gridCol w="1214258"/>
                <a:gridCol w="1738070"/>
                <a:gridCol w="1497413"/>
                <a:gridCol w="174138"/>
                <a:gridCol w="1247718"/>
              </a:tblGrid>
              <a:tr h="947242">
                <a:tc rowSpan="2">
                  <a:txBody>
                    <a:bodyPr/>
                    <a:lstStyle/>
                    <a:p>
                      <a:endParaRPr lang="tr-TR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 Sayfa No: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tr-TR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Pafta No:</a:t>
                      </a:r>
                    </a:p>
                    <a:p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Ada No:</a:t>
                      </a:r>
                    </a:p>
                    <a:p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Parsel</a:t>
                      </a:r>
                      <a:r>
                        <a:rPr lang="tr-TR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No: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Yüz ölçümü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Gayrimenkulün Niteliği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</a:t>
                      </a:r>
                    </a:p>
                    <a:p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Beyanlar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40412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endParaRPr lang="tr-TR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      …...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tr-TR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tr-TR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…..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tr-TR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tr-TR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…...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endParaRPr lang="tr-TR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tr-TR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     …….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221546">
                <a:tc>
                  <a:txBody>
                    <a:bodyPr/>
                    <a:lstStyle/>
                    <a:p>
                      <a:endParaRPr lang="tr-TR" sz="1800" dirty="0" smtClean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tr-TR" sz="1800" dirty="0" smtClean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tr-TR" sz="180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…….</a:t>
                      </a:r>
                      <a:endParaRPr lang="tr-TR" sz="1800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tr-TR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    ……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947242">
                <a:tc>
                  <a:txBody>
                    <a:bodyPr/>
                    <a:lstStyle/>
                    <a:p>
                      <a:endParaRPr lang="tr-TR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tr-TR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Şerhler</a:t>
                      </a:r>
                      <a:endParaRPr lang="tr-TR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tr-TR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tr-TR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Mülkiyet</a:t>
                      </a:r>
                      <a:endParaRPr lang="tr-TR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İrtifak Hakları ve Taşınmaz</a:t>
                      </a:r>
                      <a:r>
                        <a:rPr lang="tr-TR" sz="1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Yükleri</a:t>
                      </a:r>
                      <a:endParaRPr lang="tr-TR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tr-TR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Gayrimenkul Rehin Hakları</a:t>
                      </a:r>
                      <a:endParaRPr lang="tr-TR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tr-TR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Düşünceler</a:t>
                      </a:r>
                      <a:endParaRPr lang="tr-TR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2203033">
                <a:tc>
                  <a:txBody>
                    <a:bodyPr/>
                    <a:lstStyle/>
                    <a:p>
                      <a:endParaRPr lang="tr-TR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tr-TR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tr-TR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     …..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endParaRPr lang="tr-TR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tr-TR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tr-TR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……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tr-TR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tr-TR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……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endParaRPr lang="tr-TR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tr-TR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tr-TR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     ……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tr-TR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tr-TR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    ……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8430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durum, yani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ilyetliğin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aşınmazlar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üzerindeki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akları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açık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hale getirmede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alenileştirmede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yetersiz kalması ve ayrıca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Taşınmazların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aşınırlara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Ülke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konomisinde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taşıdığı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büyük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sadece onlara has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kısım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Sistemlerin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geliştirilmesini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zorunlu kılmıştır.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amaçla, “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Kayıt ve Tespit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Sistemi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transcription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)»,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Tasdik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Sistemi (</a:t>
            </a:r>
            <a:r>
              <a:rPr lang="tr-TR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homologation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Torrens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Sistemi”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 çeşitli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Sistemler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kabul edilmiştir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Sicili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aşınmazlar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üzerindeki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Ayni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kapsamlarını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sahiplerini açık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(aleni)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hale getirmek için yaratılmış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Sistemlerden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biridir.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sistemler hakkında ayrıntılı bilgi için bkz. </a:t>
            </a:r>
            <a:r>
              <a:rPr lang="tr-T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Ünal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tr-TR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Başpınar</a:t>
            </a:r>
            <a:r>
              <a:rPr lang="tr-T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Şekli Eşya Hukuku, 9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Bası, s.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273-278.) </a:t>
            </a:r>
            <a:endParaRPr lang="tr-T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0403570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423592" y="0"/>
            <a:ext cx="7787208" cy="620688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Tapu Kütüğünün Sol Sayfası</a:t>
            </a:r>
            <a:endParaRPr lang="tr-TR" b="1" dirty="0">
              <a:solidFill>
                <a:schemeClr val="tx1"/>
              </a:solidFill>
            </a:endParaRPr>
          </a:p>
        </p:txBody>
      </p:sp>
      <p:graphicFrame>
        <p:nvGraphicFramePr>
          <p:cNvPr id="6" name="5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4306653"/>
              </p:ext>
            </p:extLst>
          </p:nvPr>
        </p:nvGraphicFramePr>
        <p:xfrm>
          <a:off x="1847528" y="692695"/>
          <a:ext cx="8716994" cy="60838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  <a:gridCol w="1512168"/>
                <a:gridCol w="936104"/>
                <a:gridCol w="217716"/>
                <a:gridCol w="632741"/>
                <a:gridCol w="116840"/>
                <a:gridCol w="391239"/>
                <a:gridCol w="400850"/>
                <a:gridCol w="116840"/>
                <a:gridCol w="315208"/>
                <a:gridCol w="404878"/>
                <a:gridCol w="704464"/>
                <a:gridCol w="488467"/>
                <a:gridCol w="385802"/>
                <a:gridCol w="437493"/>
              </a:tblGrid>
              <a:tr h="858369">
                <a:tc rowSpan="2">
                  <a:txBody>
                    <a:bodyPr/>
                    <a:lstStyle/>
                    <a:p>
                      <a:endParaRPr lang="tr-TR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tr-TR" dirty="0" smtClean="0">
                          <a:solidFill>
                            <a:schemeClr val="bg1"/>
                          </a:solidFill>
                        </a:rPr>
                        <a:t>     </a:t>
                      </a:r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Sayfa No: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r>
                        <a:rPr lang="tr-TR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Pafta No:</a:t>
                      </a:r>
                    </a:p>
                    <a:p>
                      <a:r>
                        <a:rPr lang="tr-TR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Ada No:</a:t>
                      </a:r>
                    </a:p>
                    <a:p>
                      <a:r>
                        <a:rPr lang="tr-TR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Parsel</a:t>
                      </a:r>
                      <a:r>
                        <a:rPr lang="tr-TR" sz="1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No:</a:t>
                      </a:r>
                      <a:endParaRPr lang="tr-TR" sz="18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8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Yüz ölçümü</a:t>
                      </a:r>
                    </a:p>
                    <a:p>
                      <a:endParaRPr lang="tr-TR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rowSpan="2"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800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Gayrimenkulün Niteliği</a:t>
                      </a:r>
                    </a:p>
                    <a:p>
                      <a:endParaRPr lang="tr-TR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40773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dirty="0" smtClean="0">
                          <a:solidFill>
                            <a:schemeClr val="tx1"/>
                          </a:solidFill>
                        </a:rPr>
                        <a:t>Hektar </a:t>
                      </a:r>
                      <a:endParaRPr lang="tr-T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tr-TR" sz="1200" dirty="0" smtClean="0"/>
                        <a:t>M</a:t>
                      </a:r>
                      <a:r>
                        <a:rPr lang="tr-TR" sz="900" dirty="0" smtClean="0"/>
                        <a:t>2</a:t>
                      </a:r>
                      <a:endParaRPr lang="tr-TR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tr-TR" sz="1200" dirty="0" smtClean="0">
                          <a:solidFill>
                            <a:schemeClr val="tx1"/>
                          </a:solidFill>
                        </a:rPr>
                        <a:t>DM</a:t>
                      </a:r>
                      <a:r>
                        <a:rPr lang="tr-TR" sz="9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tr-T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tr-TR" sz="1200" dirty="0" smtClean="0">
                          <a:solidFill>
                            <a:schemeClr val="tx1"/>
                          </a:solidFill>
                        </a:rPr>
                        <a:t>Değişiklik </a:t>
                      </a:r>
                      <a:endParaRPr lang="tr-T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43348">
                <a:tc rowSpan="3"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Eski Sayfa No:</a:t>
                      </a:r>
                    </a:p>
                    <a:p>
                      <a:endParaRPr lang="tr-TR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Yeni</a:t>
                      </a:r>
                      <a:r>
                        <a:rPr lang="tr-TR" baseline="0" dirty="0" smtClean="0">
                          <a:solidFill>
                            <a:schemeClr val="tx1"/>
                          </a:solidFill>
                        </a:rPr>
                        <a:t> Sayfa No:</a:t>
                      </a:r>
                    </a:p>
                    <a:p>
                      <a:endParaRPr lang="tr-TR" baseline="0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tr-TR" baseline="0" dirty="0" smtClean="0">
                          <a:solidFill>
                            <a:schemeClr val="tx1"/>
                          </a:solidFill>
                        </a:rPr>
                        <a:t>Mabaat Sayfa No: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3" gridSpan="3"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Semti:</a:t>
                      </a:r>
                    </a:p>
                    <a:p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Mahallesi:</a:t>
                      </a:r>
                    </a:p>
                    <a:p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Köyü:</a:t>
                      </a:r>
                    </a:p>
                    <a:p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Mevki:</a:t>
                      </a:r>
                    </a:p>
                    <a:p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Sokağı: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endParaRPr lang="tr-TR" dirty="0">
                        <a:ln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3" gridSpan="2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endParaRPr lang="tr-TR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43348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tr-TR" sz="1400" dirty="0" smtClean="0">
                          <a:solidFill>
                            <a:schemeClr val="tx1"/>
                          </a:solidFill>
                        </a:rPr>
                        <a:t>Nev’i</a:t>
                      </a:r>
                      <a:endParaRPr lang="tr-T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944206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tr-TR" sz="1400" dirty="0" smtClean="0">
                          <a:solidFill>
                            <a:schemeClr val="tx1"/>
                          </a:solidFill>
                        </a:rPr>
                        <a:t>Umum No:</a:t>
                      </a:r>
                      <a:endParaRPr lang="tr-T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tr-TR" sz="1400" dirty="0" smtClean="0">
                          <a:solidFill>
                            <a:schemeClr val="tx1"/>
                          </a:solidFill>
                        </a:rPr>
                        <a:t>Husus No:</a:t>
                      </a:r>
                      <a:endParaRPr lang="tr-T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600858">
                <a:tc>
                  <a:txBody>
                    <a:bodyPr/>
                    <a:lstStyle/>
                    <a:p>
                      <a:r>
                        <a:rPr lang="tr-TR" b="1" dirty="0" smtClean="0">
                          <a:solidFill>
                            <a:schemeClr val="tx1"/>
                          </a:solidFill>
                        </a:rPr>
                        <a:t>     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tr-TR" b="1" dirty="0" smtClean="0">
                          <a:solidFill>
                            <a:schemeClr val="tx1"/>
                          </a:solidFill>
                        </a:rPr>
                        <a:t>  Şerhler </a:t>
                      </a:r>
                      <a:endParaRPr lang="tr-TR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7">
                  <a:txBody>
                    <a:bodyPr/>
                    <a:lstStyle/>
                    <a:p>
                      <a:r>
                        <a:rPr lang="tr-TR" b="1" dirty="0" smtClean="0">
                          <a:solidFill>
                            <a:schemeClr val="tx1"/>
                          </a:solidFill>
                        </a:rPr>
                        <a:t>                           Mülkiyet   </a:t>
                      </a:r>
                      <a:endParaRPr lang="tr-TR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r>
                        <a:rPr lang="tr-TR" b="1" dirty="0" smtClean="0">
                          <a:solidFill>
                            <a:schemeClr val="tx1"/>
                          </a:solidFill>
                        </a:rPr>
                        <a:t>İrtifak hakları ve taşınmaz yükleri</a:t>
                      </a:r>
                      <a:endParaRPr lang="tr-TR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256756"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Kanuni medeni madde </a:t>
                      </a:r>
                    </a:p>
                    <a:p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( 1009-1010-1011)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Malikin</a:t>
                      </a:r>
                      <a:r>
                        <a:rPr lang="tr-TR" baseline="0" dirty="0" smtClean="0">
                          <a:solidFill>
                            <a:schemeClr val="tx1"/>
                          </a:solidFill>
                        </a:rPr>
                        <a:t> adı, soyadı ve baba adı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 smtClean="0">
                          <a:solidFill>
                            <a:schemeClr val="tx1"/>
                          </a:solidFill>
                        </a:rPr>
                        <a:t>Mal sahipleri sicil no</a:t>
                      </a:r>
                      <a:endParaRPr lang="tr-TR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Edinme sebebi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Kayıt tarihi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Yevmiye No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Harf 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 vert="vert27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H: hak</a:t>
                      </a:r>
                    </a:p>
                    <a:p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M: mükellefiyet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Kayıt tarihi</a:t>
                      </a:r>
                    </a:p>
                    <a:p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Yevmiye No</a:t>
                      </a:r>
                    </a:p>
                    <a:p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078034">
                <a:tc>
                  <a:txBody>
                    <a:bodyPr/>
                    <a:lstStyle/>
                    <a:p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1632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tr-TR" dirty="0"/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063552" y="0"/>
            <a:ext cx="8147248" cy="692696"/>
          </a:xfrm>
          <a:prstGeom prst="rect">
            <a:avLst/>
          </a:prstGeom>
        </p:spPr>
        <p:txBody>
          <a:bodyPr vert="horz" anchor="ctr">
            <a:normAutofit fontScale="97500" lnSpcReduction="10000"/>
          </a:bodyPr>
          <a:lstStyle/>
          <a:p>
            <a:pPr marL="484632">
              <a:spcBef>
                <a:spcPct val="0"/>
              </a:spcBef>
              <a:defRPr/>
            </a:pPr>
            <a:r>
              <a:rPr lang="tr-TR" sz="4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      </a:t>
            </a:r>
            <a:r>
              <a:rPr lang="tr-TR" sz="4200" b="1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Tapu Kütüğünün Sağ Sayfası</a:t>
            </a:r>
          </a:p>
        </p:txBody>
      </p:sp>
      <p:graphicFrame>
        <p:nvGraphicFramePr>
          <p:cNvPr id="5" name="3 İçerik Yer Tutucusu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8696669"/>
              </p:ext>
            </p:extLst>
          </p:nvPr>
        </p:nvGraphicFramePr>
        <p:xfrm>
          <a:off x="1992314" y="765172"/>
          <a:ext cx="8218485" cy="58845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7156"/>
                <a:gridCol w="730227"/>
                <a:gridCol w="1426119"/>
                <a:gridCol w="590105"/>
                <a:gridCol w="360040"/>
                <a:gridCol w="209915"/>
                <a:gridCol w="222133"/>
                <a:gridCol w="432048"/>
                <a:gridCol w="504056"/>
                <a:gridCol w="738801"/>
                <a:gridCol w="485335"/>
                <a:gridCol w="1882550"/>
              </a:tblGrid>
              <a:tr h="692448">
                <a:tc gridSpan="12">
                  <a:txBody>
                    <a:bodyPr/>
                    <a:lstStyle/>
                    <a:p>
                      <a:r>
                        <a:rPr lang="tr-TR" sz="2200" dirty="0" smtClean="0">
                          <a:solidFill>
                            <a:schemeClr val="bg1"/>
                          </a:solidFill>
                        </a:rPr>
                        <a:t>                                            </a:t>
                      </a:r>
                      <a:r>
                        <a:rPr lang="tr-TR" sz="2200" baseline="0" dirty="0" smtClean="0">
                          <a:solidFill>
                            <a:schemeClr val="bg1"/>
                          </a:solidFill>
                        </a:rPr>
                        <a:t>    </a:t>
                      </a:r>
                      <a:r>
                        <a:rPr lang="tr-TR" sz="2200" dirty="0" smtClean="0">
                          <a:solidFill>
                            <a:schemeClr val="tx1"/>
                          </a:solidFill>
                        </a:rPr>
                        <a:t>Beyanlar  </a:t>
                      </a:r>
                      <a:endParaRPr lang="tr-TR" sz="2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323308">
                <a:tc gridSpan="6">
                  <a:txBody>
                    <a:bodyPr/>
                    <a:lstStyle/>
                    <a:p>
                      <a:endParaRPr lang="tr-TR" sz="2200" dirty="0"/>
                    </a:p>
                  </a:txBody>
                  <a:tcPr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endParaRPr lang="tr-TR" sz="22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518620">
                <a:tc gridSpan="11">
                  <a:txBody>
                    <a:bodyPr/>
                    <a:lstStyle/>
                    <a:p>
                      <a:r>
                        <a:rPr lang="tr-TR" sz="2200" b="1" dirty="0" smtClean="0">
                          <a:solidFill>
                            <a:schemeClr val="tx1"/>
                          </a:solidFill>
                        </a:rPr>
                        <a:t>                             Gayrimenkul Rehin Hakları</a:t>
                      </a:r>
                      <a:endParaRPr lang="tr-TR" sz="2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tr-TR" sz="2200" b="1" dirty="0" smtClean="0">
                          <a:solidFill>
                            <a:schemeClr val="tx1"/>
                          </a:solidFill>
                        </a:rPr>
                        <a:t>    Düşünceler </a:t>
                      </a:r>
                      <a:endParaRPr lang="tr-TR" sz="2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592757">
                <a:tc rowSpan="2"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      Harf 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 vert="vert270"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    Rehnin                              mahiyeti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 vert="vert27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Tesis tarihinde alacaklıların ad, soyad ve</a:t>
                      </a:r>
                      <a:r>
                        <a:rPr lang="tr-TR" baseline="0" dirty="0" smtClean="0">
                          <a:solidFill>
                            <a:schemeClr val="tx1"/>
                          </a:solidFill>
                        </a:rPr>
                        <a:t> baba adı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Borç</a:t>
                      </a:r>
                      <a:r>
                        <a:rPr lang="tr-TR" baseline="0" dirty="0" smtClean="0">
                          <a:solidFill>
                            <a:schemeClr val="tx1"/>
                          </a:solidFill>
                        </a:rPr>
                        <a:t> miktarı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     Faiz  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 vert="vert27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tr-TR" dirty="0"/>
                    </a:p>
                  </a:txBody>
                  <a:tcPr vert="vert27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     Derece  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 vert="vert27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     Müddet 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 vert="vert27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Kayıt</a:t>
                      </a:r>
                      <a:r>
                        <a:rPr lang="tr-TR" baseline="0" dirty="0" smtClean="0">
                          <a:solidFill>
                            <a:schemeClr val="tx1"/>
                          </a:solidFill>
                        </a:rPr>
                        <a:t> tarihi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Yevmiye no No: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 vert="vert27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82987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Lira</a:t>
                      </a:r>
                      <a:r>
                        <a:rPr lang="tr-TR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K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880189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4292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KAT MÜLKİYETİ KÜTÜĞÜ</a:t>
            </a:r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5032375"/>
          </a:xfrm>
        </p:spPr>
        <p:txBody>
          <a:bodyPr>
            <a:noAutofit/>
          </a:bodyPr>
          <a:lstStyle/>
          <a:p>
            <a:pPr algn="just"/>
            <a:r>
              <a:rPr lang="tr-TR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 </a:t>
            </a:r>
            <a:r>
              <a:rPr lang="tr-TR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Mülkiyetine </a:t>
            </a:r>
            <a:r>
              <a:rPr lang="tr-TR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konu olan </a:t>
            </a:r>
            <a:r>
              <a:rPr lang="tr-TR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Bağımsız </a:t>
            </a:r>
            <a:r>
              <a:rPr lang="tr-TR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ölümler</a:t>
            </a:r>
            <a:r>
              <a:rPr lang="tr-T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ayrıca tutulacak </a:t>
            </a:r>
            <a:r>
              <a:rPr lang="tr-TR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 Mülkiyeti Kütüğüne </a:t>
            </a:r>
            <a:r>
              <a:rPr lang="tr-T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kaydedilir </a:t>
            </a: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m.1001 </a:t>
            </a:r>
            <a:r>
              <a:rPr lang="tr-TR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I). </a:t>
            </a:r>
          </a:p>
          <a:p>
            <a:pPr algn="just"/>
            <a:r>
              <a:rPr lang="tr-T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Özel </a:t>
            </a:r>
            <a:r>
              <a:rPr lang="tr-T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anun </a:t>
            </a:r>
            <a:r>
              <a:rPr lang="tr-T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ükümleri </a:t>
            </a:r>
            <a:r>
              <a:rPr lang="tr-T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saklı kalmak </a:t>
            </a:r>
            <a:r>
              <a:rPr lang="tr-T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üzere</a:t>
            </a:r>
            <a:r>
              <a:rPr lang="tr-T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ütükte </a:t>
            </a:r>
            <a:r>
              <a:rPr lang="tr-T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yapılacak </a:t>
            </a:r>
            <a:r>
              <a:rPr lang="tr-T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İşlemler hakkında, </a:t>
            </a:r>
            <a:r>
              <a:rPr lang="tr-TR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</a:t>
            </a:r>
            <a:r>
              <a:rPr lang="tr-TR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ütüğüne </a:t>
            </a:r>
            <a:r>
              <a:rPr lang="tr-TR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ilişkin </a:t>
            </a:r>
            <a:r>
              <a:rPr lang="tr-TR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Esaslar </a:t>
            </a:r>
            <a:r>
              <a:rPr lang="tr-T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uygulanır </a:t>
            </a: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m.1001 </a:t>
            </a:r>
            <a:r>
              <a:rPr lang="tr-TR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II). </a:t>
            </a:r>
            <a:endParaRPr lang="tr-TR" sz="40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4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478542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Burada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Özel Kanun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hükümleri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kastedilen,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 Mülkiyeti Kanunu hükümleridir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 Siciller arasında sayılan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 Mülkiyeti Kütüğünde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 Mülkiyetine konu olan Bağımsız Bölümlerden her birine,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tıpkı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Kütüğünde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olduğu gibi,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ayrı bir sayfa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açılır (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KMK m. 13 / II, TST m.11).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200565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 Mülkiyeti Kütüğü sayfası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Kütüğü sayfasının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benzeridir. </a:t>
            </a:r>
            <a:endParaRPr lang="tr-TR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Kat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Mülkiyeti kurulan B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inalarda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 Taşınmazın Tapu Kütüğü sayfasına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“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taşınmazın mülkiyeti kat mülkiyetine çevrilmiştir”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kaydı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yazılmaktadır. </a:t>
            </a:r>
          </a:p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Bu sayfa ise,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 Taşınmazın leh ve aleyhine kurulacak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İrtifak Hakları dışındaki İşlemlere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kapatılmaktadır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30980286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88640"/>
            <a:ext cx="8229600" cy="62661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4000" b="1" dirty="0">
                <a:ln>
                  <a:solidFill>
                    <a:schemeClr val="accent2"/>
                  </a:solidFill>
                </a:ln>
                <a:latin typeface="Times New Roman" pitchFamily="18" charset="0"/>
                <a:cs typeface="Times New Roman" pitchFamily="18" charset="0"/>
              </a:rPr>
              <a:t>        Kat Mülkiyeti Kütüğü</a:t>
            </a:r>
            <a:endParaRPr lang="tr-TR" sz="4000" b="1" dirty="0">
              <a:ln>
                <a:solidFill>
                  <a:schemeClr val="accent2"/>
                </a:solidFill>
              </a:ln>
            </a:endParaRPr>
          </a:p>
        </p:txBody>
      </p:sp>
      <p:graphicFrame>
        <p:nvGraphicFramePr>
          <p:cNvPr id="5" name="4 İçerik Yer Tutucusu"/>
          <p:cNvGraphicFramePr>
            <a:graphicFrameLocks/>
          </p:cNvGraphicFramePr>
          <p:nvPr/>
        </p:nvGraphicFramePr>
        <p:xfrm>
          <a:off x="1703513" y="972546"/>
          <a:ext cx="8809883" cy="5624806"/>
        </p:xfrm>
        <a:graphic>
          <a:graphicData uri="http://schemas.openxmlformats.org/drawingml/2006/table">
            <a:tbl>
              <a:tblPr lastRow="1" bandRow="1">
                <a:tableStyleId>{5C22544A-7EE6-4342-B048-85BDC9FD1C3A}</a:tableStyleId>
              </a:tblPr>
              <a:tblGrid>
                <a:gridCol w="1657490"/>
                <a:gridCol w="777174"/>
                <a:gridCol w="116840"/>
                <a:gridCol w="685787"/>
                <a:gridCol w="270299"/>
                <a:gridCol w="423278"/>
                <a:gridCol w="116840"/>
                <a:gridCol w="178716"/>
                <a:gridCol w="238072"/>
                <a:gridCol w="844494"/>
                <a:gridCol w="937371"/>
                <a:gridCol w="1226084"/>
                <a:gridCol w="1337438"/>
              </a:tblGrid>
              <a:tr h="338104">
                <a:tc rowSpan="3">
                  <a:txBody>
                    <a:bodyPr/>
                    <a:lstStyle/>
                    <a:p>
                      <a:endParaRPr lang="tr-TR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Kat Mülkiyeti Sayfa No: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10">
                  <a:txBody>
                    <a:bodyPr/>
                    <a:lstStyle/>
                    <a:p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BAĞIMSIZ BÖLÜMLER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</a:t>
                      </a:r>
                    </a:p>
                    <a:p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</a:t>
                      </a:r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Beyanlar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676208">
                <a:tc vMerge="1">
                  <a:txBody>
                    <a:bodyPr/>
                    <a:lstStyle/>
                    <a:p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tr-TR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Tastikli</a:t>
                      </a:r>
                      <a:r>
                        <a:rPr lang="tr-TR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bina planı</a:t>
                      </a:r>
                      <a:endParaRPr lang="tr-TR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400" b="0" dirty="0" smtClean="0"/>
                        <a:t>Vergi hesap no</a:t>
                      </a:r>
                      <a:endParaRPr lang="tr-TR" sz="1400" b="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tr-TR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Arsa payı</a:t>
                      </a:r>
                      <a:endParaRPr lang="tr-TR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tr-TR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Niteliği </a:t>
                      </a:r>
                      <a:endParaRPr lang="tr-TR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Özel sigorta</a:t>
                      </a:r>
                      <a:endParaRPr lang="tr-TR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651234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lang="tr-TR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tr-TR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endParaRPr lang="tr-TR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tr-TR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…...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endParaRPr lang="tr-TR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tr-TR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     …….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38800">
                <a:tc rowSpan="4">
                  <a:txBody>
                    <a:bodyPr/>
                    <a:lstStyle/>
                    <a:p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Eski Sayfa No:</a:t>
                      </a:r>
                    </a:p>
                    <a:p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Yeni Sayfa No:</a:t>
                      </a:r>
                    </a:p>
                    <a:p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Devam Sayfa No: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10">
                  <a:txBody>
                    <a:bodyPr/>
                    <a:lstStyle/>
                    <a:p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ANA GAYRİMENKULÜN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47898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tr-TR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Mahallesi veya köyü</a:t>
                      </a:r>
                    </a:p>
                    <a:p>
                      <a:r>
                        <a:rPr lang="tr-TR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Sokak</a:t>
                      </a:r>
                    </a:p>
                    <a:p>
                      <a:r>
                        <a:rPr lang="tr-TR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Kapı</a:t>
                      </a:r>
                      <a:r>
                        <a:rPr lang="tr-TR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no</a:t>
                      </a:r>
                      <a:endParaRPr lang="tr-TR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3" gridSpan="2">
                  <a:txBody>
                    <a:bodyPr/>
                    <a:lstStyle/>
                    <a:p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tr-TR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Yüz ölçümü</a:t>
                      </a:r>
                      <a:endParaRPr lang="tr-TR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Niteliği </a:t>
                      </a:r>
                      <a:endParaRPr lang="tr-TR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Genel sigorta</a:t>
                      </a:r>
                      <a:endParaRPr lang="tr-TR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281753">
                <a:tc vMerge="1">
                  <a:txBody>
                    <a:bodyPr/>
                    <a:lstStyle/>
                    <a:p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H</a:t>
                      </a:r>
                      <a:endParaRPr lang="tr-TR" sz="14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M</a:t>
                      </a:r>
                      <a:r>
                        <a:rPr lang="tr-TR" sz="900" dirty="0" smtClean="0"/>
                        <a:t>2</a:t>
                      </a:r>
                      <a:r>
                        <a:rPr lang="tr-TR" sz="1400" dirty="0" smtClean="0"/>
                        <a:t> </a:t>
                      </a:r>
                      <a:endParaRPr lang="tr-TR" sz="1400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tr-TR" sz="1400" dirty="0" smtClean="0"/>
                        <a:t>DM</a:t>
                      </a:r>
                      <a:r>
                        <a:rPr lang="tr-TR" sz="900" dirty="0" smtClean="0"/>
                        <a:t>2</a:t>
                      </a:r>
                      <a:endParaRPr lang="tr-TR" sz="1400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584452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845260">
                <a:tc>
                  <a:txBody>
                    <a:bodyPr/>
                    <a:lstStyle/>
                    <a:p>
                      <a:endParaRPr lang="tr-TR" sz="18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tr-TR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Şerhler</a:t>
                      </a:r>
                      <a:endParaRPr lang="tr-TR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6">
                  <a:txBody>
                    <a:bodyPr/>
                    <a:lstStyle/>
                    <a:p>
                      <a:endParaRPr lang="tr-TR" sz="1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tr-TR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Mülkiyet</a:t>
                      </a:r>
                      <a:endParaRPr lang="tr-TR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tr-TR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İrtifak Hakları ve Taşınmaz</a:t>
                      </a:r>
                      <a:r>
                        <a:rPr lang="tr-TR" sz="18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Yükleri</a:t>
                      </a:r>
                      <a:endParaRPr lang="tr-TR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Gayrimenkul Rehin Hakları</a:t>
                      </a:r>
                      <a:endParaRPr lang="tr-TR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sz="18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tr-TR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Düşünceler</a:t>
                      </a:r>
                      <a:endParaRPr lang="tr-TR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161157">
                <a:tc>
                  <a:txBody>
                    <a:bodyPr/>
                    <a:lstStyle/>
                    <a:p>
                      <a:endParaRPr lang="tr-TR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……</a:t>
                      </a:r>
                    </a:p>
                    <a:p>
                      <a:endParaRPr lang="tr-TR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6">
                  <a:txBody>
                    <a:bodyPr/>
                    <a:lstStyle/>
                    <a:p>
                      <a:endParaRPr lang="tr-TR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…….</a:t>
                      </a:r>
                    </a:p>
                    <a:p>
                      <a:endParaRPr lang="tr-TR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endParaRPr lang="tr-TR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…….</a:t>
                      </a:r>
                    </a:p>
                    <a:p>
                      <a:endParaRPr lang="tr-TR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   ……</a:t>
                      </a:r>
                    </a:p>
                    <a:p>
                      <a:endParaRPr lang="tr-TR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</a:p>
                  </a:txBody>
                  <a:tcPr>
                    <a:lnL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tr-TR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   …… 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8135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6356" y="1791758"/>
            <a:ext cx="10597444" cy="4800953"/>
          </a:xfrm>
        </p:spPr>
        <p:txBody>
          <a:bodyPr>
            <a:noAutofit/>
          </a:bodyPr>
          <a:lstStyle/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Kat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ülkiyetine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konu olan her B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ağımsız Bölüm,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 Mülkiyeti Kütüğünün ayrı bir sayfasına, o bölüme bağlı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rsa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ayı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aşınmazın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apu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ütüğü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ayfasının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pafta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ada, parsel, defter ve sayfa numaraları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gösterilmek suretiyle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kaydedilmekte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Kat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ülkiyeti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Sayfaya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tescil edilmektedir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Taşınmaza ait kapatılan Tapu Kütüğü sayfasına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Bağımsız Bölümlerin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 Mülkiyeti Kütüğündeki defter ve sayfa numaraları işlenmek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sureti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Kütükler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arasında bağlantı sağlanmaktadır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KMK 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m.13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II). </a:t>
            </a:r>
          </a:p>
          <a:p>
            <a:pPr marL="0" indent="0">
              <a:buNone/>
            </a:pP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530407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KMK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14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 hükmünde,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Kat İrtifakının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Kat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rtifakına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konu olan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Bağımsız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ölüme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tahsis edilen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Arsa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ayının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Arsanın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kayıtlı olduğu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Kütüğün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eyanlar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anesinde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belirtilmek suretiyle kurulacağı hükme bağlanmıştır.  </a:t>
            </a: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Ancak daha sonra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ve Kadastro Genel Müdürlüğünün 3.9.1997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tarihli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1997 / 10 sayılı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Genelgesinde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Kat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rtifakına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konu olan gelecekteki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Bağımsız Bölümlerin,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 Mülkiyeti Kütüğüne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kaydedileceği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Kat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rtifakının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 Mülkiyeti Kütüğüne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tescil edilmek suretiyle kurulacağına ilişkin bir düzenleme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yapılmıştır. </a:t>
            </a:r>
          </a:p>
          <a:p>
            <a:pPr marL="0" indent="0" algn="just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764443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86556" y="195261"/>
            <a:ext cx="10515600" cy="1325563"/>
          </a:xfrm>
        </p:spPr>
        <p:txBody>
          <a:bodyPr>
            <a:normAutofit/>
          </a:bodyPr>
          <a:lstStyle/>
          <a:p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20824"/>
            <a:ext cx="10763956" cy="5060597"/>
          </a:xfrm>
        </p:spPr>
        <p:txBody>
          <a:bodyPr>
            <a:noAutofit/>
          </a:bodyPr>
          <a:lstStyle/>
          <a:p>
            <a:pPr algn="just"/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Kanunun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açık hükmüne rağmen, uygulamada bu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Genelge hükümleri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dikkate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alınarak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Kat İrtifakı,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ülkiyeti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ütüğüne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tescil edilmeye başlanmıştır. </a:t>
            </a:r>
          </a:p>
          <a:p>
            <a:pPr algn="just"/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Nihayet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 Mülkiyeti Kanununda 2007 yılında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5711 sayılı Kanunla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yapılan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değişiklik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Kat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rtifakının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 Mülkiyeti Kütüğüne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tescil edileceği açıkça hükme bağlanmıştır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KMK 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m.11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marL="0" indent="0" algn="just">
              <a:buNone/>
            </a:pP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tr-TR" sz="4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321277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35560" y="0"/>
            <a:ext cx="8075240" cy="908720"/>
          </a:xfrm>
        </p:spPr>
        <p:txBody>
          <a:bodyPr>
            <a:noAutofit/>
          </a:bodyPr>
          <a:lstStyle/>
          <a:p>
            <a:r>
              <a:rPr lang="tr-TR" sz="3800" b="1" dirty="0">
                <a:ln>
                  <a:solidFill>
                    <a:schemeClr val="accent2"/>
                  </a:solidFill>
                </a:ln>
                <a:latin typeface="Times New Roman" pitchFamily="18" charset="0"/>
                <a:cs typeface="Times New Roman" pitchFamily="18" charset="0"/>
              </a:rPr>
              <a:t>Kat Mülkiyeti Kütüğünün Sol Sayfası</a:t>
            </a:r>
            <a:endParaRPr lang="tr-TR" sz="38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2 İçerik Yer Tutucusu"/>
          <p:cNvSpPr txBox="1">
            <a:spLocks/>
          </p:cNvSpPr>
          <p:nvPr/>
        </p:nvSpPr>
        <p:spPr>
          <a:xfrm>
            <a:off x="1981200" y="188640"/>
            <a:ext cx="8229600" cy="6266168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448056" indent="-384048">
              <a:spcBef>
                <a:spcPct val="20000"/>
              </a:spcBef>
              <a:buClr>
                <a:schemeClr val="accent1"/>
              </a:buClr>
              <a:buSzPct val="80000"/>
              <a:defRPr/>
            </a:pPr>
            <a:r>
              <a:rPr lang="tr-TR" sz="4000" b="1" dirty="0">
                <a:ln>
                  <a:solidFill>
                    <a:schemeClr val="accent2"/>
                  </a:solidFill>
                </a:ln>
                <a:latin typeface="Times New Roman" pitchFamily="18" charset="0"/>
                <a:cs typeface="Times New Roman" pitchFamily="18" charset="0"/>
              </a:rPr>
              <a:t>        </a:t>
            </a:r>
            <a:endParaRPr lang="tr-TR" sz="4000" b="1" dirty="0">
              <a:ln>
                <a:solidFill>
                  <a:schemeClr val="accent2"/>
                </a:solidFill>
              </a:ln>
            </a:endParaRPr>
          </a:p>
        </p:txBody>
      </p:sp>
      <p:graphicFrame>
        <p:nvGraphicFramePr>
          <p:cNvPr id="5" name="4 İçerik Yer Tutucusu"/>
          <p:cNvGraphicFramePr>
            <a:graphicFrameLocks/>
          </p:cNvGraphicFramePr>
          <p:nvPr/>
        </p:nvGraphicFramePr>
        <p:xfrm>
          <a:off x="1703511" y="1124746"/>
          <a:ext cx="8645424" cy="5245311"/>
        </p:xfrm>
        <a:graphic>
          <a:graphicData uri="http://schemas.openxmlformats.org/drawingml/2006/table">
            <a:tbl>
              <a:tblPr lastRow="1" bandRow="1">
                <a:tableStyleId>{5C22544A-7EE6-4342-B048-85BDC9FD1C3A}</a:tableStyleId>
              </a:tblPr>
              <a:tblGrid>
                <a:gridCol w="1944217"/>
                <a:gridCol w="1008112"/>
                <a:gridCol w="415687"/>
                <a:gridCol w="161632"/>
                <a:gridCol w="405642"/>
                <a:gridCol w="543048"/>
                <a:gridCol w="373921"/>
                <a:gridCol w="548342"/>
                <a:gridCol w="144016"/>
                <a:gridCol w="302049"/>
                <a:gridCol w="161632"/>
                <a:gridCol w="256399"/>
                <a:gridCol w="360040"/>
                <a:gridCol w="723963"/>
                <a:gridCol w="572181"/>
                <a:gridCol w="724543"/>
              </a:tblGrid>
              <a:tr h="509978">
                <a:tc rowSpan="3">
                  <a:txBody>
                    <a:bodyPr/>
                    <a:lstStyle/>
                    <a:p>
                      <a:endParaRPr lang="tr-TR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Kat Mülkiyeti Sayfa No: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15">
                  <a:txBody>
                    <a:bodyPr/>
                    <a:lstStyle/>
                    <a:p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BAĞIMSIZ BÖLÜMLER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498133">
                <a:tc vMerge="1">
                  <a:txBody>
                    <a:bodyPr/>
                    <a:lstStyle/>
                    <a:p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tr-TR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Tastikli</a:t>
                      </a:r>
                      <a:r>
                        <a:rPr lang="tr-TR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bina planı</a:t>
                      </a:r>
                      <a:endParaRPr lang="tr-TR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tr-TR" sz="1400" b="0" dirty="0" smtClean="0"/>
                        <a:t>Vergi hesap no</a:t>
                      </a:r>
                      <a:endParaRPr lang="tr-TR" sz="1400" b="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tr-TR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Arsa payı</a:t>
                      </a:r>
                      <a:endParaRPr lang="tr-TR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tr-TR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Niteliği </a:t>
                      </a:r>
                      <a:endParaRPr lang="tr-TR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tr-TR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Özel sigorta</a:t>
                      </a:r>
                      <a:endParaRPr lang="tr-TR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29586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endParaRPr lang="tr-TR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endParaRPr lang="tr-TR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415989">
                <a:tc rowSpan="4">
                  <a:txBody>
                    <a:bodyPr/>
                    <a:lstStyle/>
                    <a:p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Eski Sayfa No:</a:t>
                      </a:r>
                    </a:p>
                    <a:p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Yeni Sayfa No:</a:t>
                      </a:r>
                    </a:p>
                    <a:p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Devam Sayfa No: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15">
                  <a:txBody>
                    <a:bodyPr/>
                    <a:lstStyle/>
                    <a:p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ANA GAYRİMENKULÜN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42236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r>
                        <a:rPr lang="tr-TR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Mahallesi veya köyü</a:t>
                      </a:r>
                    </a:p>
                    <a:p>
                      <a:r>
                        <a:rPr lang="tr-TR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Sokak</a:t>
                      </a:r>
                    </a:p>
                    <a:p>
                      <a:r>
                        <a:rPr lang="tr-TR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Kapı</a:t>
                      </a:r>
                      <a:r>
                        <a:rPr lang="tr-TR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no</a:t>
                      </a:r>
                      <a:endParaRPr lang="tr-TR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rowSpan="3" gridSpan="3">
                  <a:txBody>
                    <a:bodyPr/>
                    <a:lstStyle/>
                    <a:p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tr-TR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Yüz ölçümü</a:t>
                      </a:r>
                      <a:endParaRPr lang="tr-TR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tr-TR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Niteliği </a:t>
                      </a:r>
                      <a:endParaRPr lang="tr-TR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tr-TR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Genel sigorta</a:t>
                      </a:r>
                      <a:endParaRPr lang="tr-TR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46657">
                <a:tc vMerge="1">
                  <a:txBody>
                    <a:bodyPr/>
                    <a:lstStyle/>
                    <a:p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H</a:t>
                      </a:r>
                      <a:endParaRPr lang="tr-TR" sz="14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M</a:t>
                      </a:r>
                      <a:r>
                        <a:rPr lang="tr-TR" sz="900" dirty="0" smtClean="0"/>
                        <a:t>2</a:t>
                      </a:r>
                      <a:endParaRPr lang="tr-TR" sz="1400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tr-TR" sz="1400" dirty="0" smtClean="0"/>
                        <a:t>DM</a:t>
                      </a:r>
                      <a:r>
                        <a:rPr lang="tr-TR" sz="900" dirty="0" smtClean="0"/>
                        <a:t>2</a:t>
                      </a:r>
                      <a:endParaRPr lang="tr-TR" sz="1400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22940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583727">
                <a:tc>
                  <a:txBody>
                    <a:bodyPr/>
                    <a:lstStyle/>
                    <a:p>
                      <a:endParaRPr lang="tr-TR" sz="18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tr-TR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Şerhler</a:t>
                      </a:r>
                      <a:endParaRPr lang="tr-TR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11">
                  <a:txBody>
                    <a:bodyPr/>
                    <a:lstStyle/>
                    <a:p>
                      <a:endParaRPr lang="tr-TR" sz="1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tr-TR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Mülkiyet</a:t>
                      </a:r>
                      <a:endParaRPr lang="tr-TR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tr-TR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İrtifak Hakları ve Taşınmaz</a:t>
                      </a:r>
                      <a:r>
                        <a:rPr lang="tr-TR" sz="18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Yükleri</a:t>
                      </a:r>
                      <a:endParaRPr lang="tr-TR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167783"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Kanuni medeni madde </a:t>
                      </a:r>
                    </a:p>
                    <a:p>
                      <a:r>
                        <a:rPr lang="tr-TR" smtClean="0">
                          <a:solidFill>
                            <a:schemeClr val="tx1"/>
                          </a:solidFill>
                        </a:rPr>
                        <a:t>( 1009-1010-1011)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Malikin</a:t>
                      </a:r>
                      <a:r>
                        <a:rPr lang="tr-TR" baseline="0" dirty="0" smtClean="0">
                          <a:solidFill>
                            <a:schemeClr val="tx1"/>
                          </a:solidFill>
                        </a:rPr>
                        <a:t> ad, soyad ve baba adı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tr-TR" sz="1800" dirty="0" smtClean="0">
                          <a:solidFill>
                            <a:schemeClr val="tx1"/>
                          </a:solidFill>
                        </a:rPr>
                        <a:t>Mal sahipleri sicil no</a:t>
                      </a:r>
                      <a:endParaRPr lang="tr-TR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Edinme sebebi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Kayıt tarihi</a:t>
                      </a:r>
                    </a:p>
                    <a:p>
                      <a:endParaRPr lang="tr-TR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Yevmiye No</a:t>
                      </a:r>
                    </a:p>
                    <a:p>
                      <a:endParaRPr lang="tr-TR" dirty="0"/>
                    </a:p>
                  </a:txBody>
                  <a:tcPr vert="vert27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harf</a:t>
                      </a:r>
                    </a:p>
                    <a:p>
                      <a:endParaRPr lang="tr-TR" sz="18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tr-TR" sz="18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tr-TR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harf       </a:t>
                      </a:r>
                      <a:endParaRPr lang="tr-TR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270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400" dirty="0" smtClean="0">
                          <a:solidFill>
                            <a:schemeClr val="tx1"/>
                          </a:solidFill>
                        </a:rPr>
                        <a:t>H: hak</a:t>
                      </a:r>
                    </a:p>
                    <a:p>
                      <a:r>
                        <a:rPr lang="tr-TR" sz="1400" dirty="0" smtClean="0">
                          <a:solidFill>
                            <a:schemeClr val="tx1"/>
                          </a:solidFill>
                        </a:rPr>
                        <a:t>M: mükellefiyet</a:t>
                      </a:r>
                    </a:p>
                    <a:p>
                      <a:endParaRPr lang="tr-TR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Kayıt tarihi</a:t>
                      </a:r>
                      <a:endParaRPr lang="tr-TR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27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Yevmiye no</a:t>
                      </a:r>
                      <a:endParaRPr lang="tr-TR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27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41367">
                <a:tc>
                  <a:txBody>
                    <a:bodyPr/>
                    <a:lstStyle/>
                    <a:p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3">
                  <a:txBody>
                    <a:bodyPr/>
                    <a:lstStyle/>
                    <a:p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3"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7517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38578" y="681037"/>
            <a:ext cx="10315222" cy="921985"/>
          </a:xfrm>
        </p:spPr>
        <p:txBody>
          <a:bodyPr>
            <a:normAutofit fontScale="90000"/>
          </a:bodyPr>
          <a:lstStyle/>
          <a:p>
            <a:pPr algn="just"/>
            <a:r>
              <a:rPr lang="tr-TR" sz="3600" b="1" dirty="0" smtClean="0"/>
              <a:t/>
            </a:r>
            <a:br>
              <a:rPr lang="tr-TR" sz="3600" b="1" dirty="0" smtClean="0"/>
            </a:b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32367" y="1603022"/>
            <a:ext cx="10727266" cy="4348163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1390919" y="1731811"/>
            <a:ext cx="1026116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dirty="0" smtClean="0"/>
              <a:t>*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Taşınmazların toprağa bağlı olması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Toplum için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taşıdığı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büyük önem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dolayısıyla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bunlar üzerindeki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akları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dışa aksettirecek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tedavülünü sağlayacak Zilyetlikten ayrı bir kuruma ihtiyaç vardır. 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şyada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yni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akları açıklama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konusunda gereken güveni sağlayamayacağı anlaşılmaktadır. </a:t>
            </a:r>
          </a:p>
          <a:p>
            <a:pPr algn="just"/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835167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tr-TR" dirty="0"/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063552" y="0"/>
            <a:ext cx="8147248" cy="692696"/>
          </a:xfrm>
          <a:prstGeom prst="rect">
            <a:avLst/>
          </a:prstGeom>
        </p:spPr>
        <p:txBody>
          <a:bodyPr vert="horz" anchor="ctr">
            <a:normAutofit fontScale="90000"/>
          </a:bodyPr>
          <a:lstStyle/>
          <a:p>
            <a:pPr marL="484632">
              <a:spcBef>
                <a:spcPct val="0"/>
              </a:spcBef>
              <a:defRPr/>
            </a:pPr>
            <a:r>
              <a:rPr lang="tr-TR" sz="4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      </a:t>
            </a:r>
            <a:r>
              <a:rPr lang="tr-TR" sz="4200" b="1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Kat Mülkiyeti Kütüğünün Sağ Sayfası</a:t>
            </a:r>
          </a:p>
        </p:txBody>
      </p:sp>
      <p:graphicFrame>
        <p:nvGraphicFramePr>
          <p:cNvPr id="5" name="3 İçerik Yer Tutucusu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2603604"/>
              </p:ext>
            </p:extLst>
          </p:nvPr>
        </p:nvGraphicFramePr>
        <p:xfrm>
          <a:off x="1992314" y="765172"/>
          <a:ext cx="8218485" cy="58845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7156"/>
                <a:gridCol w="730227"/>
                <a:gridCol w="1426119"/>
                <a:gridCol w="590105"/>
                <a:gridCol w="360040"/>
                <a:gridCol w="209915"/>
                <a:gridCol w="222133"/>
                <a:gridCol w="432048"/>
                <a:gridCol w="504056"/>
                <a:gridCol w="738801"/>
                <a:gridCol w="485335"/>
                <a:gridCol w="1882550"/>
              </a:tblGrid>
              <a:tr h="692448">
                <a:tc gridSpan="12">
                  <a:txBody>
                    <a:bodyPr/>
                    <a:lstStyle/>
                    <a:p>
                      <a:r>
                        <a:rPr lang="tr-TR" sz="2200" dirty="0" smtClean="0">
                          <a:solidFill>
                            <a:schemeClr val="bg1"/>
                          </a:solidFill>
                        </a:rPr>
                        <a:t>                                            </a:t>
                      </a:r>
                      <a:r>
                        <a:rPr lang="tr-TR" sz="2200" baseline="0" dirty="0" smtClean="0">
                          <a:solidFill>
                            <a:schemeClr val="bg1"/>
                          </a:solidFill>
                        </a:rPr>
                        <a:t>    </a:t>
                      </a:r>
                      <a:r>
                        <a:rPr lang="tr-TR" sz="2200" dirty="0" smtClean="0">
                          <a:solidFill>
                            <a:schemeClr val="tx1"/>
                          </a:solidFill>
                        </a:rPr>
                        <a:t>Beyanlar  </a:t>
                      </a:r>
                      <a:endParaRPr lang="tr-TR" sz="2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323308">
                <a:tc gridSpan="6">
                  <a:txBody>
                    <a:bodyPr/>
                    <a:lstStyle/>
                    <a:p>
                      <a:endParaRPr lang="tr-TR" sz="2200" dirty="0"/>
                    </a:p>
                  </a:txBody>
                  <a:tcPr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endParaRPr lang="tr-TR" sz="22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518620">
                <a:tc gridSpan="11">
                  <a:txBody>
                    <a:bodyPr/>
                    <a:lstStyle/>
                    <a:p>
                      <a:r>
                        <a:rPr lang="tr-TR" sz="2200" b="1" dirty="0" smtClean="0">
                          <a:solidFill>
                            <a:schemeClr val="tx1"/>
                          </a:solidFill>
                        </a:rPr>
                        <a:t>                             Gayrimenkul Rehin Hakları</a:t>
                      </a:r>
                      <a:endParaRPr lang="tr-TR" sz="2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tr-TR" sz="2200" b="1" dirty="0" smtClean="0">
                          <a:solidFill>
                            <a:schemeClr val="tx1"/>
                          </a:solidFill>
                        </a:rPr>
                        <a:t>    Düşünceler </a:t>
                      </a:r>
                      <a:endParaRPr lang="tr-TR" sz="2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592757">
                <a:tc rowSpan="2"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      Harf 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 vert="vert270"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    Rehnin                              mahiyeti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 vert="vert27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Tesis tarihinde alacaklıların ad, soyad ve</a:t>
                      </a:r>
                      <a:r>
                        <a:rPr lang="tr-TR" baseline="0" dirty="0" smtClean="0">
                          <a:solidFill>
                            <a:schemeClr val="tx1"/>
                          </a:solidFill>
                        </a:rPr>
                        <a:t> baba adı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Borç</a:t>
                      </a:r>
                      <a:r>
                        <a:rPr lang="tr-TR" baseline="0" dirty="0" smtClean="0">
                          <a:solidFill>
                            <a:schemeClr val="tx1"/>
                          </a:solidFill>
                        </a:rPr>
                        <a:t> miktarı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     Faiz  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 vert="vert27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tr-TR" dirty="0"/>
                    </a:p>
                  </a:txBody>
                  <a:tcPr vert="vert27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     Derece  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 vert="vert27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     Müddet 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 vert="vert27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Kayıt</a:t>
                      </a:r>
                      <a:r>
                        <a:rPr lang="tr-TR" baseline="0" dirty="0" smtClean="0">
                          <a:solidFill>
                            <a:schemeClr val="tx1"/>
                          </a:solidFill>
                        </a:rPr>
                        <a:t> tarihi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Yevmiye no No: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 vert="vert27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82987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Lira</a:t>
                      </a:r>
                      <a:r>
                        <a:rPr lang="tr-TR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K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880189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1400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Tamamlayıcı Siciller (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Yevmiye Defteri)</a:t>
            </a:r>
            <a:endParaRPr lang="tr-TR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1)Yevmiye Defteri </a:t>
            </a:r>
            <a:endParaRPr lang="tr-TR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Yevmiye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Defteri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ütüğü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işlemleri ile ilgili istemlerin yazıldığı defterdir. 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Müdürü,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kendisine yapılan istemleri (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talepleri)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Kütüğe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işlemeden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önce,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bunların doğruluğunu araştırmakla yükümlü kılındığından, bütün istemlerin anında karşılanarak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Kütüğe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geçirilmesi mümkün değildir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Fakat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stemlerin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işlenmesi geciktirildiği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takdirde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lgililerin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urumu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etkilenebilir. </a:t>
            </a: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611202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Bunun için de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İstemler,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İstemde bulunanın Kimliği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İstem Konusu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belirtilerek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İstem Sırasına göre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derhal Yevmiye Defterine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yazılır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1002 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1, TST 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23 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3). </a:t>
            </a:r>
            <a:endParaRPr lang="tr-TR" sz="36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TST m. 23/ 3 hükmüne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göre,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İşlemin Yevmiye Numarası, Saat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Dakikası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Yevmiye Defterindeki Kayıtta yer alır. </a:t>
            </a:r>
            <a:endParaRPr lang="tr-T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1191111981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İstem, Yevmiye Defterine kaydedildikten sonra, aynı kayıt tarihi ve sıra numarası ile kütükte istem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konusu işlem yapılır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TST 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m.27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bağlamda, </a:t>
            </a:r>
            <a:r>
              <a:rPr lang="tr-TR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Kütüğüne yapılan </a:t>
            </a:r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Tescil</a:t>
            </a:r>
            <a:r>
              <a:rPr lang="tr-TR" sz="3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Değişiklik </a:t>
            </a:r>
            <a:r>
              <a:rPr lang="tr-TR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Terkin </a:t>
            </a:r>
            <a:r>
              <a:rPr lang="tr-TR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şlemlerinin </a:t>
            </a:r>
            <a:r>
              <a:rPr lang="tr-TR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ukuki </a:t>
            </a:r>
            <a:r>
              <a:rPr lang="tr-TR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tkisi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İşlemlere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ilişkin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İstemlerin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Yevmiye Defterine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yapılan kayıt tarihinden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başlar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m.1022 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II). </a:t>
            </a: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737160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İstem, Kanunun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aradığı şartlara uymaz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Geçici Tescilin Şerhi imkânı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bulunmaz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Müdürü istemi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reddeder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tr-TR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Sebebini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Yevmiye Defterine yazar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1016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1, TST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m.23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1, 26 / 2). </a:t>
            </a:r>
          </a:p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Yevmiye Defterine her sene başında birden başlayan sıra numarası verilir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TST 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23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5)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bu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Defter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ise,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Müdür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tarafından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işgünü tarih atılarak açılır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 günü sonunda kapatılarak imzalanır (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TST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23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4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39772898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algn="just"/>
            <a:r>
              <a:rPr lang="tr-TR" sz="9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Ayrıca</a:t>
            </a:r>
            <a:r>
              <a:rPr lang="tr-TR" sz="9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9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Sicili </a:t>
            </a:r>
            <a:r>
              <a:rPr lang="tr-TR" sz="9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tutmakla görevli </a:t>
            </a:r>
            <a:r>
              <a:rPr lang="tr-TR" sz="93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Müdürü </a:t>
            </a:r>
            <a:r>
              <a:rPr lang="tr-TR" sz="9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daire dışına çıkarken </a:t>
            </a:r>
            <a:r>
              <a:rPr lang="tr-TR" sz="9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</a:t>
            </a:r>
            <a:r>
              <a:rPr lang="tr-TR" sz="9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9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İzin</a:t>
            </a:r>
            <a:r>
              <a:rPr lang="tr-TR" sz="9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9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Rapor </a:t>
            </a:r>
            <a:r>
              <a:rPr lang="tr-TR" sz="9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gibi nedenlerle görevinden ayrılırken </a:t>
            </a:r>
            <a:r>
              <a:rPr lang="tr-TR" sz="9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Yetki </a:t>
            </a:r>
            <a:r>
              <a:rPr lang="tr-TR" sz="9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verdiği </a:t>
            </a:r>
            <a:r>
              <a:rPr lang="tr-TR" sz="9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Memuru, </a:t>
            </a:r>
            <a:r>
              <a:rPr lang="tr-TR" sz="9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Yevmiye Defterine yazar </a:t>
            </a:r>
            <a:r>
              <a:rPr lang="tr-TR" sz="9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tr-TR" sz="9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imza eder</a:t>
            </a:r>
            <a:r>
              <a:rPr lang="tr-TR" sz="9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sz="9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Müdür </a:t>
            </a:r>
            <a:r>
              <a:rPr lang="tr-TR" sz="9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göreve dönünce, göreve başladığını da yine Yevmiye Defterine yazar ve imza eder (</a:t>
            </a:r>
            <a:r>
              <a:rPr lang="tr-TR" sz="8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TST </a:t>
            </a:r>
            <a:r>
              <a:rPr lang="tr-TR" sz="8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23 </a:t>
            </a:r>
            <a:r>
              <a:rPr lang="tr-TR" sz="8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6). 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58893231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tr-TR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Kütük</a:t>
            </a:r>
            <a:r>
              <a:rPr lang="tr-T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Yevmiye Defteri </a:t>
            </a: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Yardımcı Sicillerde, </a:t>
            </a:r>
            <a:r>
              <a:rPr lang="tr-T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Belgelere Aykırı Basit Yazım Hatası</a:t>
            </a: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yapıldığı </a:t>
            </a:r>
            <a:r>
              <a:rPr lang="tr-T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tespit </a:t>
            </a:r>
            <a:r>
              <a:rPr lang="tr-T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edilebilir. </a:t>
            </a:r>
            <a:endParaRPr lang="tr-TR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 Tüzüğüne göre, böyle bir Basit Yazım Hatası yapıldığı tespit edilirse</a:t>
            </a:r>
            <a:r>
              <a:rPr lang="tr-T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Hata Nedeni</a:t>
            </a:r>
            <a:r>
              <a:rPr lang="tr-TR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Düzeltmeler Sicilinde </a:t>
            </a:r>
            <a:r>
              <a:rPr lang="tr-T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açıklanarak</a:t>
            </a:r>
            <a:r>
              <a:rPr lang="tr-TR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Müdür</a:t>
            </a:r>
            <a:r>
              <a:rPr lang="tr-T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tarafından </a:t>
            </a:r>
            <a:r>
              <a:rPr lang="tr-TR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re’sen</a:t>
            </a:r>
            <a:r>
              <a:rPr lang="tr-T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düzeltilir.</a:t>
            </a: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TST m. 74 / 1</a:t>
            </a: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73613478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Buna karşılık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Kütük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Yevmiye Defteri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Yardımcı Sicillerde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Belgelere Aykırı Tescil </a:t>
            </a:r>
            <a:r>
              <a:rPr lang="tr-T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Esaslı Yazım Hataları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lgililerin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yazılı oluru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alınıp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TST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74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4)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Yevmiye Defterine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kaydedilmek suretiyle düzeltilir.</a:t>
            </a:r>
          </a:p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 veya Y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ardımcı Siciller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üzerinde yapılmış hata veya eksikliklerin, 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İlgililerce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sunulan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başka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İdarelerce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düzenlenen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Belgelerden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kaynaklanması halinde,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lgililerin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gerçek durumu kanıtlayıcı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Belgelere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dayalı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Başvuruları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üzerine,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İstem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Yevmiye Defterine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kaydedilerek gerekli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Düzeltme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yapılır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TST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74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3).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3117782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79576" y="188640"/>
            <a:ext cx="7931224" cy="1080120"/>
          </a:xfrm>
        </p:spPr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Yevmiye Defteri</a:t>
            </a:r>
            <a:endParaRPr lang="tr-TR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6199952"/>
              </p:ext>
            </p:extLst>
          </p:nvPr>
        </p:nvGraphicFramePr>
        <p:xfrm>
          <a:off x="1991544" y="1196752"/>
          <a:ext cx="8254408" cy="5400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"/>
                <a:gridCol w="432048"/>
                <a:gridCol w="576064"/>
                <a:gridCol w="1224136"/>
                <a:gridCol w="1224136"/>
                <a:gridCol w="936104"/>
                <a:gridCol w="504056"/>
                <a:gridCol w="1368152"/>
                <a:gridCol w="622401"/>
                <a:gridCol w="935263"/>
              </a:tblGrid>
              <a:tr h="931069">
                <a:tc rowSpan="2">
                  <a:txBody>
                    <a:bodyPr/>
                    <a:lstStyle/>
                    <a:p>
                      <a:r>
                        <a:rPr lang="tr-TR" dirty="0" smtClean="0"/>
                        <a:t>   </a:t>
                      </a:r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Sıra No: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 vert="vert270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tr-TR" sz="1700" dirty="0" smtClean="0">
                          <a:solidFill>
                            <a:schemeClr val="tx1"/>
                          </a:solidFill>
                        </a:rPr>
                        <a:t>Alındığı</a:t>
                      </a:r>
                      <a:endParaRPr lang="tr-TR" sz="17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İstem sahibinin adı, soyadı</a:t>
                      </a:r>
                      <a:r>
                        <a:rPr lang="tr-TR" baseline="0" dirty="0" smtClean="0">
                          <a:solidFill>
                            <a:schemeClr val="tx1"/>
                          </a:solidFill>
                        </a:rPr>
                        <a:t> ve adresi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Köy veya mahallesi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İstemin</a:t>
                      </a:r>
                      <a:r>
                        <a:rPr lang="tr-TR" baseline="0" dirty="0" smtClean="0">
                          <a:solidFill>
                            <a:schemeClr val="tx1"/>
                          </a:solidFill>
                        </a:rPr>
                        <a:t> konusu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   Eklenti sayısı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 vert="vert27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Düşünceler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tr-TR" dirty="0" smtClean="0"/>
                        <a:t>   </a:t>
                      </a:r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Makbuz</a:t>
                      </a:r>
                      <a:r>
                        <a:rPr lang="tr-TR" baseline="0" dirty="0" smtClean="0">
                          <a:solidFill>
                            <a:schemeClr val="tx1"/>
                          </a:solidFill>
                        </a:rPr>
                        <a:t> no</a:t>
                      </a:r>
                      <a:r>
                        <a:rPr lang="tr-TR" baseline="0" dirty="0" smtClean="0"/>
                        <a:t>:</a:t>
                      </a:r>
                      <a:endParaRPr lang="tr-TR" dirty="0"/>
                    </a:p>
                  </a:txBody>
                  <a:tcPr vert="vert27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Md./</a:t>
                      </a:r>
                    </a:p>
                    <a:p>
                      <a:r>
                        <a:rPr lang="tr-TR" baseline="0" dirty="0" smtClean="0">
                          <a:solidFill>
                            <a:schemeClr val="tx1"/>
                          </a:solidFill>
                        </a:rPr>
                        <a:t>yetkili</a:t>
                      </a:r>
                    </a:p>
                    <a:p>
                      <a:r>
                        <a:rPr lang="tr-TR" baseline="0" dirty="0" smtClean="0">
                          <a:solidFill>
                            <a:schemeClr val="tx1"/>
                          </a:solidFill>
                        </a:rPr>
                        <a:t>Md.     Yrd.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931069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 saat</a:t>
                      </a:r>
                      <a:endParaRPr lang="tr-TR" dirty="0"/>
                    </a:p>
                  </a:txBody>
                  <a:tcPr vert="vert27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 dakika</a:t>
                      </a:r>
                      <a:endParaRPr lang="tr-TR" dirty="0"/>
                    </a:p>
                  </a:txBody>
                  <a:tcPr vert="vert27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484410">
                <a:tc gridSpan="10">
                  <a:txBody>
                    <a:bodyPr/>
                    <a:lstStyle/>
                    <a:p>
                      <a:r>
                        <a:rPr lang="tr-TR" dirty="0" smtClean="0"/>
                        <a:t>                                      ………….  21. 11. 2008  …………..</a:t>
                      </a:r>
                      <a:endParaRPr lang="tr-TR" dirty="0"/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054052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9264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Tamamlayıcı Siciller (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Belgeler)</a:t>
            </a:r>
            <a:endParaRPr lang="tr-TR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2) </a:t>
            </a:r>
            <a:r>
              <a:rPr lang="tr-TR" b="1" u="sng" dirty="0"/>
              <a:t>Belgeler  </a:t>
            </a:r>
            <a:endParaRPr lang="tr-TR" u="sng" dirty="0"/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Bunlar,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Kütüğünde yapılan işlemlerin dayanağını oluşturan ve işlemlerin yapılmasını sağlayan belgelerdir.</a:t>
            </a:r>
          </a:p>
          <a:p>
            <a:pPr algn="just"/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Kütüğündeki işlemlere dayanak teşkil eden belgeler çeşitlidir. </a:t>
            </a:r>
            <a:endParaRPr lang="tr-TR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Satış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Bağışlama gibi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Hukuki İşlemlere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ilişkin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Resmi Senetler,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Yazılı Miras Paylaşma Sözleşmesi,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Resmi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 da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Yazılı Vasiyetname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Mahkeme İlamı,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Mirasçılık Belgesi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Tescil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Terkin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İstemleri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Vekâletnameler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tür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Belgelerdendir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2854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Diğer bir deyişle,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Taşınırlarda yerine getirdiği görevleri, Taşınmazlarda aynen sağlaması mümkün değildir.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Çünkü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Taşınırlarda olduğu gibi,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Taşınmazlar üzerindeki Fiili Hâkimiyetin,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Zilyedin Ayni Haklarını açık bir şekilde,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tam olarak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dışa aksettirmesi mümkün değildir.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Ayrıca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Taşınmazlar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üzerindeki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Ayni Hakların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tesisi ve devri için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Taşınırlarda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olduğu gibi,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devri,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Malik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 büyük sakıncalar doğurur. </a:t>
            </a:r>
          </a:p>
          <a:p>
            <a:pPr algn="just"/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Taşınmazını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rehnetmek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isteyen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bunun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devretmek zorunda kalırsa, ondan yararlanma, onu kullanma olanaklarını da kaybeder.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21543234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 Tüzüğünde Ana Siciller arasında sayılan Resmi Belgeler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ise,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Tüzükteki ifadeyle, “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Resmi Senet, Mahkeme Kararı ve diğerleri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tr-TR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m. 7). </a:t>
            </a:r>
          </a:p>
          <a:p>
            <a:pPr algn="just"/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Oysa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Kütük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İşlemlerine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dayanak teşkil eden her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Belgenin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Resmi Belge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olması gerekmez.  </a:t>
            </a:r>
            <a:endParaRPr lang="tr-TR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9291807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Örneğin,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 Yazısı ile Düzenlenen bir Vasiyetname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m. 538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 da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Yazılı şekilde yapılan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Miras Paylaşma Sözleşmesi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m. 676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III)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Tescile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dayanak teşkil edebilir.</a:t>
            </a:r>
          </a:p>
          <a:p>
            <a:pPr algn="just"/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bağlamda, söz konusu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Belgelerin hepsinin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Resmi Belgeler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adlandırılması doğru değildir.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77141934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116769"/>
            <a:ext cx="10515600" cy="1325563"/>
          </a:xfrm>
        </p:spPr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442332"/>
            <a:ext cx="10752666" cy="5147732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tr-TR" sz="1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sz="1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1002 </a:t>
            </a:r>
            <a:r>
              <a:rPr lang="tr-TR" sz="1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tr-TR" sz="1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hükmüne </a:t>
            </a:r>
            <a:r>
              <a:rPr lang="tr-TR" sz="1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göre, </a:t>
            </a:r>
            <a:r>
              <a:rPr lang="tr-TR" sz="1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</a:t>
            </a:r>
            <a:r>
              <a:rPr lang="tr-TR" sz="1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1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şlemlerinin </a:t>
            </a:r>
            <a:r>
              <a:rPr lang="tr-TR" sz="1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dayanağı olan belgeler özenle sıraya konur ve saklanır. </a:t>
            </a:r>
            <a:endParaRPr lang="tr-TR" sz="1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1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TST m. 82 </a:t>
            </a:r>
            <a:r>
              <a:rPr lang="tr-TR" sz="1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2 </a:t>
            </a:r>
            <a:r>
              <a:rPr lang="tr-TR" sz="1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hükmü gereğince</a:t>
            </a:r>
            <a:r>
              <a:rPr lang="tr-TR" sz="1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1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Resmi Senetler her yıl tarih ve yevmiye sırası ile ciltlenerek saklanır. </a:t>
            </a:r>
            <a:endParaRPr lang="tr-TR" sz="1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1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Diğer </a:t>
            </a:r>
            <a:r>
              <a:rPr lang="tr-TR" sz="1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sz="1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elgelerden </a:t>
            </a:r>
            <a:r>
              <a:rPr lang="tr-TR" sz="1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arşivlenecek olanların tespiti, </a:t>
            </a:r>
            <a:r>
              <a:rPr lang="tr-TR" sz="1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Elektronik </a:t>
            </a:r>
            <a:r>
              <a:rPr lang="tr-TR" sz="1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tr-TR" sz="1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rtamda </a:t>
            </a:r>
            <a:r>
              <a:rPr lang="tr-TR" sz="1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arşivlenmesi, </a:t>
            </a:r>
            <a:r>
              <a:rPr lang="tr-TR" sz="1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Arşivlemenin </a:t>
            </a:r>
            <a:r>
              <a:rPr lang="tr-TR" sz="1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tr-TR" sz="1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sul </a:t>
            </a:r>
            <a:r>
              <a:rPr lang="tr-TR" sz="1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1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Esasları</a:t>
            </a:r>
            <a:r>
              <a:rPr lang="tr-TR" sz="1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1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ve Kadastro Genel Müdürlüğü tarafından belirlenir </a:t>
            </a:r>
            <a:r>
              <a:rPr lang="tr-TR" sz="1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1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TST </a:t>
            </a:r>
            <a:r>
              <a:rPr lang="tr-TR" sz="1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83 </a:t>
            </a:r>
            <a:r>
              <a:rPr lang="tr-TR" sz="1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1</a:t>
            </a:r>
            <a:r>
              <a:rPr lang="tr-TR" sz="14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tr-TR" sz="1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İmha edilecek </a:t>
            </a:r>
            <a:r>
              <a:rPr lang="tr-TR" sz="1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Belgeleri </a:t>
            </a:r>
            <a:r>
              <a:rPr lang="tr-TR" sz="1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belirlemeye </a:t>
            </a:r>
            <a:r>
              <a:rPr lang="tr-TR" sz="1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tr-TR" sz="1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</a:t>
            </a:r>
            <a:r>
              <a:rPr lang="tr-TR" sz="1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1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Kadastro Genel Müdürlüğü yetkilidir</a:t>
            </a:r>
            <a:r>
              <a:rPr lang="tr-TR" sz="1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1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TST </a:t>
            </a:r>
            <a:r>
              <a:rPr lang="tr-TR" sz="1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83 </a:t>
            </a:r>
            <a:r>
              <a:rPr lang="tr-TR" sz="1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2). </a:t>
            </a:r>
          </a:p>
          <a:p>
            <a:pPr marL="0" indent="0" algn="just">
              <a:buNone/>
            </a:pPr>
            <a:endParaRPr lang="tr-TR" sz="1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1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1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r>
              <a:rPr lang="tr-TR" sz="1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tr-TR" dirty="0"/>
              <a:t> 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7797121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Kütüğündeki işlemlerin dayanağını teşkil eden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Belgeler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iki bakımdan önem taşır:</a:t>
            </a:r>
          </a:p>
          <a:p>
            <a:pPr algn="just"/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Öncelikle,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Kütükteki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Kaydın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geçerli bir sebebe dayanıp dayanmadığı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Belgeler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anlaşılır. </a:t>
            </a:r>
            <a:endParaRPr lang="tr-TR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40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Diğer taraftan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Sınırlı Ayni Hakların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Kapsamı,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Kütükte yapılan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Yollamaya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 bu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Belgeler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tayin edilir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m. 1022 / III, 787 / II). </a:t>
            </a:r>
          </a:p>
          <a:p>
            <a:pPr marL="0" indent="0" algn="just">
              <a:buNone/>
            </a:pPr>
            <a:endParaRPr lang="tr-TR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5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8641195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Geçit İrtifakının sağladığı imkân,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Tamamlayıcı Belgelerden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anlaşılır. </a:t>
            </a:r>
          </a:p>
          <a:p>
            <a:pPr algn="just"/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Bunun gibi,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 Mülkiyetinin kurulmasında aranan Belgeler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(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KMK 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12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13</a:t>
            </a:r>
            <a:r>
              <a:rPr lang="tr-TR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bir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Bağımsız Bölümün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durumunu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 Mülkiyetinin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Kapsamını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belirlemeye yarar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1976525608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Tamamlayıcı Siciller (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Planlar)</a:t>
            </a:r>
            <a:endParaRPr lang="tr-TR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3)PLANLAR</a:t>
            </a:r>
          </a:p>
          <a:p>
            <a:pPr algn="just"/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Planlar</a:t>
            </a:r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bölgedeki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Taşınmazların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eometrik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urumlarını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gösteren,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Esasları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önceden tayin edilmiş belli bir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Teknik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öntemle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yapılmış,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Resmi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lçü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belirlemelere dayanan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Haritalardır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1003 </a:t>
            </a:r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hükmüne göre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taşınmazın kütüğe kaydı ve belirlenmesinde resmi ölçüme dayanan plan esas alınır.” </a:t>
            </a:r>
            <a:endParaRPr lang="tr-TR" sz="32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5672661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Aynı maddenin 700 sayılı KHK ile değişik II. fıkrasında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 «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Planların nasıl hazırlanacağı Cumhurbaşkanınca çıkarılan yönetmelikle belirlenir»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hükmü yer almaktadır. 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Bununla birlikte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Değişiklikten </a:t>
            </a:r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</a:t>
            </a:r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nce söz konusu fıkrada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konuların Tüzük ile belirleneceği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hükme bağlanmıştı. </a:t>
            </a:r>
          </a:p>
          <a:p>
            <a:pPr algn="just"/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Planların nasıl hazırlanacağı hususu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Bakanlar Kurulunun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2008 yılında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aldığı (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2008 / 14001 sayılı)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Kararı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yürürlüğe konulan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Planları Tüzüğü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belirlenmiştir. (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RG. 27. 08. 2008, s. 26980)</a:t>
            </a:r>
          </a:p>
          <a:p>
            <a:pPr marL="0" indent="0" algn="just">
              <a:buNone/>
            </a:pP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388325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Yardımcı Siciller </a:t>
            </a:r>
            <a:endParaRPr lang="tr-T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  <a:p>
            <a:pPr algn="just"/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 Tüzüğünün 7. maddesine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göre tutulan </a:t>
            </a:r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Yardımcı Siciller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 şunlardır: 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Aziller Sicili 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Düzeltmeler Sicili 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Kamu Orta Malları Sicili 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4)T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apu Envanter Defteri 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5)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İdari Sınırlar Kayıt Defteri </a:t>
            </a:r>
            <a:endParaRPr lang="tr-TR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1270574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Yardımcı Siciller </a:t>
            </a:r>
            <a:endParaRPr lang="tr-TR" b="1" dirty="0">
              <a:latin typeface="+mn-lt"/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469698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64120065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Aziller Sicili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5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Aziller Sicili</a:t>
            </a:r>
            <a:r>
              <a:rPr lang="tr-TR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5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Vekâletname </a:t>
            </a:r>
            <a:r>
              <a:rPr lang="tr-TR" sz="3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 yapılan </a:t>
            </a:r>
            <a:r>
              <a:rPr lang="tr-TR" sz="35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İşlemlerde</a:t>
            </a:r>
            <a:r>
              <a:rPr lang="tr-TR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tr-TR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ekilin </a:t>
            </a:r>
            <a:r>
              <a:rPr lang="tr-TR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azledilmiş olup olmadığını </a:t>
            </a:r>
            <a:r>
              <a:rPr lang="tr-TR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denetleme </a:t>
            </a:r>
            <a:r>
              <a:rPr lang="tr-TR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imkânı sağlamaktadır. </a:t>
            </a:r>
          </a:p>
          <a:p>
            <a:pPr algn="just"/>
            <a:r>
              <a:rPr lang="tr-TR" sz="35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Vekâletten </a:t>
            </a:r>
            <a:r>
              <a:rPr lang="tr-TR" sz="35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Aziller</a:t>
            </a:r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5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Vekâlet Verenin </a:t>
            </a:r>
            <a:r>
              <a:rPr lang="tr-TR" sz="3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adının baş harflerine </a:t>
            </a:r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Türkiye Cumhuriyeti </a:t>
            </a:r>
            <a:r>
              <a:rPr lang="tr-TR" sz="35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Kimlik </a:t>
            </a:r>
            <a:r>
              <a:rPr lang="tr-TR" sz="3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tr-TR" sz="35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umarasına </a:t>
            </a:r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göre, her </a:t>
            </a:r>
            <a:r>
              <a:rPr lang="tr-TR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Harf </a:t>
            </a:r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 </a:t>
            </a:r>
            <a:r>
              <a:rPr lang="tr-TR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Sicilde </a:t>
            </a:r>
            <a:r>
              <a:rPr lang="tr-TR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ayrılan </a:t>
            </a:r>
            <a:r>
              <a:rPr lang="tr-TR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Bölüme </a:t>
            </a:r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yazılır (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TST 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77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1).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663101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Ayrıca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İş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lişkilerinde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 bir fabrika arazisinin ipotek edilmesi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 teminat olarak gösterilmek suretiyle alınan Kredinin geri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ödenebilmesini kolaylaştırabilmek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Taşınmazlardaki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yni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akları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açıklamak üzere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Zilyetlikten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başka bir aracın varlığına ihtiyaç vardır. 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Medeni Kanun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aşınmazlarda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yni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akları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açıklamak üzere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«Tapu Sicili Sistemini»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kabul etmiştir. </a:t>
            </a:r>
          </a:p>
        </p:txBody>
      </p:sp>
    </p:spTree>
    <p:extLst>
      <p:ext uri="{BB962C8B-B14F-4D97-AF65-F5344CB8AC3E}">
        <p14:creationId xmlns:p14="http://schemas.microsoft.com/office/powerpoint/2010/main" val="163478431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4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Azil Belgesi </a:t>
            </a: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geldiğinde, </a:t>
            </a:r>
            <a:r>
              <a:rPr lang="tr-TR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Müdürü </a:t>
            </a: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onun</a:t>
            </a: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görevlendireceği Tapu Görevlisi tarafından,</a:t>
            </a: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gelen Belge üzerine, hemen tarih, saat ve dakika yazılarak, </a:t>
            </a:r>
            <a:r>
              <a:rPr lang="tr-TR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Azil Durumu, </a:t>
            </a:r>
            <a:r>
              <a:rPr lang="tr-T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Aziller Siciline kaydedilir</a:t>
            </a: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(TST m. 77 / 2). </a:t>
            </a:r>
          </a:p>
          <a:p>
            <a:pPr marL="0" indent="0">
              <a:buNone/>
            </a:pP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40029259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Düzeltmeler Sicili</a:t>
            </a:r>
            <a:endParaRPr lang="tr-T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90688"/>
            <a:ext cx="10721623" cy="4958468"/>
          </a:xfrm>
        </p:spPr>
        <p:txBody>
          <a:bodyPr>
            <a:normAutofit fontScale="40000" lnSpcReduction="20000"/>
          </a:bodyPr>
          <a:lstStyle/>
          <a:p>
            <a:pPr algn="just"/>
            <a:endParaRPr lang="tr-TR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</a:t>
            </a: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icilinde </a:t>
            </a: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mevcut </a:t>
            </a:r>
            <a:r>
              <a:rPr lang="tr-TR" sz="10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Yanlış </a:t>
            </a:r>
            <a:r>
              <a:rPr lang="tr-TR" sz="10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10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ayıtların Düzeltilmesi</a:t>
            </a:r>
            <a:r>
              <a:rPr lang="tr-TR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bazı </a:t>
            </a:r>
            <a:r>
              <a:rPr lang="tr-TR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Esaslara </a:t>
            </a: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tabidir. </a:t>
            </a:r>
            <a:endParaRPr lang="tr-TR" sz="10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Öncelikle, </a:t>
            </a: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</a:t>
            </a:r>
            <a:r>
              <a:rPr lang="tr-TR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Düzeltme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10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10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Sebebe </a:t>
            </a: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dayanacaktır.</a:t>
            </a:r>
            <a:r>
              <a:rPr lang="tr-TR" sz="1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Sebebi, </a:t>
            </a:r>
            <a:r>
              <a:rPr lang="tr-TR" sz="10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Kütükte</a:t>
            </a:r>
            <a:r>
              <a:rPr lang="tr-TR" sz="1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göstermeye </a:t>
            </a:r>
            <a:r>
              <a:rPr lang="tr-TR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olanak </a:t>
            </a: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yoktur. </a:t>
            </a:r>
            <a:endParaRPr lang="tr-TR" sz="10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1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hususta </a:t>
            </a: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ayrı bir </a:t>
            </a:r>
            <a:r>
              <a:rPr lang="tr-TR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Defter </a:t>
            </a: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tutulacak </a:t>
            </a:r>
            <a:r>
              <a:rPr lang="tr-TR" sz="1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her </a:t>
            </a:r>
            <a:r>
              <a:rPr lang="tr-TR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Yanlışın </a:t>
            </a: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üzeltilmesinde</a:t>
            </a:r>
            <a:r>
              <a:rPr lang="tr-TR" sz="1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Sebebi </a:t>
            </a:r>
            <a:r>
              <a:rPr lang="tr-TR" sz="1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beyan edilerek bu </a:t>
            </a:r>
            <a:r>
              <a:rPr lang="tr-TR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Düzeltme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1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sözü geçen </a:t>
            </a:r>
            <a:r>
              <a:rPr lang="tr-TR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Deftere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kaydedilecektir (</a:t>
            </a:r>
            <a:r>
              <a:rPr lang="tr-TR" sz="10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TST m. 78).    </a:t>
            </a:r>
          </a:p>
          <a:p>
            <a:endParaRPr lang="tr-TR" sz="11200" dirty="0"/>
          </a:p>
        </p:txBody>
      </p:sp>
    </p:spTree>
    <p:extLst>
      <p:ext uri="{BB962C8B-B14F-4D97-AF65-F5344CB8AC3E}">
        <p14:creationId xmlns:p14="http://schemas.microsoft.com/office/powerpoint/2010/main" val="283338452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just"/>
            <a:r>
              <a:rPr lang="tr-TR" sz="1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Diğer bir deyişle, </a:t>
            </a:r>
            <a:r>
              <a:rPr lang="tr-TR" sz="1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Kütüğü</a:t>
            </a:r>
            <a:r>
              <a:rPr lang="tr-TR" sz="1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1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Yevmiye Defteri </a:t>
            </a:r>
            <a:r>
              <a:rPr lang="tr-TR" sz="1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1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Yardımcı</a:t>
            </a:r>
            <a:r>
              <a:rPr lang="tr-TR" sz="1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Sicillerde,</a:t>
            </a:r>
            <a:r>
              <a:rPr lang="tr-TR" sz="1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Belgelere aykırı </a:t>
            </a:r>
            <a:r>
              <a:rPr lang="tr-TR" sz="1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Basit Yazım Hatalarının </a:t>
            </a:r>
            <a:r>
              <a:rPr lang="tr-TR" sz="1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yapılmış olduğunun belirlenmesi mümkündür. </a:t>
            </a:r>
          </a:p>
          <a:p>
            <a:pPr algn="just"/>
            <a:r>
              <a:rPr lang="tr-TR" sz="1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durumda, </a:t>
            </a:r>
            <a:r>
              <a:rPr lang="tr-TR" sz="1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Müdür</a:t>
            </a:r>
            <a:r>
              <a:rPr lang="tr-TR" sz="1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tarafından, </a:t>
            </a:r>
            <a:r>
              <a:rPr lang="tr-TR" sz="1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nedeni Düzeltmeler Sicilinde </a:t>
            </a:r>
            <a:r>
              <a:rPr lang="tr-TR" sz="1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açıklanarak, </a:t>
            </a:r>
            <a:r>
              <a:rPr lang="tr-TR" sz="1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re’sen</a:t>
            </a:r>
            <a:r>
              <a:rPr lang="tr-TR" sz="1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düzeltme</a:t>
            </a:r>
            <a:r>
              <a:rPr lang="tr-TR" sz="1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yapılır (</a:t>
            </a:r>
            <a:r>
              <a:rPr lang="tr-TR" sz="1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TST m. 74 / 1). </a:t>
            </a:r>
          </a:p>
          <a:p>
            <a:pPr algn="just"/>
            <a:r>
              <a:rPr lang="tr-TR" sz="1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İşte </a:t>
            </a:r>
            <a:r>
              <a:rPr lang="tr-TR" sz="1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Düzeltmeler Sicili</a:t>
            </a:r>
            <a:r>
              <a:rPr lang="tr-TR" sz="1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1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Yevmiye Defterine yazılması gerekmeyen bu Düzeltmeleri </a:t>
            </a:r>
            <a:r>
              <a:rPr lang="tr-TR" sz="1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göstermek amacıyla tutulmaktadır </a:t>
            </a:r>
            <a:r>
              <a:rPr lang="tr-TR" sz="1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1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TST m. 78). </a:t>
            </a:r>
          </a:p>
          <a:p>
            <a:pPr marL="0" indent="0">
              <a:buNone/>
            </a:pPr>
            <a:r>
              <a:rPr lang="tr-TR" sz="1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9034435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Kamu Orta Malları Sicili</a:t>
            </a:r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Kadastro </a:t>
            </a:r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Kanunu’nun 16.maddesinin (B) bendine göre, </a:t>
            </a:r>
            <a:r>
              <a:rPr 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er’a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Yaylak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Kışlak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Otlak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Harman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Panayır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yerleri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gibi,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Paralı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Parasız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amunun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yararlanmasına tahsis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edildiği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Kamunun kadimden beri yararlandığı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Belgelerle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Bilirkişi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Tanık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beyanıyla ispat edilen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Orta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alı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niteliğindeki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allar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sınırlandırılır,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Parsel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umarası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verilerek,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Yüzölçümü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hesaplanır ve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Özel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iciline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kaydedilir.  </a:t>
            </a:r>
          </a:p>
          <a:p>
            <a:pPr marL="0" indent="0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761470051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 Tüzüğü, bu Özel Sicile, “</a:t>
            </a:r>
            <a:r>
              <a:rPr lang="tr-TR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Kamu Orta Malları Sicili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adıyla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Yardımcı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Siciller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arasında yer vermiştir. </a:t>
            </a:r>
          </a:p>
          <a:p>
            <a:pPr algn="just"/>
            <a:r>
              <a:rPr lang="tr-TR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Mer’a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Yaylak, Kışlak,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Otlak,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Harman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Panayır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yerleri gibi Orta Malları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hangi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Köy veya Belediyeye tahsisli olduğu belirtilmek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suretiyle, bu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Sicile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yazılır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ilgili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Belgeler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Özel Dosyasında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saklanır (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TST m. 79). </a:t>
            </a:r>
          </a:p>
          <a:p>
            <a:pPr marL="0" indent="0">
              <a:buNone/>
            </a:pP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50209892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Tapu Envanter Defteri</a:t>
            </a:r>
            <a:endParaRPr lang="tr-TR" sz="3600" b="1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88064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tr-TR" sz="1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</a:t>
            </a:r>
            <a:r>
              <a:rPr lang="tr-TR" sz="1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Envanter Defteri, </a:t>
            </a:r>
            <a:r>
              <a:rPr lang="tr-TR" sz="1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 Tüzüğü </a:t>
            </a:r>
            <a:r>
              <a:rPr lang="tr-TR" sz="1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 yeni getirilmiş bir </a:t>
            </a:r>
            <a:r>
              <a:rPr lang="tr-TR" sz="1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1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efterdir</a:t>
            </a:r>
            <a:r>
              <a:rPr lang="tr-TR" sz="1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r-TR" sz="1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sz="1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14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Envanter Defteri</a:t>
            </a:r>
            <a:r>
              <a:rPr lang="tr-TR" sz="1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Tapu Müdürlüklerindeki </a:t>
            </a:r>
            <a:r>
              <a:rPr lang="tr-TR" sz="1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Kütük</a:t>
            </a:r>
            <a:r>
              <a:rPr lang="tr-TR" sz="1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Zabıt Defteri</a:t>
            </a:r>
            <a:r>
              <a:rPr lang="tr-TR" sz="1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1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Yevmiye Defteri </a:t>
            </a:r>
            <a:r>
              <a:rPr lang="tr-TR" sz="1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1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Resmi Senet </a:t>
            </a:r>
            <a:r>
              <a:rPr lang="tr-TR" sz="1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Ciltleri</a:t>
            </a:r>
            <a:r>
              <a:rPr lang="tr-TR" sz="1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sz="1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Yardımcı</a:t>
            </a:r>
            <a:r>
              <a:rPr lang="tr-TR" sz="1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Sicillerin </a:t>
            </a:r>
            <a:r>
              <a:rPr lang="tr-TR" sz="1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kaydedildiği Defterdir </a:t>
            </a:r>
            <a:r>
              <a:rPr lang="tr-TR" sz="1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1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TST m. 80). </a:t>
            </a:r>
            <a:endParaRPr lang="tr-TR" sz="14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1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Defter, </a:t>
            </a:r>
            <a:r>
              <a:rPr lang="tr-TR" sz="1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önceki Kayıt ve Belgelerin korunmasını sağlamakta </a:t>
            </a:r>
            <a:r>
              <a:rPr lang="tr-TR" sz="1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tr-TR" sz="1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bunlara ulaşılmasını kolaylaştırmaktadır. </a:t>
            </a:r>
          </a:p>
          <a:p>
            <a:pPr marL="0" indent="0" algn="just">
              <a:buNone/>
            </a:pPr>
            <a:endParaRPr lang="tr-TR" sz="14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14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19200" dirty="0"/>
          </a:p>
          <a:p>
            <a:r>
              <a:rPr lang="tr-TR" b="1" dirty="0"/>
              <a:t> </a:t>
            </a:r>
            <a:endParaRPr lang="tr-TR" dirty="0"/>
          </a:p>
          <a:p>
            <a:r>
              <a:rPr lang="tr-TR" dirty="0"/>
              <a:t> </a:t>
            </a:r>
          </a:p>
          <a:p>
            <a:r>
              <a:rPr lang="tr-TR" dirty="0"/>
              <a:t> </a:t>
            </a:r>
          </a:p>
          <a:p>
            <a:r>
              <a:rPr lang="tr-TR" dirty="0"/>
              <a:t> </a:t>
            </a:r>
          </a:p>
          <a:p>
            <a:r>
              <a:rPr lang="tr-TR" dirty="0"/>
              <a:t>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59870572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Önceki Tüzükte yer alan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Yazışma Defteri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kaldırılmıştır. </a:t>
            </a:r>
            <a:endParaRPr lang="tr-T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Kaldırılan Yazışma Defteri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Yevmiye Defteri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Aziller Siciline yazılan İşlem ve Belgeler dışında Tapu Dairesine gelen bütün Yazılar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İşlemlerin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kaydedilmesi için öngörülmüş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defterdi.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tr-TR" sz="4400" dirty="0"/>
          </a:p>
        </p:txBody>
      </p:sp>
    </p:spTree>
    <p:extLst>
      <p:ext uri="{BB962C8B-B14F-4D97-AF65-F5344CB8AC3E}">
        <p14:creationId xmlns:p14="http://schemas.microsoft.com/office/powerpoint/2010/main" val="2348488955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İdari Sınırlar Kayıt Defteri</a:t>
            </a:r>
            <a:endParaRPr lang="tr-T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25311" y="2040643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Sicilinin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nsurlarını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belirten hüküm olan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TST m. 7’de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Yardımcı Siciller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arasında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İdari Sınırlar Kayıt Defterine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verilmemiştir.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Bu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Deftere,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diğer Yardımcı Defterler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düzenlenirken,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Tüzüğün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Onuncu Bölümünde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Yardımcı Siciller, Sicillerin Arşivlenmesi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Çeşitli Hükümler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başlığı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altında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düzenlenmiş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olan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81.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maddede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yer verilmiştir.  </a:t>
            </a:r>
          </a:p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Maddeye göre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Yetkili Mercilerce tespit edilen İdari Sınırlarla ilgili Kararlar ve Köy Sınırları,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İdari Sınırlar Kayıt Defterine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kaydedilir ve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Belgeleri,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Özel Dosyasında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saklanır (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TST m. 81).</a:t>
            </a:r>
          </a:p>
          <a:p>
            <a:pPr marL="0" indent="0" algn="just">
              <a:buNone/>
            </a:pP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93777794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Kadastro Yapılmamış</a:t>
            </a:r>
            <a:r>
              <a:rPr lang="tr-T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Yerlerde Tutulan Defterler</a:t>
            </a:r>
            <a:endParaRPr lang="tr-TR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1293909"/>
              </p:ext>
            </p:extLst>
          </p:nvPr>
        </p:nvGraphicFramePr>
        <p:xfrm>
          <a:off x="1981200" y="1882775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29426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Kadastrosu Yapılmamış Yerlerde Tutulan Defterler (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Zabıt Defteri)</a:t>
            </a:r>
            <a:endParaRPr lang="tr-TR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Kadastrosu </a:t>
            </a:r>
            <a:r>
              <a:rPr lang="tr-T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yapılmamış </a:t>
            </a:r>
            <a:r>
              <a:rPr lang="tr-T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yerlerde, </a:t>
            </a:r>
            <a:r>
              <a:rPr lang="tr-TR" sz="3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Taşınmaza Sayfa Açılması Esasına </a:t>
            </a:r>
            <a:r>
              <a:rPr lang="tr-T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Ayni Sisteme</a:t>
            </a:r>
            <a:r>
              <a:rPr lang="tr-T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sz="3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dayanan Tapu Sicilleri </a:t>
            </a:r>
            <a:r>
              <a:rPr lang="tr-T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tutulmamaktadır</a:t>
            </a:r>
            <a:r>
              <a:rPr lang="tr-T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Bunların yerine, </a:t>
            </a:r>
            <a:r>
              <a:rPr lang="tr-TR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Zabıt Defteri </a:t>
            </a:r>
            <a:r>
              <a:rPr lang="tr-T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 Mülkiyeti Zabıt Defteri </a:t>
            </a:r>
            <a:r>
              <a:rPr lang="tr-T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adı verilen </a:t>
            </a:r>
            <a:r>
              <a:rPr lang="tr-T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Defterler</a:t>
            </a:r>
            <a:r>
              <a:rPr lang="tr-TR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tutulmaktadır</a:t>
            </a:r>
            <a:r>
              <a:rPr lang="tr-TR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TST geçici m.1). </a:t>
            </a:r>
          </a:p>
          <a:p>
            <a:pPr algn="just"/>
            <a:r>
              <a:rPr lang="tr-T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Zabıt </a:t>
            </a:r>
            <a:r>
              <a:rPr lang="tr-T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Defterleri</a:t>
            </a:r>
            <a:r>
              <a:rPr lang="tr-T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Tapu Kütüğünden farklı </a:t>
            </a:r>
            <a:r>
              <a:rPr lang="tr-TR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olarak, </a:t>
            </a:r>
            <a:r>
              <a:rPr lang="tr-T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öy </a:t>
            </a:r>
            <a:r>
              <a:rPr lang="tr-T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Mahalle </a:t>
            </a:r>
            <a:r>
              <a:rPr lang="tr-T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sasına </a:t>
            </a:r>
            <a:r>
              <a:rPr lang="tr-T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 değil, </a:t>
            </a:r>
            <a:r>
              <a:rPr lang="tr-T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Bölgeler (</a:t>
            </a:r>
            <a:r>
              <a:rPr lang="tr-TR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İlçeler</a:t>
            </a:r>
            <a:r>
              <a:rPr lang="tr-TR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esas alınarak </a:t>
            </a:r>
            <a:r>
              <a:rPr lang="tr-T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düzenlenmiştir</a:t>
            </a:r>
            <a:r>
              <a:rPr lang="tr-TR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Diğer </a:t>
            </a:r>
            <a:r>
              <a:rPr lang="tr-T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taraftan, </a:t>
            </a:r>
            <a:r>
              <a:rPr lang="tr-T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Zabıt </a:t>
            </a:r>
            <a:r>
              <a:rPr lang="tr-T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Defterleri</a:t>
            </a:r>
            <a:r>
              <a:rPr lang="tr-TR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Taşınmaza Sayfa Açılması Esasına (</a:t>
            </a:r>
            <a:r>
              <a:rPr lang="tr-TR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Ayni Sisteme)</a:t>
            </a:r>
            <a:r>
              <a:rPr lang="tr-T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göre değil, </a:t>
            </a:r>
            <a:r>
              <a:rPr lang="tr-T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Kronolojik </a:t>
            </a:r>
            <a:r>
              <a:rPr lang="tr-T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sasa </a:t>
            </a:r>
            <a:r>
              <a:rPr lang="tr-T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 </a:t>
            </a:r>
            <a:r>
              <a:rPr lang="tr-T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tutulur. </a:t>
            </a:r>
            <a:endParaRPr lang="tr-TR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33676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Sistemde,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 üzerindeki Ayni Hakları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Üçüncü Kişilere tanıtma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görevini,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Resmi Memurlar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tarafından tutulan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Sicilindeki Tesciller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yerine getirmektedir. </a:t>
            </a:r>
          </a:p>
          <a:p>
            <a:pPr algn="just"/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Tesciller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aracılığı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Alacaklıya teslim edilmeden,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Sicile yapılan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Tescil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rehin edilmek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suretiyle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Malikine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kredi elde edebilme olanağı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sağlanmış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olmaktadır.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6999808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ay yapılan İşlemler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sıra numarası taşıyan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Defterlere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Tarih Sırasına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 kaydedilmektedir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 Malların Sınırları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Hudut Komşuları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yazılarak gösterilir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TST geçici m.1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sonunda yapılan İşlem Miktarı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belirtilerek, sahife,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Müdürü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tarafından sayfaya bağlanır.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1995307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168451"/>
            <a:ext cx="10515600" cy="1325563"/>
          </a:xfrm>
        </p:spPr>
        <p:txBody>
          <a:bodyPr>
            <a:normAutofit/>
          </a:bodyPr>
          <a:lstStyle/>
          <a:p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16099" y="1403861"/>
            <a:ext cx="10631311" cy="5262386"/>
          </a:xfrm>
        </p:spPr>
        <p:txBody>
          <a:bodyPr>
            <a:noAutofit/>
          </a:bodyPr>
          <a:lstStyle/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Böylece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Taşınmaza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ait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İşlemler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aynı sayfada gözükmemekte, bunlar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Tarihlerine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 ayrı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Sayfalarda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 almaktadır. </a:t>
            </a:r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Ancak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ayfalar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arasında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Geldiği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efter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ve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Gittiği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efter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işaret edilerek bağlantı sağlanmaktadır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Zabıt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Defterinde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 bir sütun;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Sınırlı Ayni Haklar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Şerhler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Beyanlar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 de tek bir sütun vardır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İpotekler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ayrı bir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Deftere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yazılır; fakat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Zabıt Defterinin Sınırlı Ayni Haklara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ait sütununda da gösterilir. </a:t>
            </a:r>
          </a:p>
          <a:p>
            <a:endParaRPr lang="tr-TR" sz="3600" dirty="0"/>
          </a:p>
          <a:p>
            <a:pPr marL="0" indent="0" algn="just">
              <a:buNone/>
            </a:pP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5923854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Zabıt Defterine yapılan Kayıtların dayanağını oluşturan Belgeler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İşlem için ayrı bir dosyada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üzerine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Tarih, Sıra ve Yevmiye Numarası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yazılarak saklanır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bu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Dosyalar,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aylık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arşivlenir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TST geçici m.2)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Tescile sebep teşkil edecek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Sözleşmeler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ayrı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Resmi Senet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düzenlenmez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Sözleşmeler, doğrudan doğruya Defterin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Akit ve Tescil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Tablosuna»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yazılıp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iki Kişinin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önünde imza edilir.  </a:t>
            </a:r>
          </a:p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Taşınmazın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Resmi Haritası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Planı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varsa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 da,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Dosyasında saklanır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TST Geçici m.1).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51049479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Kadastrosu Yapılmamış Yerlerde Tutulan Defterler</a:t>
            </a:r>
            <a:b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Kat Mülkiyeti Zabıt Defteri</a:t>
            </a:r>
            <a:r>
              <a:rPr lang="tr-T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İpotek Kayıt Defteri</a:t>
            </a:r>
            <a:r>
              <a:rPr lang="tr-T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sz="67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Kat Mülkiyeti Zabıt Defteri: </a:t>
            </a:r>
          </a:p>
          <a:p>
            <a:pPr algn="just"/>
            <a:r>
              <a:rPr lang="tr-TR" sz="6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634 </a:t>
            </a:r>
            <a:r>
              <a:rPr lang="tr-TR" sz="6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sayılı </a:t>
            </a:r>
            <a:r>
              <a:rPr lang="tr-TR" sz="6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 Mülkiyeti Kanunu </a:t>
            </a:r>
            <a:r>
              <a:rPr lang="tr-TR" sz="6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tr-TR" sz="6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6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 </a:t>
            </a:r>
            <a:r>
              <a:rPr lang="tr-TR" sz="6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Tüzüğü</a:t>
            </a:r>
            <a:r>
              <a:rPr lang="tr-TR" sz="6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6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6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henüz </a:t>
            </a:r>
            <a:r>
              <a:rPr lang="tr-TR" sz="6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6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adastrosu </a:t>
            </a:r>
            <a:r>
              <a:rPr lang="tr-TR" sz="6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yapılmamış olan </a:t>
            </a:r>
            <a:r>
              <a:rPr lang="tr-TR" sz="6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Yerlerde</a:t>
            </a:r>
            <a:r>
              <a:rPr lang="tr-TR" sz="6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6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 Mülkiyeti Kütüğü </a:t>
            </a:r>
            <a:r>
              <a:rPr lang="tr-TR" sz="6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yerine, </a:t>
            </a:r>
            <a:r>
              <a:rPr lang="tr-TR" sz="6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 Mülkiyeti Zabıt Defteri </a:t>
            </a:r>
            <a:r>
              <a:rPr lang="tr-TR" sz="6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tutulmasını kabul etmiştir </a:t>
            </a:r>
            <a:r>
              <a:rPr lang="tr-TR" sz="6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5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KMK </a:t>
            </a:r>
            <a:r>
              <a:rPr lang="tr-TR" sz="5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m.11 </a:t>
            </a:r>
            <a:r>
              <a:rPr lang="tr-TR" sz="5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II, TST geçici m.1). </a:t>
            </a:r>
          </a:p>
          <a:p>
            <a:pPr algn="just"/>
            <a:r>
              <a:rPr lang="tr-TR" sz="6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6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6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efterler</a:t>
            </a:r>
            <a:r>
              <a:rPr lang="tr-TR" sz="6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6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de, </a:t>
            </a:r>
            <a:r>
              <a:rPr lang="tr-TR" sz="6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 Mülkiyetine konu olan </a:t>
            </a:r>
            <a:r>
              <a:rPr lang="tr-TR" sz="6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Bağımsız </a:t>
            </a:r>
            <a:r>
              <a:rPr lang="tr-TR" sz="6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sz="6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ölümler </a:t>
            </a:r>
            <a:r>
              <a:rPr lang="tr-TR" sz="6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esas </a:t>
            </a:r>
            <a:r>
              <a:rPr lang="tr-TR" sz="6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alınarak, </a:t>
            </a:r>
            <a:r>
              <a:rPr lang="tr-TR" sz="6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Zabıt Defteri </a:t>
            </a:r>
            <a:r>
              <a:rPr lang="tr-TR" sz="6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 </a:t>
            </a:r>
            <a:r>
              <a:rPr lang="tr-TR" sz="6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belirtilen </a:t>
            </a:r>
            <a:r>
              <a:rPr lang="tr-TR" sz="6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Esaslara </a:t>
            </a:r>
            <a:r>
              <a:rPr lang="tr-TR" sz="6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</a:t>
            </a:r>
            <a:r>
              <a:rPr lang="tr-TR" sz="6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tutulur. </a:t>
            </a:r>
            <a:endParaRPr lang="tr-TR" sz="67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30407601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İpotek Kayıt Defteri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İpotek Kayıt Defteri: </a:t>
            </a:r>
          </a:p>
          <a:p>
            <a:pPr algn="just"/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Zabıt Defteri tutulan yerlerde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İpotekler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ayrı bir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Deftere</a:t>
            </a:r>
            <a:r>
              <a:rPr lang="tr-TR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kaydedilmektedir.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Fakat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İpoteğe ilişkin Tescil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Zabıt Defterinde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gösterilmekte ve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iki Defterde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birbirine yollama yapılmak sureti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bunlar arasında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Bağlantı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sağlanmaktadır. </a:t>
            </a: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0330299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Kadastrosu Yapılmamış Yerlerde Tutulan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Defterler (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Diğer Defterler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Diğer </a:t>
            </a:r>
            <a:r>
              <a:rPr lang="tr-TR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Defterler</a:t>
            </a:r>
            <a:r>
              <a:rPr lang="tr-TR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40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Fihrist Defteri</a:t>
            </a:r>
            <a:r>
              <a:rPr lang="tr-TR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0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Yevmiye Defteri</a:t>
            </a:r>
            <a:r>
              <a:rPr lang="tr-TR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0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Aziller Sicili) </a:t>
            </a:r>
          </a:p>
          <a:p>
            <a:pPr algn="just"/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Zabıt Defterlerinin uygulandığı yerlerde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Yevmiye Defterinin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yanısıra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 Sahiplerinin köy ve mahalle esasına göre yazıldığı </a:t>
            </a:r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Fihrist Defteri,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Aziller Sicili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gibi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Yardımcı Siciller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tutulmaktadır. </a:t>
            </a:r>
          </a:p>
        </p:txBody>
      </p:sp>
    </p:spTree>
    <p:extLst>
      <p:ext uri="{BB962C8B-B14F-4D97-AF65-F5344CB8AC3E}">
        <p14:creationId xmlns:p14="http://schemas.microsoft.com/office/powerpoint/2010/main" val="2485381988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tr-TR" b="1" dirty="0" smtClean="0">
                <a:latin typeface="+mn-lt"/>
              </a:rPr>
              <a:t>Fihrist Defteri / Yevmiye Defteri ve Aziller Sicili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Fihrist Defteri: </a:t>
            </a:r>
          </a:p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Zabıt Defterlerinin uygulandığı yerlerde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Normal Tapu Sicilindeki «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 Sahipleri Sicili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yerine,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Köy ve Mahalle Esasına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 tutulan Deftere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Fihrist Defteri»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denir. </a:t>
            </a:r>
          </a:p>
          <a:p>
            <a:pPr algn="just"/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Yevmiye Defteri ve Aziller Sicili: </a:t>
            </a:r>
          </a:p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Zabıt Defterinin uygulandığı yerlerde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 uygulanan yerler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Yevmiye Defteri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Aziller Sicili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tutulmaktadır. </a:t>
            </a:r>
          </a:p>
          <a:p>
            <a:pPr marL="0" indent="0">
              <a:buNone/>
            </a:pPr>
            <a:endParaRPr lang="tr-TR" sz="3200" dirty="0"/>
          </a:p>
          <a:p>
            <a:pPr marL="0" indent="0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254070495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Tapu Sicili Sistemine Hakim Olan İlkeler </a:t>
            </a:r>
            <a:endParaRPr lang="tr-TR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1743797"/>
              </p:ext>
            </p:extLst>
          </p:nvPr>
        </p:nvGraphicFramePr>
        <p:xfrm>
          <a:off x="1981200" y="1844825"/>
          <a:ext cx="8229600" cy="46099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47552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1632</TotalTime>
  <Words>5761</Words>
  <Application>Microsoft Office PowerPoint</Application>
  <PresentationFormat>Geniş ekran</PresentationFormat>
  <Paragraphs>573</Paragraphs>
  <Slides>97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97</vt:i4>
      </vt:variant>
    </vt:vector>
  </HeadingPairs>
  <TitlesOfParts>
    <vt:vector size="102" baseType="lpstr">
      <vt:lpstr>Arial</vt:lpstr>
      <vt:lpstr>Calibri</vt:lpstr>
      <vt:lpstr>Calibri Light</vt:lpstr>
      <vt:lpstr>Times New Roman</vt:lpstr>
      <vt:lpstr>Office Teması</vt:lpstr>
      <vt:lpstr>  A.Ü.H.F.  3/A EŞYA HUKUKU DERS NOTLARI (11.Hafta- 27.11.2019) </vt:lpstr>
      <vt:lpstr>Tapu Sicili </vt:lpstr>
      <vt:lpstr>Tapu Sicili Hakkında Genel Bilgiler    </vt:lpstr>
      <vt:lpstr>PowerPoint Sunusu</vt:lpstr>
      <vt:lpstr>PowerPoint Sunusu</vt:lpstr>
      <vt:lpstr>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Tapu Sicilinin Ayni Sisteme Göre Tutulması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 TAPU SİCİLİ</vt:lpstr>
      <vt:lpstr>Tapu Sicilinin Unsurları – Genel Olarak  </vt:lpstr>
      <vt:lpstr>PowerPoint Sunusu</vt:lpstr>
      <vt:lpstr>Ana Siciller ve Yardımcı Siciller </vt:lpstr>
      <vt:lpstr>PowerPoint Sunusu</vt:lpstr>
      <vt:lpstr>PowerPoint Sunusu</vt:lpstr>
      <vt:lpstr>PowerPoint Sunusu</vt:lpstr>
      <vt:lpstr>PowerPoint Sunusu</vt:lpstr>
      <vt:lpstr>PowerPoint Sunusu</vt:lpstr>
      <vt:lpstr>TAKBİS Sistemi </vt:lpstr>
      <vt:lpstr>Sicillerin Elektronik Ortamda Tutulması </vt:lpstr>
      <vt:lpstr>Elektronik Ortamda İşlem Yapılması </vt:lpstr>
      <vt:lpstr>Elektronik Ortamda Verilere Erişim Hakkı </vt:lpstr>
      <vt:lpstr>PowerPoint Sunusu</vt:lpstr>
      <vt:lpstr>PowerPoint Sunusu</vt:lpstr>
      <vt:lpstr>PowerPoint Sunusu</vt:lpstr>
      <vt:lpstr>Erişim ve Bilgi Güvenliği </vt:lpstr>
      <vt:lpstr>ANA SİCİLLER – Tapu Kütüğü</vt:lpstr>
      <vt:lpstr>PowerPoint Sunusu</vt:lpstr>
      <vt:lpstr>Tapu Kütüğü </vt:lpstr>
      <vt:lpstr>PowerPoint Sunusu</vt:lpstr>
      <vt:lpstr>PowerPoint Sunusu</vt:lpstr>
      <vt:lpstr>PowerPoint Sunusu</vt:lpstr>
      <vt:lpstr>Tapu Kütüğünün Sol Sayfası</vt:lpstr>
      <vt:lpstr>PowerPoint Sunusu</vt:lpstr>
      <vt:lpstr>KAT MÜLKİYETİ KÜTÜĞÜ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Kat Mülkiyeti Kütüğünün Sol Sayfası</vt:lpstr>
      <vt:lpstr>PowerPoint Sunusu</vt:lpstr>
      <vt:lpstr>Tamamlayıcı Siciller (Yevmiye Defteri)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Yevmiye Defteri</vt:lpstr>
      <vt:lpstr>Tamamlayıcı Siciller (Belgeler)</vt:lpstr>
      <vt:lpstr>PowerPoint Sunusu</vt:lpstr>
      <vt:lpstr>PowerPoint Sunusu</vt:lpstr>
      <vt:lpstr>PowerPoint Sunusu</vt:lpstr>
      <vt:lpstr>PowerPoint Sunusu</vt:lpstr>
      <vt:lpstr>PowerPoint Sunusu</vt:lpstr>
      <vt:lpstr>Tamamlayıcı Siciller (Planlar)</vt:lpstr>
      <vt:lpstr>PowerPoint Sunusu</vt:lpstr>
      <vt:lpstr>Yardımcı Siciller </vt:lpstr>
      <vt:lpstr>Yardımcı Siciller </vt:lpstr>
      <vt:lpstr>Aziller Sicili </vt:lpstr>
      <vt:lpstr>PowerPoint Sunusu</vt:lpstr>
      <vt:lpstr>Düzeltmeler Sicili</vt:lpstr>
      <vt:lpstr>PowerPoint Sunusu</vt:lpstr>
      <vt:lpstr>Kamu Orta Malları Sicili</vt:lpstr>
      <vt:lpstr>PowerPoint Sunusu</vt:lpstr>
      <vt:lpstr>Tapu Envanter Defteri</vt:lpstr>
      <vt:lpstr>PowerPoint Sunusu</vt:lpstr>
      <vt:lpstr>İdari Sınırlar Kayıt Defteri</vt:lpstr>
      <vt:lpstr>Kadastro Yapılmamış Yerlerde Tutulan Defterler</vt:lpstr>
      <vt:lpstr>Kadastrosu Yapılmamış Yerlerde Tutulan Defterler (Zabıt Defteri)</vt:lpstr>
      <vt:lpstr>PowerPoint Sunusu</vt:lpstr>
      <vt:lpstr>PowerPoint Sunusu</vt:lpstr>
      <vt:lpstr>PowerPoint Sunusu</vt:lpstr>
      <vt:lpstr>Kadastrosu Yapılmamış Yerlerde Tutulan Defterler (Kat Mülkiyeti Zabıt Defteri, İpotek Kayıt Defteri)</vt:lpstr>
      <vt:lpstr>İpotek Kayıt Defteri </vt:lpstr>
      <vt:lpstr>Kadastrosu Yapılmamış Yerlerde Tutulan Defterler (Diğer Defterler) </vt:lpstr>
      <vt:lpstr>Fihrist Defteri / Yevmiye Defteri ve Aziller Sicili</vt:lpstr>
      <vt:lpstr>Tapu Sicili Sistemine Hakim Olan İlkeler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Tapu Sicili Hakkında Genel Bilgiler (Ayan, Mehmet: Eşya Hukuku I, Zilyetlik ve Tapu Sicili, 10. Bası, Konya 2014, s. 179 vd.; Sirmen, Eşya Hukuku, 2.Bası, s. 125 vd.; Ertaş, Eşya Hukuku, 11. Bası, İzmir 2014, s. 85 vd.; Ünal / Başpınar, Şekli Eşya Hukuku, 6. Bası, Ankara 2012, s. 289 vd.; Oğuzman / Seliçi / Oktay- Özdemir, Eşya Hukuku, 17. Bası, İstanbul 2014, s. 131 vd.)</dc:title>
  <dc:creator>user</dc:creator>
  <cp:lastModifiedBy>user</cp:lastModifiedBy>
  <cp:revision>698</cp:revision>
  <cp:lastPrinted>2019-12-03T19:13:21Z</cp:lastPrinted>
  <dcterms:created xsi:type="dcterms:W3CDTF">2014-12-07T21:18:45Z</dcterms:created>
  <dcterms:modified xsi:type="dcterms:W3CDTF">2019-12-03T19:24:37Z</dcterms:modified>
</cp:coreProperties>
</file>