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7" r:id="rId81"/>
    <p:sldId id="336"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94660"/>
  </p:normalViewPr>
  <p:slideViewPr>
    <p:cSldViewPr snapToGrid="0">
      <p:cViewPr varScale="1">
        <p:scale>
          <a:sx n="72" d="100"/>
          <a:sy n="72" d="100"/>
        </p:scale>
        <p:origin x="14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t>14.4.2019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145380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t>14.4.2019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1457279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t>14.4.2019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151124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CB5887-FCFD-464C-9C67-771E78DA1569}" type="datetimeFigureOut">
              <a:rPr lang="tr-TR" smtClean="0"/>
              <a:t>14.4.2019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279939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4CB5887-FCFD-464C-9C67-771E78DA1569}" type="datetimeFigureOut">
              <a:rPr lang="tr-TR" smtClean="0"/>
              <a:t>14.4.2019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429012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4CB5887-FCFD-464C-9C67-771E78DA1569}" type="datetimeFigureOut">
              <a:rPr lang="tr-TR" smtClean="0"/>
              <a:t>14.4.2019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342509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4CB5887-FCFD-464C-9C67-771E78DA1569}" type="datetimeFigureOut">
              <a:rPr lang="tr-TR" smtClean="0"/>
              <a:t>14.4.2019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138412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4CB5887-FCFD-464C-9C67-771E78DA1569}" type="datetimeFigureOut">
              <a:rPr lang="tr-TR" smtClean="0"/>
              <a:t>14.4.2019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185370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B5887-FCFD-464C-9C67-771E78DA1569}" type="datetimeFigureOut">
              <a:rPr lang="tr-TR" smtClean="0"/>
              <a:t>14.4.2019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388235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4CB5887-FCFD-464C-9C67-771E78DA1569}" type="datetimeFigureOut">
              <a:rPr lang="tr-TR" smtClean="0"/>
              <a:t>14.4.2019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975728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4CB5887-FCFD-464C-9C67-771E78DA1569}" type="datetimeFigureOut">
              <a:rPr lang="tr-TR" smtClean="0"/>
              <a:t>14.4.2019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0236FC1-3097-4839-ABE0-10A0A85FD27E}" type="slidenum">
              <a:rPr lang="tr-TR" smtClean="0"/>
              <a:t>‹#›</a:t>
            </a:fld>
            <a:endParaRPr lang="tr-TR"/>
          </a:p>
        </p:txBody>
      </p:sp>
    </p:spTree>
    <p:extLst>
      <p:ext uri="{BB962C8B-B14F-4D97-AF65-F5344CB8AC3E}">
        <p14:creationId xmlns:p14="http://schemas.microsoft.com/office/powerpoint/2010/main" val="296332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B5887-FCFD-464C-9C67-771E78DA1569}" type="datetimeFigureOut">
              <a:rPr lang="tr-TR" smtClean="0"/>
              <a:t>14.4.2019</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36FC1-3097-4839-ABE0-10A0A85FD27E}" type="slidenum">
              <a:rPr lang="tr-TR" smtClean="0"/>
              <a:t>‹#›</a:t>
            </a:fld>
            <a:endParaRPr lang="tr-TR"/>
          </a:p>
        </p:txBody>
      </p:sp>
    </p:spTree>
    <p:extLst>
      <p:ext uri="{BB962C8B-B14F-4D97-AF65-F5344CB8AC3E}">
        <p14:creationId xmlns:p14="http://schemas.microsoft.com/office/powerpoint/2010/main" val="4117997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0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175F02C-2C1A-43B8-9694-1B4E63A01B58}"/>
              </a:ext>
            </a:extLst>
          </p:cNvPr>
          <p:cNvSpPr>
            <a:spLocks noGrp="1"/>
          </p:cNvSpPr>
          <p:nvPr>
            <p:ph type="ctrTitle"/>
          </p:nvPr>
        </p:nvSpPr>
        <p:spPr/>
        <p:txBody>
          <a:bodyPr/>
          <a:lstStyle/>
          <a:p>
            <a:endParaRPr lang="tr-TR" dirty="0"/>
          </a:p>
        </p:txBody>
      </p:sp>
      <p:sp>
        <p:nvSpPr>
          <p:cNvPr id="3" name="Alt Başlık 2">
            <a:extLst>
              <a:ext uri="{FF2B5EF4-FFF2-40B4-BE49-F238E27FC236}">
                <a16:creationId xmlns:a16="http://schemas.microsoft.com/office/drawing/2014/main" id="{96AE9BC3-0CC0-4A0F-B24E-912C2DF14FE0}"/>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58664E91-214B-4108-9C07-58134515D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4428"/>
          </a:xfrm>
          <a:prstGeom prst="rect">
            <a:avLst/>
          </a:prstGeom>
        </p:spPr>
      </p:pic>
      <p:sp>
        <p:nvSpPr>
          <p:cNvPr id="6" name="Metin kutusu 5">
            <a:extLst>
              <a:ext uri="{FF2B5EF4-FFF2-40B4-BE49-F238E27FC236}">
                <a16:creationId xmlns:a16="http://schemas.microsoft.com/office/drawing/2014/main" id="{28946024-8278-47B2-BD73-25DC82C4D113}"/>
              </a:ext>
            </a:extLst>
          </p:cNvPr>
          <p:cNvSpPr txBox="1"/>
          <p:nvPr/>
        </p:nvSpPr>
        <p:spPr>
          <a:xfrm>
            <a:off x="2192510" y="1599500"/>
            <a:ext cx="4758995" cy="1015663"/>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284985"/>
                </a:solidFill>
                <a:effectLst/>
                <a:uLnTx/>
                <a:uFillTx/>
                <a:latin typeface="Ubuntu" panose="020B0504030602030204" pitchFamily="34" charset="0"/>
                <a:ea typeface="+mn-ea"/>
                <a:cs typeface="+mn-cs"/>
              </a:rPr>
              <a:t>ARAMA KURTARMA DERSİ </a:t>
            </a:r>
            <a:br>
              <a:rPr kumimoji="0" lang="tr-TR" sz="2800" b="1" i="0" u="none" strike="noStrike" kern="1200" cap="none" spc="0" normalizeH="0" baseline="0" noProof="0" dirty="0">
                <a:ln>
                  <a:noFill/>
                </a:ln>
                <a:solidFill>
                  <a:srgbClr val="122833"/>
                </a:solidFill>
                <a:effectLst/>
                <a:uLnTx/>
                <a:uFillTx/>
                <a:latin typeface="Ubuntu" panose="020B0504030602030204" pitchFamily="34" charset="0"/>
                <a:ea typeface="+mn-ea"/>
                <a:cs typeface="+mn-cs"/>
              </a:rPr>
            </a:br>
            <a:r>
              <a:rPr lang="tr-TR" sz="2800" b="1" dirty="0">
                <a:solidFill>
                  <a:srgbClr val="FF0000"/>
                </a:solidFill>
                <a:latin typeface="Ubuntu" panose="020B0504030602030204" pitchFamily="34" charset="0"/>
              </a:rPr>
              <a:t>3</a:t>
            </a:r>
            <a:r>
              <a:rPr kumimoji="0" lang="tr-TR" sz="2800" b="1" i="0" u="none" strike="noStrike" kern="1200" cap="none" spc="0" normalizeH="0" baseline="0" noProof="0" dirty="0">
                <a:ln>
                  <a:noFill/>
                </a:ln>
                <a:solidFill>
                  <a:srgbClr val="FF0000"/>
                </a:solidFill>
                <a:effectLst/>
                <a:uLnTx/>
                <a:uFillTx/>
                <a:latin typeface="Ubuntu" panose="020B0504030602030204" pitchFamily="34" charset="0"/>
                <a:ea typeface="+mn-ea"/>
                <a:cs typeface="+mn-cs"/>
              </a:rPr>
              <a:t>. BÖLÜM</a:t>
            </a:r>
            <a:endParaRPr kumimoji="0" lang="tr-TR" sz="3200" b="0" i="0" u="none" strike="noStrike" kern="1200" cap="none" spc="0" normalizeH="0" baseline="0" noProof="0" dirty="0">
              <a:ln>
                <a:noFill/>
              </a:ln>
              <a:solidFill>
                <a:srgbClr val="FF0000"/>
              </a:solidFill>
              <a:effectLst/>
              <a:uLnTx/>
              <a:uFillTx/>
              <a:latin typeface="Ubuntu" panose="020B0504030602030204" pitchFamily="34" charset="0"/>
              <a:ea typeface="+mn-ea"/>
              <a:cs typeface="+mn-cs"/>
            </a:endParaRPr>
          </a:p>
        </p:txBody>
      </p:sp>
      <p:sp>
        <p:nvSpPr>
          <p:cNvPr id="7" name="Metin kutusu 6">
            <a:extLst>
              <a:ext uri="{FF2B5EF4-FFF2-40B4-BE49-F238E27FC236}">
                <a16:creationId xmlns:a16="http://schemas.microsoft.com/office/drawing/2014/main" id="{7E812DC6-D3F4-4C52-B8A5-345CF8A063DD}"/>
              </a:ext>
            </a:extLst>
          </p:cNvPr>
          <p:cNvSpPr txBox="1"/>
          <p:nvPr/>
        </p:nvSpPr>
        <p:spPr>
          <a:xfrm>
            <a:off x="2945241" y="5043878"/>
            <a:ext cx="3253522" cy="51552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err="1">
                <a:ln>
                  <a:noFill/>
                </a:ln>
                <a:solidFill>
                  <a:prstClr val="white"/>
                </a:solidFill>
                <a:effectLst/>
                <a:uLnTx/>
                <a:uFillTx/>
                <a:latin typeface="Ubuntu" panose="020B0504030602030204" pitchFamily="34" charset="0"/>
                <a:ea typeface="+mn-ea"/>
                <a:cs typeface="+mn-cs"/>
              </a:rPr>
              <a:t>Öğr</a:t>
            </a:r>
            <a:r>
              <a:rPr kumimoji="0" lang="tr-TR"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 Gör. Murat GÖROĞLU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5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mgoroglu@ankara.edu.tr</a:t>
            </a:r>
          </a:p>
        </p:txBody>
      </p:sp>
      <p:sp>
        <p:nvSpPr>
          <p:cNvPr id="8" name="Metin kutusu 7">
            <a:extLst>
              <a:ext uri="{FF2B5EF4-FFF2-40B4-BE49-F238E27FC236}">
                <a16:creationId xmlns:a16="http://schemas.microsoft.com/office/drawing/2014/main" id="{021AAF24-7604-4FDC-B97A-F5758A4D5FEF}"/>
              </a:ext>
            </a:extLst>
          </p:cNvPr>
          <p:cNvSpPr txBox="1"/>
          <p:nvPr/>
        </p:nvSpPr>
        <p:spPr>
          <a:xfrm>
            <a:off x="1" y="6454295"/>
            <a:ext cx="9144000" cy="246221"/>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mn-cs"/>
              </a:rPr>
              <a:t>Güz 2020 ·  SINIF · </a:t>
            </a:r>
            <a:r>
              <a:rPr lang="tr-TR" sz="1000" dirty="0">
                <a:solidFill>
                  <a:prstClr val="white">
                    <a:lumMod val="65000"/>
                  </a:prstClr>
                </a:solidFill>
                <a:latin typeface="Calibri" panose="020F0502020204030204"/>
                <a:ea typeface="Cambria" panose="02040503050406030204" pitchFamily="18" charset="0"/>
              </a:rPr>
              <a:t>GÜN</a:t>
            </a:r>
            <a:r>
              <a:rPr kumimoji="0" lang="tr-TR" sz="1000" b="0"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mn-cs"/>
              </a:rPr>
              <a:t> · SAAT - </a:t>
            </a:r>
            <a:r>
              <a:rPr lang="tr-TR" sz="1000" dirty="0">
                <a:solidFill>
                  <a:prstClr val="white">
                    <a:lumMod val="65000"/>
                  </a:prstClr>
                </a:solidFill>
                <a:latin typeface="Calibri" panose="020F0502020204030204"/>
                <a:ea typeface="Cambria" panose="02040503050406030204" pitchFamily="18" charset="0"/>
              </a:rPr>
              <a:t>SAAT</a:t>
            </a:r>
            <a:r>
              <a:rPr kumimoji="0" lang="tr-TR" sz="1000" b="0"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mn-cs"/>
              </a:rPr>
              <a:t>                                                                                                                                                                            Beypazarı Meslek Yüksekokulu</a:t>
            </a:r>
            <a:endParaRPr kumimoji="0" lang="tr-TR" sz="1000" b="1" i="0" u="none" strike="noStrike" kern="1200" cap="none" spc="0" normalizeH="0" baseline="0" noProof="0" dirty="0">
              <a:ln>
                <a:noFill/>
              </a:ln>
              <a:solidFill>
                <a:prstClr val="white">
                  <a:lumMod val="65000"/>
                </a:prstClr>
              </a:solidFill>
              <a:effectLst/>
              <a:uLnTx/>
              <a:uFillTx/>
              <a:latin typeface="Calibri" panose="020F0502020204030204"/>
              <a:ea typeface="Cambria" panose="02040503050406030204" pitchFamily="18" charset="0"/>
              <a:cs typeface="Courier New" panose="02070309020205020404" pitchFamily="49" charset="0"/>
            </a:endParaRPr>
          </a:p>
        </p:txBody>
      </p:sp>
    </p:spTree>
    <p:extLst>
      <p:ext uri="{BB962C8B-B14F-4D97-AF65-F5344CB8AC3E}">
        <p14:creationId xmlns:p14="http://schemas.microsoft.com/office/powerpoint/2010/main" val="7120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511A6EB9-B332-4D8B-9D9C-ED0EB9C52F92}"/>
              </a:ext>
            </a:extLst>
          </p:cNvPr>
          <p:cNvSpPr/>
          <p:nvPr/>
        </p:nvSpPr>
        <p:spPr>
          <a:xfrm>
            <a:off x="724293" y="2335975"/>
            <a:ext cx="7590632" cy="1090555"/>
          </a:xfrm>
          <a:prstGeom prst="rect">
            <a:avLst/>
          </a:prstGeom>
        </p:spPr>
        <p:txBody>
          <a:bodyPr wrap="square">
            <a:spAutoFit/>
          </a:bodyPr>
          <a:lstStyle/>
          <a:p>
            <a:pPr marL="0" marR="0" indent="0" algn="just">
              <a:lnSpc>
                <a:spcPct val="119000"/>
              </a:lnSpc>
              <a:spcBef>
                <a:spcPts val="0"/>
              </a:spcBef>
              <a:spcAft>
                <a:spcPts val="600"/>
              </a:spcAft>
            </a:pPr>
            <a:r>
              <a:rPr lang="tr-TR" sz="1400" kern="1400" dirty="0">
                <a:solidFill>
                  <a:srgbClr val="000000"/>
                </a:solidFill>
                <a:latin typeface="Tahoma" panose="020B0604030504040204" pitchFamily="34" charset="0"/>
                <a:ea typeface="Tahoma" panose="020B0604030504040204" pitchFamily="34" charset="0"/>
                <a:cs typeface="Tahoma" panose="020B0604030504040204" pitchFamily="34" charset="0"/>
              </a:rPr>
              <a:t>A, B, ve C olmak üzere kapalı alanlar içerdikleri tehlikenin seviyesine göre sınıflandırılmıştır. Yukarıda verilmiş olan tabloda, yapılmış olan sınıflandırma listesi gösterilmiştir. Buna göre çeşitli değişkenlere göre tehlikenin büyüklüğü ve hayati derecesi baz alınarak sınıflandırma yapılmıştır. En tehlikeli sınıf A iken, en az tehlikelisi C sınıfıdır. </a:t>
            </a:r>
          </a:p>
        </p:txBody>
      </p:sp>
      <p:sp>
        <p:nvSpPr>
          <p:cNvPr id="16" name="Metin kutusu 15">
            <a:extLst>
              <a:ext uri="{FF2B5EF4-FFF2-40B4-BE49-F238E27FC236}">
                <a16:creationId xmlns:a16="http://schemas.microsoft.com/office/drawing/2014/main" id="{D1B22FE5-2907-4A99-ACF2-ED1EC0B1C164}"/>
              </a:ext>
            </a:extLst>
          </p:cNvPr>
          <p:cNvSpPr txBox="1"/>
          <p:nvPr/>
        </p:nvSpPr>
        <p:spPr>
          <a:xfrm>
            <a:off x="797063" y="184482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Özellikleri Bakımından Kapalı Alanlar</a:t>
            </a:r>
          </a:p>
        </p:txBody>
      </p:sp>
      <p:pic>
        <p:nvPicPr>
          <p:cNvPr id="17" name="Picture 2" descr="KAPALI ALAN TEKHLİKE SINIFI">
            <a:extLst>
              <a:ext uri="{FF2B5EF4-FFF2-40B4-BE49-F238E27FC236}">
                <a16:creationId xmlns:a16="http://schemas.microsoft.com/office/drawing/2014/main" id="{76296CBF-5095-43DC-9B06-B1C9CFA49814}"/>
              </a:ext>
            </a:extLst>
          </p:cNvPr>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1413660" y="3602736"/>
            <a:ext cx="6357438" cy="2418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22606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C599728-DAF5-4DDF-977F-2A60D1F3ADF2}"/>
              </a:ext>
            </a:extLst>
          </p:cNvPr>
          <p:cNvSpPr txBox="1"/>
          <p:nvPr/>
        </p:nvSpPr>
        <p:spPr>
          <a:xfrm>
            <a:off x="791308" y="2543413"/>
            <a:ext cx="7453100" cy="3477875"/>
          </a:xfrm>
          <a:prstGeom prst="rect">
            <a:avLst/>
          </a:prstGeom>
          <a:noFill/>
        </p:spPr>
        <p:txBody>
          <a:bodyPr wrap="square" rtlCol="0">
            <a:spAutoFit/>
          </a:bodyPr>
          <a:lstStyle/>
          <a:p>
            <a:r>
              <a:rPr lang="tr-TR" sz="2000" dirty="0">
                <a:latin typeface="Tahoma" panose="020B0604030504040204" pitchFamily="34" charset="0"/>
                <a:ea typeface="Tahoma" panose="020B0604030504040204" pitchFamily="34" charset="0"/>
                <a:cs typeface="Tahoma" panose="020B0604030504040204" pitchFamily="34" charset="0"/>
              </a:rPr>
              <a:t>Bunların yanında itfaiyecilerin hayvanlarla ilgili olarak gerçekleştirdiği kurtarma operasyonlarında karşılaştığı olaylar şunlardır:</a:t>
            </a:r>
          </a:p>
          <a:p>
            <a:pPr marL="342900" indent="-342900">
              <a:buFont typeface="Arial" panose="020B0604020202020204" pitchFamily="34" charset="0"/>
              <a:buChar char="•"/>
            </a:pPr>
            <a:r>
              <a:rPr lang="tr-TR" sz="2000" dirty="0"/>
              <a:t>Kuyulara ve büyük çukurlara hayvan düşmesi,</a:t>
            </a:r>
          </a:p>
          <a:p>
            <a:pPr marL="342900" indent="-342900">
              <a:buFont typeface="Arial" panose="020B0604020202020204" pitchFamily="34" charset="0"/>
              <a:buChar char="•"/>
            </a:pPr>
            <a:r>
              <a:rPr lang="tr-TR" sz="2000" dirty="0"/>
              <a:t>Göl, deniz, nehir, kanal, dere ve büyük su birikintilerine hayvan düşmesi,</a:t>
            </a:r>
          </a:p>
          <a:p>
            <a:pPr marL="342900" indent="-342900">
              <a:buFont typeface="Arial" panose="020B0604020202020204" pitchFamily="34" charset="0"/>
              <a:buChar char="•"/>
            </a:pPr>
            <a:r>
              <a:rPr lang="tr-TR" sz="2000" dirty="0"/>
              <a:t>Elektrik teli ve ağaçlara kuşların asılı kalması,</a:t>
            </a:r>
          </a:p>
          <a:p>
            <a:pPr marL="342900" indent="-342900">
              <a:buFont typeface="Arial" panose="020B0604020202020204" pitchFamily="34" charset="0"/>
              <a:buChar char="•"/>
            </a:pPr>
            <a:r>
              <a:rPr lang="tr-TR" sz="2000" dirty="0"/>
              <a:t>Ağaçlarda ve yüksek yerlerde kedi mahsur kalması,</a:t>
            </a:r>
          </a:p>
          <a:p>
            <a:pPr marL="342900" indent="-342900">
              <a:buFont typeface="Arial" panose="020B0604020202020204" pitchFamily="34" charset="0"/>
              <a:buChar char="•"/>
            </a:pPr>
            <a:r>
              <a:rPr lang="tr-TR" sz="2000" dirty="0"/>
              <a:t>Kapalı dairelerde evcil hayvanların mahsur kalması,</a:t>
            </a:r>
          </a:p>
          <a:p>
            <a:pPr marL="342900" indent="-342900">
              <a:buFont typeface="Arial" panose="020B0604020202020204" pitchFamily="34" charset="0"/>
              <a:buChar char="•"/>
            </a:pPr>
            <a:r>
              <a:rPr lang="tr-TR" sz="2000" dirty="0"/>
              <a:t>Apartman aydınlık boşluklarına kuş, kedi, köpek gibi hayvanların düşmesi,</a:t>
            </a:r>
          </a:p>
        </p:txBody>
      </p:sp>
      <p:sp>
        <p:nvSpPr>
          <p:cNvPr id="9" name="Metin kutusu 8">
            <a:extLst>
              <a:ext uri="{FF2B5EF4-FFF2-40B4-BE49-F238E27FC236}">
                <a16:creationId xmlns:a16="http://schemas.microsoft.com/office/drawing/2014/main" id="{C5AA301A-388E-4297-9B20-8C73295F7D11}"/>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16585629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22BE51FB-A23C-410C-A1C8-1D7B0061649B}"/>
              </a:ext>
            </a:extLst>
          </p:cNvPr>
          <p:cNvSpPr txBox="1"/>
          <p:nvPr/>
        </p:nvSpPr>
        <p:spPr>
          <a:xfrm>
            <a:off x="791308" y="2348880"/>
            <a:ext cx="7453100" cy="3785652"/>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Binalarda kullanılan havalandırma kanallarına kuş, kedi girmesi,</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İki bina arasındaki boşluklara hayvan sıkışması,</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Yağmur suyu ve atık su kanallarına hayvan düşmesi,</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Araçların motor kısmına ve aktarma organları arasına kedi sıkışması,</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Yılan vb. hayvanların konutlara girmesi gibi olaylardır.</a:t>
            </a:r>
          </a:p>
          <a:p>
            <a:endParaRPr lang="tr-TR" sz="2000" dirty="0"/>
          </a:p>
          <a:p>
            <a:r>
              <a:rPr lang="tr-TR" sz="2000" dirty="0"/>
              <a:t>Bu vakalar içerisinden kuyu, kanalizasyon çukuru, dere yatakları, çukur vb. yerlere düşen hayvanları kurtarma teknikleri hakkında bilgi verilecektir.</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6E2D0B41-D1D3-4AF5-913B-A6AB818260AD}"/>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16688629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9BD75FF5-CCAB-4F79-AB70-9218EDA6D4B5}"/>
              </a:ext>
            </a:extLst>
          </p:cNvPr>
          <p:cNvSpPr txBox="1"/>
          <p:nvPr/>
        </p:nvSpPr>
        <p:spPr>
          <a:xfrm>
            <a:off x="791308" y="2013808"/>
            <a:ext cx="7453100" cy="707886"/>
          </a:xfrm>
          <a:prstGeom prst="rect">
            <a:avLst/>
          </a:prstGeom>
          <a:noFill/>
        </p:spPr>
        <p:txBody>
          <a:bodyPr wrap="square" rtlCol="0">
            <a:spAutoFit/>
          </a:bodyPr>
          <a:lstStyle/>
          <a:p>
            <a:pPr marL="342900" indent="-342900">
              <a:buFont typeface="Arial" panose="020B0604020202020204" pitchFamily="34" charset="0"/>
              <a:buChar char="•"/>
            </a:pPr>
            <a:r>
              <a:rPr lang="tr-TR" sz="2000" dirty="0"/>
              <a:t>Kuyu, Kanalizasyon çukuru, dere yatakları, çukur vb. yerlere hayvan düşmeleri;</a:t>
            </a:r>
          </a:p>
        </p:txBody>
      </p:sp>
      <p:sp>
        <p:nvSpPr>
          <p:cNvPr id="9" name="Metin kutusu 8">
            <a:extLst>
              <a:ext uri="{FF2B5EF4-FFF2-40B4-BE49-F238E27FC236}">
                <a16:creationId xmlns:a16="http://schemas.microsoft.com/office/drawing/2014/main" id="{70A7E742-9666-4ACE-AA66-88818DCAD4F4}"/>
              </a:ext>
            </a:extLst>
          </p:cNvPr>
          <p:cNvSpPr txBox="1"/>
          <p:nvPr/>
        </p:nvSpPr>
        <p:spPr>
          <a:xfrm>
            <a:off x="797063" y="152717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pic>
        <p:nvPicPr>
          <p:cNvPr id="11" name="Picture 2" descr="20186182331098998004197">
            <a:extLst>
              <a:ext uri="{FF2B5EF4-FFF2-40B4-BE49-F238E27FC236}">
                <a16:creationId xmlns:a16="http://schemas.microsoft.com/office/drawing/2014/main" id="{62001CF1-091B-4A04-B1AF-A3BDEA53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34" y="2721694"/>
            <a:ext cx="3401648" cy="328923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3" descr="20186182331032287240028">
            <a:extLst>
              <a:ext uri="{FF2B5EF4-FFF2-40B4-BE49-F238E27FC236}">
                <a16:creationId xmlns:a16="http://schemas.microsoft.com/office/drawing/2014/main" id="{3F6702AC-4741-40F9-B009-0EC224351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683" y="2721694"/>
            <a:ext cx="3398192" cy="3289230"/>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8092404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BC03B117-8EBD-4579-865F-0D257644F3E0}"/>
              </a:ext>
            </a:extLst>
          </p:cNvPr>
          <p:cNvSpPr txBox="1"/>
          <p:nvPr/>
        </p:nvSpPr>
        <p:spPr>
          <a:xfrm>
            <a:off x="791308" y="2013808"/>
            <a:ext cx="7453100" cy="400110"/>
          </a:xfrm>
          <a:prstGeom prst="rect">
            <a:avLst/>
          </a:prstGeom>
          <a:noFill/>
        </p:spPr>
        <p:txBody>
          <a:bodyPr wrap="square" rtlCol="0">
            <a:spAutoFit/>
          </a:bodyPr>
          <a:lstStyle/>
          <a:p>
            <a:r>
              <a:rPr lang="tr-TR" sz="2000" dirty="0"/>
              <a:t>Dar kuyudan ipler, sapanlar ve vinç kullanarak hayvan kurtarma</a:t>
            </a:r>
          </a:p>
        </p:txBody>
      </p:sp>
      <p:sp>
        <p:nvSpPr>
          <p:cNvPr id="9" name="Metin kutusu 8">
            <a:extLst>
              <a:ext uri="{FF2B5EF4-FFF2-40B4-BE49-F238E27FC236}">
                <a16:creationId xmlns:a16="http://schemas.microsoft.com/office/drawing/2014/main" id="{731542FF-51B6-4CF1-8EE8-8C1A6BB4CF6A}"/>
              </a:ext>
            </a:extLst>
          </p:cNvPr>
          <p:cNvSpPr txBox="1"/>
          <p:nvPr/>
        </p:nvSpPr>
        <p:spPr>
          <a:xfrm>
            <a:off x="797063" y="152717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grpSp>
        <p:nvGrpSpPr>
          <p:cNvPr id="11" name="Group 2">
            <a:extLst>
              <a:ext uri="{FF2B5EF4-FFF2-40B4-BE49-F238E27FC236}">
                <a16:creationId xmlns:a16="http://schemas.microsoft.com/office/drawing/2014/main" id="{B08AD6FD-CD39-4D7D-897F-81E0DA6C5AE2}"/>
              </a:ext>
            </a:extLst>
          </p:cNvPr>
          <p:cNvGrpSpPr>
            <a:grpSpLocks/>
          </p:cNvGrpSpPr>
          <p:nvPr/>
        </p:nvGrpSpPr>
        <p:grpSpPr bwMode="auto">
          <a:xfrm>
            <a:off x="791308" y="2709292"/>
            <a:ext cx="7525108" cy="3167980"/>
            <a:chOff x="107119980" y="105555587"/>
            <a:chExt cx="6186114" cy="4069047"/>
          </a:xfrm>
        </p:grpSpPr>
        <p:pic>
          <p:nvPicPr>
            <p:cNvPr id="13" name="Picture 3" descr="20175191892222463625669">
              <a:extLst>
                <a:ext uri="{FF2B5EF4-FFF2-40B4-BE49-F238E27FC236}">
                  <a16:creationId xmlns:a16="http://schemas.microsoft.com/office/drawing/2014/main" id="{DC0D7DEF-7D27-49CC-8B75-6C45AABD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19980" y="105555587"/>
              <a:ext cx="3093057" cy="406904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4" descr="20175191892230041146278">
              <a:extLst>
                <a:ext uri="{FF2B5EF4-FFF2-40B4-BE49-F238E27FC236}">
                  <a16:creationId xmlns:a16="http://schemas.microsoft.com/office/drawing/2014/main" id="{48676126-EA08-4354-8274-959C77601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13037" y="105555587"/>
              <a:ext cx="3093057" cy="406904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grpSp>
    </p:spTree>
    <p:extLst>
      <p:ext uri="{BB962C8B-B14F-4D97-AF65-F5344CB8AC3E}">
        <p14:creationId xmlns:p14="http://schemas.microsoft.com/office/powerpoint/2010/main" val="11801889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6B6B3F53-8B18-4342-AB09-1127A911E46D}"/>
              </a:ext>
            </a:extLst>
          </p:cNvPr>
          <p:cNvSpPr txBox="1"/>
          <p:nvPr/>
        </p:nvSpPr>
        <p:spPr>
          <a:xfrm>
            <a:off x="770929" y="3204647"/>
            <a:ext cx="7453100" cy="2246769"/>
          </a:xfrm>
          <a:prstGeom prst="rect">
            <a:avLst/>
          </a:prstGeom>
          <a:noFill/>
        </p:spPr>
        <p:txBody>
          <a:bodyPr wrap="square" rtlCol="0">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Kuyuya Düşen Hayvanların Zararsız Hale Getirilmesi:</a:t>
            </a:r>
            <a:r>
              <a:rPr lang="tr-TR" sz="2000" dirty="0">
                <a:latin typeface="Tahoma" panose="020B0604030504040204" pitchFamily="34" charset="0"/>
                <a:ea typeface="Tahoma" panose="020B0604030504040204" pitchFamily="34" charset="0"/>
                <a:cs typeface="Tahoma" panose="020B0604030504040204" pitchFamily="34" charset="0"/>
              </a:rPr>
              <a:t> Kurtarma personelinin yabani hayvan, köpek, kedi, yılan vb. zarar verebilecek hayvanlardan korunması için kişisel koruyucu donanım kullanması gereklidir ve aynı zamanda veteriner kontrolünde zarar verebilecek hayvanlara karşı müdahale etmeden önce sakinleştirici iğne ile önlem alınmalıdır.</a:t>
            </a:r>
          </a:p>
          <a:p>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302E6BAD-24E4-47F6-A870-99369E51665B}"/>
              </a:ext>
            </a:extLst>
          </p:cNvPr>
          <p:cNvSpPr txBox="1"/>
          <p:nvPr/>
        </p:nvSpPr>
        <p:spPr>
          <a:xfrm>
            <a:off x="776684" y="2417207"/>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3047747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9A4D19D0-5134-4D6A-809E-030B55D63D76}"/>
              </a:ext>
            </a:extLst>
          </p:cNvPr>
          <p:cNvSpPr txBox="1"/>
          <p:nvPr/>
        </p:nvSpPr>
        <p:spPr>
          <a:xfrm>
            <a:off x="791308" y="2420888"/>
            <a:ext cx="7453100" cy="3477875"/>
          </a:xfrm>
          <a:prstGeom prst="rect">
            <a:avLst/>
          </a:prstGeom>
          <a:noFill/>
        </p:spPr>
        <p:txBody>
          <a:bodyPr wrap="square" rtlCol="0">
            <a:spAutoFit/>
          </a:bodyPr>
          <a:lstStyle/>
          <a:p>
            <a:r>
              <a:rPr lang="tr-TR" sz="2000" b="1" dirty="0"/>
              <a:t>Kuyulardan Hayvan Kurtarmada Kullanılacak Araç ve Ekipmanlar:  </a:t>
            </a:r>
            <a:endParaRPr lang="tr-TR" sz="2000" dirty="0"/>
          </a:p>
          <a:p>
            <a:r>
              <a:rPr lang="tr-TR" sz="2000" dirty="0"/>
              <a:t>Olay yerine giden itfaiyeciler, hayvanların kendilerine zarar vermesini engel olmak için gerekli koruyucu tedbirleri alarak, hayvanları bulunduğu yerde uygun şekilde bağlamak suretiyle,</a:t>
            </a:r>
          </a:p>
          <a:p>
            <a:pPr marL="342900" indent="-342900">
              <a:buFont typeface="Arial" panose="020B0604020202020204" pitchFamily="34" charset="0"/>
              <a:buChar char="•"/>
            </a:pPr>
            <a:r>
              <a:rPr lang="tr-TR" sz="2000" dirty="0"/>
              <a:t>İp ve sapanları, </a:t>
            </a:r>
          </a:p>
          <a:p>
            <a:pPr marL="342900" indent="-342900">
              <a:buFont typeface="Arial" panose="020B0604020202020204" pitchFamily="34" charset="0"/>
              <a:buChar char="•"/>
            </a:pPr>
            <a:r>
              <a:rPr lang="tr-TR" sz="2000" dirty="0"/>
              <a:t>Kurtarıcı araç vincini,</a:t>
            </a:r>
          </a:p>
          <a:p>
            <a:pPr marL="342900" indent="-342900">
              <a:buFont typeface="Arial" panose="020B0604020202020204" pitchFamily="34" charset="0"/>
              <a:buChar char="•"/>
            </a:pPr>
            <a:r>
              <a:rPr lang="tr-TR" sz="2000" dirty="0"/>
              <a:t>Hayvan kurtarma palangası,</a:t>
            </a:r>
          </a:p>
          <a:p>
            <a:pPr marL="342900" indent="-342900">
              <a:buFont typeface="Arial" panose="020B0604020202020204" pitchFamily="34" charset="0"/>
              <a:buChar char="•"/>
            </a:pPr>
            <a:r>
              <a:rPr lang="tr-TR" sz="2000" dirty="0"/>
              <a:t>Köpek yakalama aparatı,</a:t>
            </a:r>
          </a:p>
          <a:p>
            <a:pPr marL="342900" indent="-342900">
              <a:buFont typeface="Arial" panose="020B0604020202020204" pitchFamily="34" charset="0"/>
              <a:buChar char="•"/>
            </a:pPr>
            <a:r>
              <a:rPr lang="tr-TR" sz="2000" dirty="0"/>
              <a:t>Seyyar merdivenler,</a:t>
            </a:r>
          </a:p>
          <a:p>
            <a:pPr marL="342900" indent="-342900">
              <a:buFont typeface="Arial" panose="020B0604020202020204" pitchFamily="34" charset="0"/>
              <a:buChar char="•"/>
            </a:pPr>
            <a:r>
              <a:rPr lang="tr-TR" sz="2000" dirty="0" err="1"/>
              <a:t>Calaskar</a:t>
            </a:r>
            <a:r>
              <a:rPr lang="tr-TR" sz="2000" dirty="0"/>
              <a:t> kullanılabilir.</a:t>
            </a:r>
          </a:p>
        </p:txBody>
      </p:sp>
      <p:sp>
        <p:nvSpPr>
          <p:cNvPr id="9" name="Metin kutusu 8">
            <a:extLst>
              <a:ext uri="{FF2B5EF4-FFF2-40B4-BE49-F238E27FC236}">
                <a16:creationId xmlns:a16="http://schemas.microsoft.com/office/drawing/2014/main" id="{4B3EE5C6-D000-4952-92E6-A9B2BE2AEB45}"/>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341651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C8418A0B-F85D-44AE-B74C-82F30305F5FE}"/>
              </a:ext>
            </a:extLst>
          </p:cNvPr>
          <p:cNvSpPr txBox="1"/>
          <p:nvPr/>
        </p:nvSpPr>
        <p:spPr>
          <a:xfrm>
            <a:off x="791308" y="2530639"/>
            <a:ext cx="7453100" cy="2862322"/>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Büyük kurtarıcının bomunu kullanarak bulunduğu yerden çıkarılmaları sağlanmalıdır. Köpeklerle ilgili çalışma yaparken köpek yakalama aparatını kullanmalı ve yaralanmalara sebep olmamalıdır.</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Kedilerin düştüğü bu gibi yerlerden kurtarılmasında kediye ulaşılamadığı durumlarda ipin ucuna sepet bağlanarak kedinin bulunduğu yere ulaştırılıp kedinin sepete girmesi sağlanarak yukarı çekilmelidir.</a:t>
            </a:r>
          </a:p>
        </p:txBody>
      </p:sp>
      <p:sp>
        <p:nvSpPr>
          <p:cNvPr id="9" name="Metin kutusu 8">
            <a:extLst>
              <a:ext uri="{FF2B5EF4-FFF2-40B4-BE49-F238E27FC236}">
                <a16:creationId xmlns:a16="http://schemas.microsoft.com/office/drawing/2014/main" id="{C604CEAC-FAD7-430B-AF18-02687FF845FE}"/>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30253445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EC0069CF-9FA4-4588-AFDC-5DB69DD25BD7}"/>
              </a:ext>
            </a:extLst>
          </p:cNvPr>
          <p:cNvSpPr txBox="1"/>
          <p:nvPr/>
        </p:nvSpPr>
        <p:spPr>
          <a:xfrm>
            <a:off x="791308" y="2530639"/>
            <a:ext cx="7453100" cy="2862322"/>
          </a:xfrm>
          <a:prstGeom prst="rect">
            <a:avLst/>
          </a:prstGeom>
          <a:noFill/>
        </p:spPr>
        <p:txBody>
          <a:bodyPr wrap="square" rtlCol="0">
            <a:spAutoFit/>
          </a:bodyPr>
          <a:lstStyle/>
          <a:p>
            <a:pPr algn="ctr"/>
            <a:endParaRPr lang="tr-TR" sz="2000" b="1" dirty="0">
              <a:solidFill>
                <a:srgbClr val="FF0000"/>
              </a:solidFill>
            </a:endParaRPr>
          </a:p>
          <a:p>
            <a:pPr algn="ctr"/>
            <a:endParaRPr lang="tr-TR" sz="2000" b="1" dirty="0">
              <a:solidFill>
                <a:srgbClr val="FF0000"/>
              </a:solidFill>
            </a:endParaRPr>
          </a:p>
          <a:p>
            <a:pPr algn="ctr"/>
            <a:r>
              <a:rPr lang="tr-TR" sz="2400" b="1" dirty="0">
                <a:solidFill>
                  <a:srgbClr val="092BD5"/>
                </a:solidFill>
                <a:latin typeface="Tahoma" panose="020B0604030504040204" pitchFamily="34" charset="0"/>
                <a:ea typeface="Tahoma" panose="020B0604030504040204" pitchFamily="34" charset="0"/>
                <a:cs typeface="Tahoma" panose="020B0604030504040204" pitchFamily="34" charset="0"/>
              </a:rPr>
              <a:t>HAYVANLARLA İLGİLİ ÇALIŞMALARDA</a:t>
            </a:r>
            <a:endParaRPr lang="tr-TR" sz="2400" dirty="0">
              <a:solidFill>
                <a:srgbClr val="092BD5"/>
              </a:solidFill>
              <a:latin typeface="Tahoma" panose="020B0604030504040204" pitchFamily="34" charset="0"/>
              <a:ea typeface="Tahoma" panose="020B0604030504040204" pitchFamily="34" charset="0"/>
              <a:cs typeface="Tahoma" panose="020B0604030504040204" pitchFamily="34" charset="0"/>
            </a:endParaRPr>
          </a:p>
          <a:p>
            <a:pPr algn="ctr"/>
            <a:r>
              <a:rPr lang="tr-TR" sz="2400" b="1" dirty="0">
                <a:solidFill>
                  <a:srgbClr val="092BD5"/>
                </a:solidFill>
                <a:latin typeface="Tahoma" panose="020B0604030504040204" pitchFamily="34" charset="0"/>
                <a:ea typeface="Tahoma" panose="020B0604030504040204" pitchFamily="34" charset="0"/>
                <a:cs typeface="Tahoma" panose="020B0604030504040204" pitchFamily="34" charset="0"/>
              </a:rPr>
              <a:t>KİŞİSEL KORUYUCU TEDBİRLER EKSİKSİZ ALINMALIDIR.</a:t>
            </a:r>
            <a:endParaRPr lang="tr-TR" sz="2400" dirty="0">
              <a:solidFill>
                <a:srgbClr val="092BD5"/>
              </a:solidFill>
              <a:latin typeface="Tahoma" panose="020B0604030504040204" pitchFamily="34" charset="0"/>
              <a:ea typeface="Tahoma" panose="020B0604030504040204" pitchFamily="34" charset="0"/>
              <a:cs typeface="Tahoma" panose="020B0604030504040204" pitchFamily="34" charset="0"/>
            </a:endParaRPr>
          </a:p>
          <a:p>
            <a:pPr algn="ctr"/>
            <a:r>
              <a:rPr lang="tr-TR" sz="2400" b="1" dirty="0">
                <a:solidFill>
                  <a:srgbClr val="092BD5"/>
                </a:solidFill>
                <a:latin typeface="Tahoma" panose="020B0604030504040204" pitchFamily="34" charset="0"/>
                <a:ea typeface="Tahoma" panose="020B0604030504040204" pitchFamily="34" charset="0"/>
                <a:cs typeface="Tahoma" panose="020B0604030504040204" pitchFamily="34" charset="0"/>
              </a:rPr>
              <a:t>HAYVANLARIN ISIRMASI DURUMUNDA</a:t>
            </a:r>
            <a:endParaRPr lang="tr-TR" sz="2400" dirty="0">
              <a:solidFill>
                <a:srgbClr val="092BD5"/>
              </a:solidFill>
              <a:latin typeface="Tahoma" panose="020B0604030504040204" pitchFamily="34" charset="0"/>
              <a:ea typeface="Tahoma" panose="020B0604030504040204" pitchFamily="34" charset="0"/>
              <a:cs typeface="Tahoma" panose="020B0604030504040204" pitchFamily="34" charset="0"/>
            </a:endParaRPr>
          </a:p>
          <a:p>
            <a:pPr algn="ctr"/>
            <a:r>
              <a:rPr lang="tr-TR" sz="2400" b="1" dirty="0">
                <a:solidFill>
                  <a:srgbClr val="092BD5"/>
                </a:solidFill>
                <a:latin typeface="Tahoma" panose="020B0604030504040204" pitchFamily="34" charset="0"/>
                <a:ea typeface="Tahoma" panose="020B0604030504040204" pitchFamily="34" charset="0"/>
                <a:cs typeface="Tahoma" panose="020B0604030504040204" pitchFamily="34" charset="0"/>
              </a:rPr>
              <a:t>SAĞLIK MERKEZİNE GİDİLMELİDİR.</a:t>
            </a:r>
            <a:endParaRPr lang="tr-TR" sz="2400" dirty="0">
              <a:solidFill>
                <a:srgbClr val="092BD5"/>
              </a:solidFill>
              <a:latin typeface="Tahoma" panose="020B0604030504040204" pitchFamily="34" charset="0"/>
              <a:ea typeface="Tahoma" panose="020B0604030504040204" pitchFamily="34" charset="0"/>
              <a:cs typeface="Tahoma" panose="020B0604030504040204" pitchFamily="34" charset="0"/>
            </a:endParaRPr>
          </a:p>
          <a:p>
            <a:r>
              <a:rPr lang="tr-TR" sz="2000" dirty="0"/>
              <a:t> </a:t>
            </a:r>
          </a:p>
        </p:txBody>
      </p:sp>
      <p:sp>
        <p:nvSpPr>
          <p:cNvPr id="9" name="Metin kutusu 8">
            <a:extLst>
              <a:ext uri="{FF2B5EF4-FFF2-40B4-BE49-F238E27FC236}">
                <a16:creationId xmlns:a16="http://schemas.microsoft.com/office/drawing/2014/main" id="{28FFF2F6-5561-4655-B07F-A739CC2B2F21}"/>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2651310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Su Deposundan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22879461-14AC-4A62-8B21-9E31DA0BD873}"/>
              </a:ext>
            </a:extLst>
          </p:cNvPr>
          <p:cNvSpPr txBox="1"/>
          <p:nvPr/>
        </p:nvSpPr>
        <p:spPr>
          <a:xfrm>
            <a:off x="791308" y="2132856"/>
            <a:ext cx="7453100" cy="2862322"/>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Alanlardan Kurtarma konusu içerisinde en fazla kuyu ve su deposu vb. olaylarla İtfaiye Teşkilatı karşılaşmaktadır.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Su deposu vb. alanlarda insan mahsur kalması ve hayvan düşme vakası; eski yerleşim bölgelerinde, evlerin bahçelerinde, binaların çatı ve bodrum katında, sanayi alanlarında, kırsal alanlarda  karşımıza çıkmaktadır ve bu durum </a:t>
            </a:r>
            <a:r>
              <a:rPr lang="tr-TR" sz="2000" dirty="0" err="1">
                <a:latin typeface="Tahoma" panose="020B0604030504040204" pitchFamily="34" charset="0"/>
                <a:ea typeface="Tahoma" panose="020B0604030504040204" pitchFamily="34" charset="0"/>
                <a:cs typeface="Tahoma" panose="020B0604030504040204" pitchFamily="34" charset="0"/>
              </a:rPr>
              <a:t>itfai</a:t>
            </a:r>
            <a:r>
              <a:rPr lang="tr-TR" sz="2000" dirty="0">
                <a:latin typeface="Tahoma" panose="020B0604030504040204" pitchFamily="34" charset="0"/>
                <a:ea typeface="Tahoma" panose="020B0604030504040204" pitchFamily="34" charset="0"/>
                <a:cs typeface="Tahoma" panose="020B0604030504040204" pitchFamily="34" charset="0"/>
              </a:rPr>
              <a:t> olarak önem arz etmektedir.</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3445284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Su Deposundan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B157203F-B1FF-4776-A51E-F17F8423CE10}"/>
              </a:ext>
            </a:extLst>
          </p:cNvPr>
          <p:cNvSpPr txBox="1"/>
          <p:nvPr/>
        </p:nvSpPr>
        <p:spPr>
          <a:xfrm>
            <a:off x="791308" y="2550383"/>
            <a:ext cx="7525108" cy="2246769"/>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Su deposu vb. yerlerde giriş noktası genellikle dardır. Bundan dolayı kullanılacak ekipman kısıtlıdır.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Durum tespiti yapıldıktan sonra boyun ve omurgada travma yoksa; kazazedeyi hızlı bir şekilde çıkarmak için </a:t>
            </a:r>
            <a:r>
              <a:rPr lang="tr-TR" sz="2000" u="sng" dirty="0">
                <a:latin typeface="Tahoma" panose="020B0604030504040204" pitchFamily="34" charset="0"/>
                <a:ea typeface="Tahoma" panose="020B0604030504040204" pitchFamily="34" charset="0"/>
                <a:cs typeface="Tahoma" panose="020B0604030504040204" pitchFamily="34" charset="0"/>
              </a:rPr>
              <a:t>ilk tercih edeceğimiz malzeme kurtarma üçgen bezidir</a:t>
            </a:r>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1156DDE2-C8B2-46AE-8F57-C6FD32F82A2E}"/>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Kurtarma Üçgeni İle Kurtarma</a:t>
            </a:r>
          </a:p>
        </p:txBody>
      </p:sp>
    </p:spTree>
    <p:extLst>
      <p:ext uri="{BB962C8B-B14F-4D97-AF65-F5344CB8AC3E}">
        <p14:creationId xmlns:p14="http://schemas.microsoft.com/office/powerpoint/2010/main" val="102523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0AB97F52-ECD9-4A97-AB36-E313CBB01093}"/>
              </a:ext>
            </a:extLst>
          </p:cNvPr>
          <p:cNvSpPr/>
          <p:nvPr/>
        </p:nvSpPr>
        <p:spPr>
          <a:xfrm>
            <a:off x="724293" y="2484994"/>
            <a:ext cx="7590632" cy="3176254"/>
          </a:xfrm>
          <a:prstGeom prst="rect">
            <a:avLst/>
          </a:prstGeom>
        </p:spPr>
        <p:txBody>
          <a:bodyPr wrap="square">
            <a:spAutoFit/>
          </a:bodyPr>
          <a:lstStyle/>
          <a:p>
            <a:pPr marL="342900" indent="-342900" algn="just">
              <a:lnSpc>
                <a:spcPct val="119000"/>
              </a:lnSpc>
              <a:spcBef>
                <a:spcPts val="0"/>
              </a:spcBef>
              <a:spcAft>
                <a:spcPts val="600"/>
              </a:spcAf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Zararlı maddeler veya da tehlikeli durumlar nedeniyle kapalı alanlarda ciddi ölüm ve yaralanma olayları sürekli meydana gelmektedir. </a:t>
            </a:r>
          </a:p>
          <a:p>
            <a:pPr algn="just">
              <a:lnSpc>
                <a:spcPct val="119000"/>
              </a:lnSpc>
              <a:spcBef>
                <a:spcPts val="0"/>
              </a:spcBef>
              <a:spcAft>
                <a:spcPts val="600"/>
              </a:spcAft>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19000"/>
              </a:lnSpc>
              <a:spcBef>
                <a:spcPts val="0"/>
              </a:spcBef>
              <a:spcAft>
                <a:spcPts val="600"/>
              </a:spcAf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 kısmen açık olabileceği gibi tamamıyla kapalı da olabilir. Örneğin; depolama tankları, silolar, reaksiyon tankları, kapalı tanklar ve kanalizasyon boruları genellikle tamamıyla kapalı olan sistemlerdir. </a:t>
            </a:r>
          </a:p>
        </p:txBody>
      </p:sp>
      <p:sp>
        <p:nvSpPr>
          <p:cNvPr id="16" name="Metin kutusu 15">
            <a:extLst>
              <a:ext uri="{FF2B5EF4-FFF2-40B4-BE49-F238E27FC236}">
                <a16:creationId xmlns:a16="http://schemas.microsoft.com/office/drawing/2014/main" id="{2870DA23-7560-4E60-BFE9-FA49CBBAAC13}"/>
              </a:ext>
            </a:extLst>
          </p:cNvPr>
          <p:cNvSpPr txBox="1"/>
          <p:nvPr/>
        </p:nvSpPr>
        <p:spPr>
          <a:xfrm>
            <a:off x="797063" y="184482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 Olarak Nitelenebilecek Yerler</a:t>
            </a:r>
          </a:p>
        </p:txBody>
      </p:sp>
    </p:spTree>
    <p:extLst>
      <p:ext uri="{BB962C8B-B14F-4D97-AF65-F5344CB8AC3E}">
        <p14:creationId xmlns:p14="http://schemas.microsoft.com/office/powerpoint/2010/main" val="2912699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Su Deposundan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F0B0EBC-93F7-48CC-8AC8-079B8B198CFF}"/>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Kurtarma Üçgeni İle Kurtarma</a:t>
            </a:r>
          </a:p>
        </p:txBody>
      </p:sp>
      <p:pic>
        <p:nvPicPr>
          <p:cNvPr id="9" name="Picture 2" descr="160420 İleri Düzey Kurtarma Eğitimi (74)">
            <a:extLst>
              <a:ext uri="{FF2B5EF4-FFF2-40B4-BE49-F238E27FC236}">
                <a16:creationId xmlns:a16="http://schemas.microsoft.com/office/drawing/2014/main" id="{59D76FE6-078E-4280-AD74-602220C701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34"/>
          <a:stretch/>
        </p:blipFill>
        <p:spPr bwMode="auto">
          <a:xfrm>
            <a:off x="797063" y="2357046"/>
            <a:ext cx="3677761" cy="34563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3" descr="160420 İleri Düzey Kurtarma Eğitimi (80)">
            <a:extLst>
              <a:ext uri="{FF2B5EF4-FFF2-40B4-BE49-F238E27FC236}">
                <a16:creationId xmlns:a16="http://schemas.microsoft.com/office/drawing/2014/main" id="{FEF7D3FB-1179-491D-8782-E2533711AE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18" r="12654"/>
          <a:stretch/>
        </p:blipFill>
        <p:spPr bwMode="auto">
          <a:xfrm>
            <a:off x="4569383" y="2352158"/>
            <a:ext cx="3677761" cy="34563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213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53D333E-AE56-4188-A0BF-B2BBA1833A44}"/>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Omurga Tahtası İle Kurtarma</a:t>
            </a:r>
          </a:p>
        </p:txBody>
      </p:sp>
      <p:sp>
        <p:nvSpPr>
          <p:cNvPr id="9" name="Metin kutusu 8">
            <a:extLst>
              <a:ext uri="{FF2B5EF4-FFF2-40B4-BE49-F238E27FC236}">
                <a16:creationId xmlns:a16="http://schemas.microsoft.com/office/drawing/2014/main" id="{B6FD4C06-1C19-4AE5-8336-7271419C9AA7}"/>
              </a:ext>
            </a:extLst>
          </p:cNvPr>
          <p:cNvSpPr txBox="1"/>
          <p:nvPr/>
        </p:nvSpPr>
        <p:spPr>
          <a:xfrm>
            <a:off x="899592" y="2825641"/>
            <a:ext cx="7416824" cy="2246769"/>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Su deposu vb.  yerlerde giriş noktası genellikle </a:t>
            </a:r>
            <a:r>
              <a:rPr lang="tr-TR" sz="2000" dirty="0" err="1">
                <a:latin typeface="Tahoma" panose="020B0604030504040204" pitchFamily="34" charset="0"/>
                <a:ea typeface="Tahoma" panose="020B0604030504040204" pitchFamily="34" charset="0"/>
                <a:cs typeface="Tahoma" panose="020B0604030504040204" pitchFamily="34" charset="0"/>
              </a:rPr>
              <a:t>dardır.Bundan</a:t>
            </a:r>
            <a:r>
              <a:rPr lang="tr-TR" sz="2000" dirty="0">
                <a:latin typeface="Tahoma" panose="020B0604030504040204" pitchFamily="34" charset="0"/>
                <a:ea typeface="Tahoma" panose="020B0604030504040204" pitchFamily="34" charset="0"/>
                <a:cs typeface="Tahoma" panose="020B0604030504040204" pitchFamily="34" charset="0"/>
              </a:rPr>
              <a:t> dolayı kullanılacak ekipman kısıtlıdır.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Kazazedenin omur travmasına karşı öncelikle omurga tahtası kullanılması tercih edilir.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Omurga tahtasının kullanımı kurtarma işlemini kolaylaştırır. </a:t>
            </a:r>
          </a:p>
        </p:txBody>
      </p:sp>
    </p:spTree>
    <p:extLst>
      <p:ext uri="{BB962C8B-B14F-4D97-AF65-F5344CB8AC3E}">
        <p14:creationId xmlns:p14="http://schemas.microsoft.com/office/powerpoint/2010/main" val="28502137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B296EB9B-C189-43BF-8C89-DF86244E038A}"/>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Omurga Tahtası İle Kurtarma</a:t>
            </a:r>
          </a:p>
        </p:txBody>
      </p:sp>
      <p:pic>
        <p:nvPicPr>
          <p:cNvPr id="9" name="Picture 2" descr="170412  İleri Düzey Kurtarma Eğitimi (45)">
            <a:extLst>
              <a:ext uri="{FF2B5EF4-FFF2-40B4-BE49-F238E27FC236}">
                <a16:creationId xmlns:a16="http://schemas.microsoft.com/office/drawing/2014/main" id="{6941AE17-EA76-4F25-9E40-3F1ECD91B3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06" r="14350"/>
          <a:stretch/>
        </p:blipFill>
        <p:spPr bwMode="auto">
          <a:xfrm>
            <a:off x="797063" y="2348286"/>
            <a:ext cx="3702929" cy="337186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3" descr="170412  İleri Düzey Kurtarma Eğitimi (50)">
            <a:extLst>
              <a:ext uri="{FF2B5EF4-FFF2-40B4-BE49-F238E27FC236}">
                <a16:creationId xmlns:a16="http://schemas.microsoft.com/office/drawing/2014/main" id="{F8457C51-380F-4710-9D5E-F531764136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57"/>
          <a:stretch/>
        </p:blipFill>
        <p:spPr bwMode="auto">
          <a:xfrm>
            <a:off x="4598115" y="2348286"/>
            <a:ext cx="3702929" cy="3371864"/>
          </a:xfrm>
          <a:prstGeom prst="rect">
            <a:avLst/>
          </a:prstGeom>
          <a:noFill/>
          <a:ln w="12700" algn="ctr">
            <a:solidFill>
              <a:srgbClr val="000000"/>
            </a:solidFill>
            <a:round/>
            <a:headEnd/>
            <a:tailEnd/>
          </a:ln>
          <a:effectLst>
            <a:outerShdw blurRad="1905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506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7628C26D-6613-442E-84F6-BE5568295749}"/>
              </a:ext>
            </a:extLst>
          </p:cNvPr>
          <p:cNvSpPr txBox="1"/>
          <p:nvPr/>
        </p:nvSpPr>
        <p:spPr>
          <a:xfrm>
            <a:off x="797063" y="1700808"/>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Teleskopik Merdiven İle Kurtarma</a:t>
            </a:r>
          </a:p>
        </p:txBody>
      </p:sp>
      <p:sp>
        <p:nvSpPr>
          <p:cNvPr id="9" name="Metin kutusu 8">
            <a:extLst>
              <a:ext uri="{FF2B5EF4-FFF2-40B4-BE49-F238E27FC236}">
                <a16:creationId xmlns:a16="http://schemas.microsoft.com/office/drawing/2014/main" id="{D8D28E67-4A6C-4109-8990-8CFA23E31A33}"/>
              </a:ext>
            </a:extLst>
          </p:cNvPr>
          <p:cNvSpPr txBox="1"/>
          <p:nvPr/>
        </p:nvSpPr>
        <p:spPr>
          <a:xfrm>
            <a:off x="899592" y="2276872"/>
            <a:ext cx="7416824" cy="3785652"/>
          </a:xfrm>
          <a:prstGeom prst="rect">
            <a:avLst/>
          </a:prstGeom>
          <a:noFill/>
        </p:spPr>
        <p:txBody>
          <a:bodyPr wrap="square" rtlCol="0">
            <a:spAutoFit/>
          </a:bodyPr>
          <a:lstStyle/>
          <a:p>
            <a:pPr marL="342900" indent="-342900">
              <a:buFont typeface="Arial" panose="020B0604020202020204" pitchFamily="34" charset="0"/>
              <a:buChar char="•"/>
            </a:pPr>
            <a:r>
              <a:rPr lang="tr-TR" sz="2000" dirty="0"/>
              <a:t>Su deposu vb.  yerlerde giriş noktası genellikle dardır.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Giriş çıkış noktalarında teleskopik merdiven kullanımı tercih edilir. Teleskopik merdivenlerin mutlaka iple emniyeti alınmalıdır.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Eğer diğer sedyeler yoksa; kazazedenin teleskopik merdiven üzerine yaslanması sağlanıp sedye görevi görerek kazazede bulunduğu tehlikeli ortamdan güvenli ortama tahliye edilir.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Teleskopik merdivenin kullanımı kurtarma işlemini kolaylaştırır. </a:t>
            </a:r>
          </a:p>
        </p:txBody>
      </p:sp>
    </p:spTree>
    <p:extLst>
      <p:ext uri="{BB962C8B-B14F-4D97-AF65-F5344CB8AC3E}">
        <p14:creationId xmlns:p14="http://schemas.microsoft.com/office/powerpoint/2010/main" val="38693761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73A4340B-C755-4712-8243-F5F3958F850B}"/>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Teleskopik Merdiven İle Kurtarma</a:t>
            </a:r>
          </a:p>
        </p:txBody>
      </p:sp>
      <p:pic>
        <p:nvPicPr>
          <p:cNvPr id="9" name="Picture 2" descr="180412 İleri Düzey Kurtarma Eğitimi (1)">
            <a:extLst>
              <a:ext uri="{FF2B5EF4-FFF2-40B4-BE49-F238E27FC236}">
                <a16:creationId xmlns:a16="http://schemas.microsoft.com/office/drawing/2014/main" id="{D5BAFEA0-490F-4CFA-B764-6B16D8520C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84" r="29476"/>
          <a:stretch/>
        </p:blipFill>
        <p:spPr bwMode="auto">
          <a:xfrm>
            <a:off x="899592" y="2454815"/>
            <a:ext cx="3600400" cy="3494465"/>
          </a:xfrm>
          <a:prstGeom prst="rect">
            <a:avLst/>
          </a:prstGeom>
          <a:noFill/>
          <a:ln w="12700" algn="ctr">
            <a:solidFill>
              <a:srgbClr val="000000"/>
            </a:solidFill>
            <a:round/>
            <a:headEnd/>
            <a:tailEnd/>
          </a:ln>
          <a:effectLst>
            <a:outerShdw blurRad="1905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3" descr="180405  İleri Düzey Kurtarma Eğitimi (112)">
            <a:extLst>
              <a:ext uri="{FF2B5EF4-FFF2-40B4-BE49-F238E27FC236}">
                <a16:creationId xmlns:a16="http://schemas.microsoft.com/office/drawing/2014/main" id="{7B336510-9F93-44DD-B3A3-F943483F9F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29" r="6243"/>
          <a:stretch/>
        </p:blipFill>
        <p:spPr bwMode="auto">
          <a:xfrm>
            <a:off x="4624403" y="2454814"/>
            <a:ext cx="3600400" cy="3494465"/>
          </a:xfrm>
          <a:prstGeom prst="rect">
            <a:avLst/>
          </a:prstGeom>
          <a:noFill/>
          <a:ln w="12700" algn="ctr">
            <a:solidFill>
              <a:srgbClr val="000000"/>
            </a:solidFill>
            <a:round/>
            <a:headEnd/>
            <a:tailEnd/>
          </a:ln>
          <a:effectLst>
            <a:outerShdw blurRad="1905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877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2900987" cy="400110"/>
          </a:xfrm>
          <a:prstGeom prst="rect">
            <a:avLst/>
          </a:prstGeom>
          <a:noFill/>
        </p:spPr>
        <p:txBody>
          <a:bodyPr wrap="none" rtlCol="0" anchor="ctr" anchorCtr="0">
            <a:spAutoFit/>
          </a:bodyPr>
          <a:lstStyle/>
          <a:p>
            <a:pPr lvl="0" defTabSz="914400">
              <a:defRPr/>
            </a:pPr>
            <a:r>
              <a:rPr lang="tr-TR" sz="2000">
                <a:solidFill>
                  <a:schemeClr val="bg1"/>
                </a:solidFill>
              </a:rPr>
              <a:t>ARAMA KURTARMA DERSİ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78643"/>
            <a:ext cx="7663402" cy="1366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KAYNAKLAR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B1E20E59-E6E5-4B2B-AE09-642ADAA89EFD}"/>
              </a:ext>
            </a:extLst>
          </p:cNvPr>
          <p:cNvSpPr txBox="1"/>
          <p:nvPr/>
        </p:nvSpPr>
        <p:spPr>
          <a:xfrm>
            <a:off x="536398" y="1318289"/>
            <a:ext cx="7416824" cy="5047536"/>
          </a:xfrm>
          <a:prstGeom prst="rect">
            <a:avLst/>
          </a:prstGeom>
          <a:noFill/>
        </p:spPr>
        <p:txBody>
          <a:bodyPr wrap="square" rtlCol="0">
            <a:spAutoFit/>
          </a:bodyPr>
          <a:lstStyle/>
          <a:p>
            <a:r>
              <a:rPr lang="tr-TR" sz="1400" dirty="0"/>
              <a:t>1. İBB, İtfaiye Daire Başkanlığı. (2015), İstanbul İtfaiyesi Eğitim Yayınları </a:t>
            </a:r>
          </a:p>
          <a:p>
            <a:r>
              <a:rPr lang="tr-TR" sz="1400" dirty="0"/>
              <a:t>2. Yüksekte Çalışma Ekipmanları ve İş Güvenliği, http://www.kayasafety.com/(Erişim tarihi: 28/11/2018)</a:t>
            </a:r>
          </a:p>
          <a:p>
            <a:r>
              <a:rPr lang="tr-TR" sz="1400" dirty="0"/>
              <a:t>3. İş Güvenliği ve Arama Kurtarma, http://www.toroskamp.com/index.php?id_category=4&amp;controller=category (Erişim tarihi: 28/11/2018)</a:t>
            </a:r>
          </a:p>
          <a:p>
            <a:r>
              <a:rPr lang="tr-TR" sz="1400" dirty="0"/>
              <a:t>4. KAYA, Ali. (2011), No Fall Project, Yeni Bir </a:t>
            </a:r>
            <a:r>
              <a:rPr lang="tr-TR" sz="1400" dirty="0" err="1"/>
              <a:t>Proaktif</a:t>
            </a:r>
            <a:r>
              <a:rPr lang="tr-TR" sz="1400" dirty="0"/>
              <a:t> Eğitim Programı, https://vdocuments.mx/no-fall-project-book-turkish-yueksekte-calisma.html(Erişim tarihi: 28/11/2018)</a:t>
            </a:r>
          </a:p>
          <a:p>
            <a:r>
              <a:rPr lang="tr-TR" sz="1400" dirty="0"/>
              <a:t>5. </a:t>
            </a:r>
            <a:r>
              <a:rPr lang="tr-TR" sz="1400" dirty="0" err="1"/>
              <a:t>Petzl</a:t>
            </a:r>
            <a:r>
              <a:rPr lang="tr-TR" sz="1400" dirty="0"/>
              <a:t> Katalog 2009, https://www.petzl.com/US/en/Professional/catalog-pdf( Erişim tarihi:28/11/2018)</a:t>
            </a:r>
          </a:p>
          <a:p>
            <a:r>
              <a:rPr lang="tr-TR" sz="1400" dirty="0"/>
              <a:t>6. Makaralar, https://www.fizikbilimi.gen.tr/makara-ve-palangalar/(Erişim tarihi: 28/11/2018)</a:t>
            </a:r>
          </a:p>
          <a:p>
            <a:r>
              <a:rPr lang="tr-TR" sz="1400" dirty="0"/>
              <a:t>7. GÜZEL, Fatih Çağrı. (İstanbul-2013), Kuyu, Dehliz ve Mahzen Gibi Alanlarda Yapılan Çalışmalarda Alınması Gereken İş Sağlığı ve Güvenliği Önlemleri, İş Müfettişi Yardımcılığı Etüdü, İş Teftiş Kurulu Başkanlığı, Çalışma ve Sosyal Güvenlik Bakanlığı, http://isguvenligi.cu.edu.tr/upload/kapali-alan.pdf (Erişim tarihi: 28/11/2019)</a:t>
            </a:r>
          </a:p>
          <a:p>
            <a:r>
              <a:rPr lang="tr-TR" sz="1400" dirty="0"/>
              <a:t>8. Kapalı Alanların Sınıflandırılması, N.C. </a:t>
            </a:r>
            <a:r>
              <a:rPr lang="tr-TR" sz="1400" dirty="0" err="1"/>
              <a:t>Department</a:t>
            </a:r>
            <a:r>
              <a:rPr lang="tr-TR" sz="1400" dirty="0"/>
              <a:t> of </a:t>
            </a:r>
            <a:r>
              <a:rPr lang="tr-TR" sz="1400" dirty="0" err="1"/>
              <a:t>Labor</a:t>
            </a:r>
            <a:r>
              <a:rPr lang="tr-TR" sz="1400" dirty="0"/>
              <a:t>, A Guide </a:t>
            </a:r>
            <a:r>
              <a:rPr lang="tr-TR" sz="1400" dirty="0" err="1"/>
              <a:t>to</a:t>
            </a:r>
            <a:r>
              <a:rPr lang="tr-TR" sz="1400" dirty="0"/>
              <a:t> </a:t>
            </a:r>
            <a:r>
              <a:rPr lang="tr-TR" sz="1400" dirty="0" err="1"/>
              <a:t>Safety</a:t>
            </a:r>
            <a:r>
              <a:rPr lang="tr-TR" sz="1400" dirty="0"/>
              <a:t> in </a:t>
            </a:r>
            <a:r>
              <a:rPr lang="tr-TR" sz="1400" dirty="0" err="1"/>
              <a:t>Confined</a:t>
            </a:r>
            <a:r>
              <a:rPr lang="tr-TR" sz="1400" dirty="0"/>
              <a:t> </a:t>
            </a:r>
            <a:r>
              <a:rPr lang="tr-TR" sz="1400" dirty="0" err="1"/>
              <a:t>Spaces</a:t>
            </a:r>
            <a:r>
              <a:rPr lang="tr-TR" sz="1400" dirty="0"/>
              <a:t>, </a:t>
            </a:r>
            <a:r>
              <a:rPr lang="tr-TR" sz="1400" dirty="0" err="1"/>
              <a:t>Industry</a:t>
            </a:r>
            <a:r>
              <a:rPr lang="tr-TR" sz="1400" dirty="0"/>
              <a:t> Guide-1, U.S.A., 2008, p. 3</a:t>
            </a:r>
          </a:p>
          <a:p>
            <a:r>
              <a:rPr lang="tr-TR" sz="1400" dirty="0"/>
              <a:t>9. Bir Yerin Kapalı Alan Olup Olmadığının Tespit Edilmesi, </a:t>
            </a:r>
            <a:r>
              <a:rPr lang="tr-TR" sz="1400" dirty="0" err="1"/>
              <a:t>Government</a:t>
            </a:r>
            <a:r>
              <a:rPr lang="tr-TR" sz="1400" dirty="0"/>
              <a:t> Of </a:t>
            </a:r>
            <a:r>
              <a:rPr lang="tr-TR" sz="1400" dirty="0" err="1"/>
              <a:t>Alberta</a:t>
            </a:r>
            <a:r>
              <a:rPr lang="tr-TR" sz="1400" dirty="0"/>
              <a:t> </a:t>
            </a:r>
            <a:r>
              <a:rPr lang="tr-TR" sz="1400" dirty="0" err="1"/>
              <a:t>Employment</a:t>
            </a:r>
            <a:r>
              <a:rPr lang="tr-TR" sz="1400" dirty="0"/>
              <a:t> </a:t>
            </a:r>
            <a:r>
              <a:rPr lang="tr-TR" sz="1400" dirty="0" err="1"/>
              <a:t>and</a:t>
            </a:r>
            <a:r>
              <a:rPr lang="tr-TR" sz="1400" dirty="0"/>
              <a:t> </a:t>
            </a:r>
            <a:r>
              <a:rPr lang="tr-TR" sz="1400" dirty="0" err="1"/>
              <a:t>Immigration</a:t>
            </a:r>
            <a:r>
              <a:rPr lang="tr-TR" sz="1400" dirty="0"/>
              <a:t>, </a:t>
            </a:r>
            <a:r>
              <a:rPr lang="tr-TR" sz="1400" dirty="0" err="1"/>
              <a:t>Guideline</a:t>
            </a:r>
            <a:r>
              <a:rPr lang="tr-TR" sz="1400" dirty="0"/>
              <a:t> </a:t>
            </a:r>
            <a:r>
              <a:rPr lang="tr-TR" sz="1400" dirty="0" err="1"/>
              <a:t>for</a:t>
            </a:r>
            <a:r>
              <a:rPr lang="tr-TR" sz="1400" dirty="0"/>
              <a:t> </a:t>
            </a:r>
            <a:r>
              <a:rPr lang="tr-TR" sz="1400" dirty="0" err="1"/>
              <a:t>Developing</a:t>
            </a:r>
            <a:r>
              <a:rPr lang="tr-TR" sz="1400" dirty="0"/>
              <a:t> a </a:t>
            </a:r>
            <a:r>
              <a:rPr lang="tr-TR" sz="1400" dirty="0" err="1"/>
              <a:t>Code</a:t>
            </a:r>
            <a:r>
              <a:rPr lang="tr-TR" sz="1400" dirty="0"/>
              <a:t> of </a:t>
            </a:r>
            <a:r>
              <a:rPr lang="tr-TR" sz="1400" dirty="0" err="1"/>
              <a:t>Practice</a:t>
            </a:r>
            <a:r>
              <a:rPr lang="tr-TR" sz="1400" dirty="0"/>
              <a:t> </a:t>
            </a:r>
            <a:r>
              <a:rPr lang="tr-TR" sz="1400" dirty="0" err="1"/>
              <a:t>for</a:t>
            </a:r>
            <a:r>
              <a:rPr lang="tr-TR" sz="1400" dirty="0"/>
              <a:t> </a:t>
            </a:r>
            <a:r>
              <a:rPr lang="tr-TR" sz="1400" dirty="0" err="1"/>
              <a:t>Confined</a:t>
            </a:r>
            <a:r>
              <a:rPr lang="tr-TR" sz="1400" dirty="0"/>
              <a:t> Space </a:t>
            </a:r>
            <a:r>
              <a:rPr lang="tr-TR" sz="1400" dirty="0" err="1"/>
              <a:t>Entry</a:t>
            </a:r>
            <a:r>
              <a:rPr lang="tr-TR" sz="1400" dirty="0"/>
              <a:t>, </a:t>
            </a:r>
            <a:r>
              <a:rPr lang="tr-TR" sz="1400" dirty="0" err="1"/>
              <a:t>Publication</a:t>
            </a:r>
            <a:r>
              <a:rPr lang="tr-TR" sz="1400" dirty="0"/>
              <a:t> No. CS001, </a:t>
            </a:r>
            <a:r>
              <a:rPr lang="tr-TR" sz="1400" dirty="0" err="1"/>
              <a:t>Canada</a:t>
            </a:r>
            <a:r>
              <a:rPr lang="tr-TR" sz="1400" dirty="0"/>
              <a:t>, 2009, p. 3. </a:t>
            </a:r>
          </a:p>
          <a:p>
            <a:r>
              <a:rPr lang="tr-TR" sz="1400" dirty="0"/>
              <a:t>10. IFSTA Essentials </a:t>
            </a:r>
            <a:r>
              <a:rPr lang="tr-TR" sz="1400" dirty="0" err="1"/>
              <a:t>For</a:t>
            </a:r>
            <a:r>
              <a:rPr lang="tr-TR" sz="1400" dirty="0"/>
              <a:t> </a:t>
            </a:r>
            <a:r>
              <a:rPr lang="tr-TR" sz="1400" dirty="0" err="1"/>
              <a:t>Firefihgting</a:t>
            </a:r>
            <a:r>
              <a:rPr lang="tr-TR" sz="1400" dirty="0"/>
              <a:t> </a:t>
            </a:r>
            <a:r>
              <a:rPr lang="tr-TR" sz="1400" dirty="0" err="1"/>
              <a:t>Six</a:t>
            </a:r>
            <a:r>
              <a:rPr lang="tr-TR" sz="1400" dirty="0"/>
              <a:t>. Edition Kitabı</a:t>
            </a:r>
          </a:p>
          <a:p>
            <a:r>
              <a:rPr lang="tr-TR" sz="1400" dirty="0"/>
              <a:t>11. Dr. </a:t>
            </a:r>
            <a:r>
              <a:rPr lang="tr-TR" sz="1400" dirty="0" err="1"/>
              <a:t>Lutz</a:t>
            </a:r>
            <a:r>
              <a:rPr lang="tr-TR" sz="1400" dirty="0"/>
              <a:t> Strauss Kitapları </a:t>
            </a:r>
          </a:p>
        </p:txBody>
      </p:sp>
    </p:spTree>
    <p:extLst>
      <p:ext uri="{BB962C8B-B14F-4D97-AF65-F5344CB8AC3E}">
        <p14:creationId xmlns:p14="http://schemas.microsoft.com/office/powerpoint/2010/main" val="41511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pic>
        <p:nvPicPr>
          <p:cNvPr id="15" name="Picture 2" descr="kapalı alan hgjh">
            <a:extLst>
              <a:ext uri="{FF2B5EF4-FFF2-40B4-BE49-F238E27FC236}">
                <a16:creationId xmlns:a16="http://schemas.microsoft.com/office/drawing/2014/main" id="{94F49CC2-381F-4948-AD8D-F44F091F3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25" y="1302283"/>
            <a:ext cx="8411765" cy="5190591"/>
          </a:xfrm>
          <a:prstGeom prst="rect">
            <a:avLst/>
          </a:prstGeom>
          <a:noFill/>
          <a:ln w="12700" algn="ctr">
            <a:solidFill>
              <a:srgbClr val="000000"/>
            </a:solidFill>
            <a:round/>
            <a:headEnd/>
            <a:tailEnd/>
          </a:ln>
          <a:effectLst>
            <a:outerShdw blurRad="1905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7F7C83C7-CF48-4FBD-9959-05F12346E2D6}"/>
              </a:ext>
            </a:extLst>
          </p:cNvPr>
          <p:cNvSpPr txBox="1"/>
          <p:nvPr/>
        </p:nvSpPr>
        <p:spPr>
          <a:xfrm>
            <a:off x="1330407" y="780075"/>
            <a:ext cx="6480803" cy="369332"/>
          </a:xfrm>
          <a:prstGeom prst="rect">
            <a:avLst/>
          </a:prstGeom>
          <a:solidFill>
            <a:schemeClr val="accent1">
              <a:lumMod val="60000"/>
              <a:lumOff val="40000"/>
            </a:schemeClr>
          </a:solidFill>
        </p:spPr>
        <p:txBody>
          <a:bodyPr wrap="square" rtlCol="0">
            <a:spAutoFit/>
          </a:bodyPr>
          <a:lstStyle/>
          <a:p>
            <a:pPr algn="ctr"/>
            <a:r>
              <a:rPr lang="tr-TR" sz="1800" b="1" dirty="0">
                <a:solidFill>
                  <a:schemeClr val="bg1"/>
                </a:solidFill>
                <a:latin typeface="Tahoma" panose="020B0604030504040204" pitchFamily="34" charset="0"/>
                <a:ea typeface="Tahoma" panose="020B0604030504040204" pitchFamily="34" charset="0"/>
                <a:cs typeface="Tahoma" panose="020B0604030504040204" pitchFamily="34" charset="0"/>
              </a:rPr>
              <a:t>Bir Yerin Kapalı Alan Olup Olmadığının Tespit Edilmesi</a:t>
            </a:r>
          </a:p>
        </p:txBody>
      </p:sp>
    </p:spTree>
    <p:extLst>
      <p:ext uri="{BB962C8B-B14F-4D97-AF65-F5344CB8AC3E}">
        <p14:creationId xmlns:p14="http://schemas.microsoft.com/office/powerpoint/2010/main" val="142225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94DD9E0F-5333-4816-AA39-BC2462B22BD6}"/>
              </a:ext>
            </a:extLst>
          </p:cNvPr>
          <p:cNvSpPr/>
          <p:nvPr/>
        </p:nvSpPr>
        <p:spPr>
          <a:xfrm>
            <a:off x="776683" y="2151727"/>
            <a:ext cx="7590632" cy="2554545"/>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 olarak değerlendirilebilecek birçok çalışma alanı mevcuttur. Bunların tespiti ilk aşamada çok zor değildir, fakat kapalı alan olup olmadığı bilinmese dahi burayı da kapalı alan gibi değerlendirip ona göre tedbir ve önlemleri almak hayati açıdan önemlidir.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alanların çalışma hayatında en sık karşılaşılanları şunlardır:</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1BB7F20C-39F4-4191-AA83-1527F9214EDA}"/>
              </a:ext>
            </a:extLst>
          </p:cNvPr>
          <p:cNvSpPr txBox="1"/>
          <p:nvPr/>
        </p:nvSpPr>
        <p:spPr>
          <a:xfrm>
            <a:off x="795338" y="162004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 Çeşitleri</a:t>
            </a:r>
          </a:p>
        </p:txBody>
      </p:sp>
      <p:sp>
        <p:nvSpPr>
          <p:cNvPr id="17" name="Dikdörtgen 16">
            <a:extLst>
              <a:ext uri="{FF2B5EF4-FFF2-40B4-BE49-F238E27FC236}">
                <a16:creationId xmlns:a16="http://schemas.microsoft.com/office/drawing/2014/main" id="{D32B5510-A549-4946-A30C-29EFBB0A352E}"/>
              </a:ext>
            </a:extLst>
          </p:cNvPr>
          <p:cNvSpPr/>
          <p:nvPr/>
        </p:nvSpPr>
        <p:spPr>
          <a:xfrm>
            <a:off x="1391715" y="4428357"/>
            <a:ext cx="1706912" cy="1498808"/>
          </a:xfrm>
          <a:prstGeom prst="rect">
            <a:avLst/>
          </a:prstGeom>
        </p:spPr>
        <p:txBody>
          <a:bodyPr wrap="square">
            <a:spAutoFit/>
          </a:bodyPr>
          <a:lstStyle/>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Depolar</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Kuyular</a:t>
            </a:r>
          </a:p>
          <a:p>
            <a:pPr marL="359994" indent="-359994">
              <a:lnSpc>
                <a:spcPct val="119000"/>
              </a:lnSpc>
              <a:spcBef>
                <a:spcPts val="0"/>
              </a:spcBef>
              <a:spcAft>
                <a:spcPts val="600"/>
              </a:spcAft>
              <a:buFont typeface="Arial" panose="020B0604020202020204" pitchFamily="34" charset="0"/>
              <a:buChar char="•"/>
            </a:pPr>
            <a:r>
              <a:rPr lang="tr-TR" b="1" kern="1400" dirty="0" err="1">
                <a:solidFill>
                  <a:srgbClr val="000000"/>
                </a:solidFill>
                <a:latin typeface="Tahoma" panose="020B0604030504040204" pitchFamily="34" charset="0"/>
                <a:ea typeface="Tahoma" panose="020B0604030504040204" pitchFamily="34" charset="0"/>
                <a:cs typeface="Tahoma" panose="020B0604030504040204" pitchFamily="34" charset="0"/>
              </a:rPr>
              <a:t>Menholler</a:t>
            </a:r>
            <a:endPar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Tüneller</a:t>
            </a:r>
            <a:endParaRPr lang="tr-TR" sz="1000" b="1"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Silolar</a:t>
            </a:r>
            <a:r>
              <a:rPr lang="tr-TR" kern="1400" dirty="0">
                <a:solidFill>
                  <a:srgbClr val="000000"/>
                </a:solidFill>
                <a:latin typeface="Times New Roman" panose="02020603050405020304" pitchFamily="18" charset="0"/>
              </a:rPr>
              <a:t>	</a:t>
            </a:r>
            <a:endParaRPr lang="tr-TR" sz="1000" kern="1400" dirty="0">
              <a:solidFill>
                <a:srgbClr val="000000"/>
              </a:solidFill>
              <a:latin typeface="Calibri" panose="020F0502020204030204" pitchFamily="34" charset="0"/>
            </a:endParaRPr>
          </a:p>
        </p:txBody>
      </p:sp>
      <p:sp>
        <p:nvSpPr>
          <p:cNvPr id="18" name="Dikdörtgen 17">
            <a:extLst>
              <a:ext uri="{FF2B5EF4-FFF2-40B4-BE49-F238E27FC236}">
                <a16:creationId xmlns:a16="http://schemas.microsoft.com/office/drawing/2014/main" id="{3F09B94F-6382-4C21-8FD4-2A393B6526D2}"/>
              </a:ext>
            </a:extLst>
          </p:cNvPr>
          <p:cNvSpPr/>
          <p:nvPr/>
        </p:nvSpPr>
        <p:spPr>
          <a:xfrm>
            <a:off x="3361021" y="4428357"/>
            <a:ext cx="2001342" cy="1498808"/>
          </a:xfrm>
          <a:prstGeom prst="rect">
            <a:avLst/>
          </a:prstGeom>
        </p:spPr>
        <p:txBody>
          <a:bodyPr wrap="square">
            <a:spAutoFit/>
          </a:bodyPr>
          <a:lstStyle/>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Su kuleleri</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Tanklar</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Yağ alma tesisleri</a:t>
            </a:r>
            <a:endParaRPr lang="tr-TR" sz="1000" b="1"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Gemiler</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Kazanlar</a:t>
            </a:r>
          </a:p>
        </p:txBody>
      </p:sp>
      <p:sp>
        <p:nvSpPr>
          <p:cNvPr id="19" name="Dikdörtgen 18">
            <a:extLst>
              <a:ext uri="{FF2B5EF4-FFF2-40B4-BE49-F238E27FC236}">
                <a16:creationId xmlns:a16="http://schemas.microsoft.com/office/drawing/2014/main" id="{A277D8BE-EF6C-40F9-9AD7-F84498D918C7}"/>
              </a:ext>
            </a:extLst>
          </p:cNvPr>
          <p:cNvSpPr/>
          <p:nvPr/>
        </p:nvSpPr>
        <p:spPr>
          <a:xfrm>
            <a:off x="5624757" y="4428357"/>
            <a:ext cx="2545918" cy="1202124"/>
          </a:xfrm>
          <a:prstGeom prst="rect">
            <a:avLst/>
          </a:prstGeom>
        </p:spPr>
        <p:txBody>
          <a:bodyPr wrap="square">
            <a:spAutoFit/>
          </a:bodyPr>
          <a:lstStyle/>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Mahzenler</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Üstü Açık Su Depoları</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Alttan Girişli Muhafazalar</a:t>
            </a:r>
          </a:p>
          <a:p>
            <a:pPr marL="359994" indent="-359994">
              <a:lnSpc>
                <a:spcPct val="119000"/>
              </a:lnSpc>
              <a:spcBef>
                <a:spcPts val="0"/>
              </a:spcBef>
              <a:spcAft>
                <a:spcPts val="600"/>
              </a:spcAft>
              <a:buFont typeface="Arial" panose="020B0604020202020204" pitchFamily="34" charset="0"/>
              <a:buChar char="•"/>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Boru Hatları </a:t>
            </a:r>
            <a:endParaRPr lang="tr-TR" sz="1000" b="1"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23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7536EADE-D9EC-4FD6-B35E-851F0EDA3CD0}"/>
              </a:ext>
            </a:extLst>
          </p:cNvPr>
          <p:cNvSpPr txBox="1"/>
          <p:nvPr/>
        </p:nvSpPr>
        <p:spPr>
          <a:xfrm>
            <a:off x="797063" y="184482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 Çeşitleri</a:t>
            </a:r>
          </a:p>
        </p:txBody>
      </p:sp>
      <p:pic>
        <p:nvPicPr>
          <p:cNvPr id="16" name="Picture 2" descr="kapalı alan örnekleeri">
            <a:extLst>
              <a:ext uri="{FF2B5EF4-FFF2-40B4-BE49-F238E27FC236}">
                <a16:creationId xmlns:a16="http://schemas.microsoft.com/office/drawing/2014/main" id="{6FFAB554-8CEF-4B28-978B-88958E369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038" y="2806838"/>
            <a:ext cx="6558681" cy="3410419"/>
          </a:xfrm>
          <a:prstGeom prst="rect">
            <a:avLst/>
          </a:prstGeom>
          <a:ln w="12700" algn="ctr">
            <a:solidFill>
              <a:srgbClr val="000000"/>
            </a:solidFill>
            <a:round/>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598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C5D55786-C1B1-4720-AEA9-C367DB436180}"/>
              </a:ext>
            </a:extLst>
          </p:cNvPr>
          <p:cNvSpPr/>
          <p:nvPr/>
        </p:nvSpPr>
        <p:spPr>
          <a:xfrm>
            <a:off x="724293" y="2707173"/>
            <a:ext cx="7663402" cy="3170099"/>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alanlarda yaşanabilecek en büyük risklerin başında </a:t>
            </a:r>
            <a:r>
              <a:rPr lang="tr-TR" sz="2000" u="sng" dirty="0">
                <a:latin typeface="Tahoma" panose="020B0604030504040204" pitchFamily="34" charset="0"/>
                <a:ea typeface="Tahoma" panose="020B0604030504040204" pitchFamily="34" charset="0"/>
                <a:cs typeface="Tahoma" panose="020B0604030504040204" pitchFamily="34" charset="0"/>
              </a:rPr>
              <a:t>oksijen seviyesindeki yetersizlik </a:t>
            </a:r>
            <a:r>
              <a:rPr lang="tr-TR" sz="2000" dirty="0">
                <a:latin typeface="Tahoma" panose="020B0604030504040204" pitchFamily="34" charset="0"/>
                <a:ea typeface="Tahoma" panose="020B0604030504040204" pitchFamily="34" charset="0"/>
                <a:cs typeface="Tahoma" panose="020B0604030504040204" pitchFamily="34" charset="0"/>
              </a:rPr>
              <a:t>gelmektedir. Bunun tam aksine oksijen seviyesinin belirli sınırların üzerinde olması ise </a:t>
            </a:r>
            <a:r>
              <a:rPr lang="tr-TR" sz="2000" u="sng" dirty="0">
                <a:latin typeface="Tahoma" panose="020B0604030504040204" pitchFamily="34" charset="0"/>
                <a:ea typeface="Tahoma" panose="020B0604030504040204" pitchFamily="34" charset="0"/>
                <a:cs typeface="Tahoma" panose="020B0604030504040204" pitchFamily="34" charset="0"/>
              </a:rPr>
              <a:t>patlayıcı ortam oluşma ihtimalini </a:t>
            </a:r>
            <a:r>
              <a:rPr lang="tr-TR" sz="2000" dirty="0">
                <a:latin typeface="Tahoma" panose="020B0604030504040204" pitchFamily="34" charset="0"/>
                <a:ea typeface="Tahoma" panose="020B0604030504040204" pitchFamily="34" charset="0"/>
                <a:cs typeface="Tahoma" panose="020B0604030504040204" pitchFamily="34" charset="0"/>
              </a:rPr>
              <a:t>beraberinde getirmektedir.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Çeşitli gazların neden olabileceği </a:t>
            </a:r>
            <a:r>
              <a:rPr lang="tr-TR" sz="2000" u="sng" dirty="0">
                <a:latin typeface="Tahoma" panose="020B0604030504040204" pitchFamily="34" charset="0"/>
                <a:ea typeface="Tahoma" panose="020B0604030504040204" pitchFamily="34" charset="0"/>
                <a:cs typeface="Tahoma" panose="020B0604030504040204" pitchFamily="34" charset="0"/>
              </a:rPr>
              <a:t>zehirlenme</a:t>
            </a:r>
            <a:r>
              <a:rPr lang="tr-TR" sz="2000" dirty="0">
                <a:latin typeface="Tahoma" panose="020B0604030504040204" pitchFamily="34" charset="0"/>
                <a:ea typeface="Tahoma" panose="020B0604030504040204" pitchFamily="34" charset="0"/>
                <a:cs typeface="Tahoma" panose="020B0604030504040204" pitchFamily="34" charset="0"/>
              </a:rPr>
              <a:t> ve </a:t>
            </a:r>
            <a:r>
              <a:rPr lang="tr-TR" sz="2000" u="sng" dirty="0">
                <a:latin typeface="Tahoma" panose="020B0604030504040204" pitchFamily="34" charset="0"/>
                <a:ea typeface="Tahoma" panose="020B0604030504040204" pitchFamily="34" charset="0"/>
                <a:cs typeface="Tahoma" panose="020B0604030504040204" pitchFamily="34" charset="0"/>
              </a:rPr>
              <a:t>bilinç kaybı durumlarına </a:t>
            </a:r>
            <a:r>
              <a:rPr lang="tr-TR" sz="2000" dirty="0">
                <a:latin typeface="Tahoma" panose="020B0604030504040204" pitchFamily="34" charset="0"/>
                <a:ea typeface="Tahoma" panose="020B0604030504040204" pitchFamily="34" charset="0"/>
                <a:cs typeface="Tahoma" panose="020B0604030504040204" pitchFamily="34" charset="0"/>
              </a:rPr>
              <a:t>ek olarak </a:t>
            </a:r>
            <a:r>
              <a:rPr lang="tr-TR" sz="2000" u="sng" dirty="0">
                <a:latin typeface="Tahoma" panose="020B0604030504040204" pitchFamily="34" charset="0"/>
                <a:ea typeface="Tahoma" panose="020B0604030504040204" pitchFamily="34" charset="0"/>
                <a:cs typeface="Tahoma" panose="020B0604030504040204" pitchFamily="34" charset="0"/>
              </a:rPr>
              <a:t>göçme veya çökme </a:t>
            </a:r>
            <a:r>
              <a:rPr lang="tr-TR" sz="2000" dirty="0">
                <a:latin typeface="Tahoma" panose="020B0604030504040204" pitchFamily="34" charset="0"/>
                <a:ea typeface="Tahoma" panose="020B0604030504040204" pitchFamily="34" charset="0"/>
                <a:cs typeface="Tahoma" panose="020B0604030504040204" pitchFamily="34" charset="0"/>
              </a:rPr>
              <a:t>gibi durumlarda sık karşılaşılan muhtemel tehlikeler arasındadır. </a:t>
            </a:r>
          </a:p>
          <a:p>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78214389-3016-49CC-B29C-15C09EA0A566}"/>
              </a:ext>
            </a:extLst>
          </p:cNvPr>
          <p:cNvSpPr txBox="1"/>
          <p:nvPr/>
        </p:nvSpPr>
        <p:spPr>
          <a:xfrm>
            <a:off x="797063" y="2031231"/>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Alanların Muhtemel Tehlikeleri</a:t>
            </a:r>
          </a:p>
        </p:txBody>
      </p:sp>
    </p:spTree>
    <p:extLst>
      <p:ext uri="{BB962C8B-B14F-4D97-AF65-F5344CB8AC3E}">
        <p14:creationId xmlns:p14="http://schemas.microsoft.com/office/powerpoint/2010/main" val="360679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0923BCD2-A285-428A-8780-3628E78F1293}"/>
              </a:ext>
            </a:extLst>
          </p:cNvPr>
          <p:cNvSpPr/>
          <p:nvPr/>
        </p:nvSpPr>
        <p:spPr>
          <a:xfrm>
            <a:off x="724293" y="2420888"/>
            <a:ext cx="7663402" cy="3524042"/>
          </a:xfrm>
          <a:prstGeom prst="rect">
            <a:avLst/>
          </a:prstGeom>
        </p:spPr>
        <p:txBody>
          <a:bodyPr wrap="square">
            <a:spAutoFit/>
          </a:bodyPr>
          <a:lstStyle/>
          <a:p>
            <a:r>
              <a:rPr lang="tr-TR" sz="1800" dirty="0">
                <a:latin typeface="Tahoma" panose="020B0604030504040204" pitchFamily="34" charset="0"/>
                <a:ea typeface="Tahoma" panose="020B0604030504040204" pitchFamily="34" charset="0"/>
                <a:cs typeface="Tahoma" panose="020B0604030504040204" pitchFamily="34" charset="0"/>
              </a:rPr>
              <a:t>Başlıklar halinde incelendiğinde muhtemel tehlikeleri; </a:t>
            </a:r>
          </a:p>
          <a:p>
            <a:pPr marL="342900" indent="-342900">
              <a:buFont typeface="+mj-lt"/>
              <a:buAutoNum type="arabicPeriod"/>
            </a:pPr>
            <a:r>
              <a:rPr lang="tr-TR" sz="1800" b="1" dirty="0">
                <a:latin typeface="Tahoma" panose="020B0604030504040204" pitchFamily="34" charset="0"/>
                <a:ea typeface="Tahoma" panose="020B0604030504040204" pitchFamily="34" charset="0"/>
                <a:cs typeface="Tahoma" panose="020B0604030504040204" pitchFamily="34" charset="0"/>
              </a:rPr>
              <a:t>Atmosfer Şartlarıyla İlgili Tehlikeler</a:t>
            </a:r>
          </a:p>
          <a:p>
            <a:pPr marL="457200" indent="-457200">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Oksijen Seviyesinin Yetersizliği</a:t>
            </a:r>
          </a:p>
          <a:p>
            <a:pPr marL="457200" indent="-457200">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Gazların Neden Olabileceği Zehirlenmeler</a:t>
            </a:r>
          </a:p>
          <a:p>
            <a:pPr marL="457200" indent="-457200">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Patlayıcı Ortam Oluşma İhtimali</a:t>
            </a:r>
          </a:p>
          <a:p>
            <a:pPr marL="342900" indent="-342900">
              <a:spcBef>
                <a:spcPts val="0"/>
              </a:spcBef>
              <a:spcAft>
                <a:spcPts val="600"/>
              </a:spcAft>
              <a:buFont typeface="+mj-lt"/>
              <a:buAutoNum type="arabicPeriod"/>
            </a:pPr>
            <a:r>
              <a:rPr lang="tr-TR" sz="1800" b="1" kern="1400" dirty="0">
                <a:solidFill>
                  <a:srgbClr val="000000"/>
                </a:solidFill>
                <a:latin typeface="Tahoma" panose="020B0604030504040204" pitchFamily="34" charset="0"/>
                <a:ea typeface="Tahoma" panose="020B0604030504040204" pitchFamily="34" charset="0"/>
                <a:cs typeface="Tahoma" panose="020B0604030504040204" pitchFamily="34" charset="0"/>
              </a:rPr>
              <a:t>Göçük, Çökme, Boğulma ve Benzeri Kaza Olasılıkları</a:t>
            </a:r>
          </a:p>
          <a:p>
            <a:pPr marL="342900" indent="-342900">
              <a:spcBef>
                <a:spcPts val="0"/>
              </a:spcBef>
              <a:spcAft>
                <a:spcPts val="600"/>
              </a:spcAft>
              <a:buFont typeface="+mj-lt"/>
              <a:buAutoNum type="arabicPeriod"/>
            </a:pPr>
            <a:r>
              <a:rPr lang="tr-TR" sz="1800" b="1" dirty="0">
                <a:latin typeface="Tahoma" panose="020B0604030504040204" pitchFamily="34" charset="0"/>
                <a:ea typeface="Tahoma" panose="020B0604030504040204" pitchFamily="34" charset="0"/>
                <a:cs typeface="Tahoma" panose="020B0604030504040204" pitchFamily="34" charset="0"/>
              </a:rPr>
              <a:t>Diğer Tehlikeler</a:t>
            </a:r>
          </a:p>
          <a:p>
            <a:pPr marL="342900" indent="-342900">
              <a:spcBef>
                <a:spcPts val="0"/>
              </a:spcBef>
              <a:spcAft>
                <a:spcPts val="600"/>
              </a:spcAft>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Biyolojik Tehlikeler</a:t>
            </a:r>
          </a:p>
          <a:p>
            <a:pPr marL="342900" indent="-342900">
              <a:spcBef>
                <a:spcPts val="0"/>
              </a:spcBef>
              <a:spcAft>
                <a:spcPts val="600"/>
              </a:spcAft>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Elektrik Kaynaklı ve Mekanik Tehlikeler</a:t>
            </a:r>
          </a:p>
          <a:p>
            <a:pPr marL="342900" indent="-342900">
              <a:spcBef>
                <a:spcPts val="0"/>
              </a:spcBef>
              <a:spcAft>
                <a:spcPts val="600"/>
              </a:spcAft>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Çevresel Etmenlerin Neden Olabileceği Tehlikeler</a:t>
            </a:r>
          </a:p>
          <a:p>
            <a:pPr marL="342900" indent="-342900">
              <a:spcBef>
                <a:spcPts val="0"/>
              </a:spcBef>
              <a:spcAft>
                <a:spcPts val="600"/>
              </a:spcAft>
              <a:buFont typeface="+mj-lt"/>
              <a:buAutoNum type="alphaLcParenR"/>
            </a:pPr>
            <a:r>
              <a:rPr lang="tr-TR" sz="1800" dirty="0">
                <a:latin typeface="Tahoma" panose="020B0604030504040204" pitchFamily="34" charset="0"/>
                <a:ea typeface="Tahoma" panose="020B0604030504040204" pitchFamily="34" charset="0"/>
                <a:cs typeface="Tahoma" panose="020B0604030504040204" pitchFamily="34" charset="0"/>
              </a:rPr>
              <a:t>Yabani veya Zehirli Hayvan Tehlikesi </a:t>
            </a:r>
          </a:p>
        </p:txBody>
      </p:sp>
      <p:sp>
        <p:nvSpPr>
          <p:cNvPr id="16" name="Metin kutusu 15">
            <a:extLst>
              <a:ext uri="{FF2B5EF4-FFF2-40B4-BE49-F238E27FC236}">
                <a16:creationId xmlns:a16="http://schemas.microsoft.com/office/drawing/2014/main" id="{E88F7DB1-8D34-4B10-A742-C6DDFD44FA36}"/>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Alanların Muhtemel Tehlikeleri</a:t>
            </a:r>
          </a:p>
        </p:txBody>
      </p:sp>
    </p:spTree>
    <p:extLst>
      <p:ext uri="{BB962C8B-B14F-4D97-AF65-F5344CB8AC3E}">
        <p14:creationId xmlns:p14="http://schemas.microsoft.com/office/powerpoint/2010/main" val="2792485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425D92C8-4FD6-4C40-8457-F3AF231D607C}"/>
              </a:ext>
            </a:extLst>
          </p:cNvPr>
          <p:cNvSpPr/>
          <p:nvPr/>
        </p:nvSpPr>
        <p:spPr>
          <a:xfrm>
            <a:off x="642938" y="2672858"/>
            <a:ext cx="7519353" cy="3170099"/>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Oksijen Seviyesinin Yetersizliği: </a:t>
            </a:r>
            <a:r>
              <a:rPr lang="tr-TR" sz="2000" dirty="0">
                <a:latin typeface="Tahoma" panose="020B0604030504040204" pitchFamily="34" charset="0"/>
                <a:ea typeface="Tahoma" panose="020B0604030504040204" pitchFamily="34" charset="0"/>
                <a:cs typeface="Tahoma" panose="020B0604030504040204" pitchFamily="34" charset="0"/>
              </a:rPr>
              <a:t>Düşük oksijen seviyesi yer değiştirme, azalma ya da kimyasal reaksiyonlar sebebiyle oluşabilir.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Metan ya da nitrojen gibi gazlar oksijenle yer değiştirerek, oksijenin az olduğu ortamlar oluşturabilirler. Bu gazlar bir depo tankının içerisinde bilinçli olarak patlayıcı karışımın oluşumunu önlemek için kullanılabilirler.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Oksijenin yetersiz olduğu atmosferik ortamlar kaynak gibi işler nedeniyle ortaya çıkabileceği gibi paslanma vb. kimyasal reaksiyonlar sonucu da oluşabilir. </a:t>
            </a:r>
          </a:p>
        </p:txBody>
      </p:sp>
      <p:sp>
        <p:nvSpPr>
          <p:cNvPr id="16" name="Metin kutusu 15">
            <a:extLst>
              <a:ext uri="{FF2B5EF4-FFF2-40B4-BE49-F238E27FC236}">
                <a16:creationId xmlns:a16="http://schemas.microsoft.com/office/drawing/2014/main" id="{30B4D065-C146-4389-8557-AFEFC9BED1E1}"/>
              </a:ext>
            </a:extLst>
          </p:cNvPr>
          <p:cNvSpPr txBox="1"/>
          <p:nvPr/>
        </p:nvSpPr>
        <p:spPr>
          <a:xfrm>
            <a:off x="642938" y="216880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1518848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F8A2E845-473B-4D9B-8D97-07221EC9ED46}"/>
              </a:ext>
            </a:extLst>
          </p:cNvPr>
          <p:cNvSpPr/>
          <p:nvPr/>
        </p:nvSpPr>
        <p:spPr>
          <a:xfrm>
            <a:off x="797063" y="2420888"/>
            <a:ext cx="7519353" cy="3477875"/>
          </a:xfrm>
          <a:prstGeom prst="rect">
            <a:avLst/>
          </a:prstGeom>
        </p:spPr>
        <p:txBody>
          <a:bodyPr wrap="square">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a) Oksijen Seviyesinin Yetersizliği:</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İnsanlar oksijen seviyesindeki azalmadan çok kolay etkilenebilmektedirler.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Yeterli oksijenden yoksun olan kimse hareket zorluğu yaşar ve yaşadığı bilinç kaybı nedeniyle kendisini kurtaracak yeterlilikte olmaz.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Oksijen seviyesinin düşük olduğu ortamlara girenlerde uyarı semptomları görülmez, ancak çok hızlı bir bitkinlik ve güçten düşme görülür.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Acil müdahale gereken durumlarda yeterli sürede müdahale edilmediği taktirde ölüm kaçınılmazdır.</a:t>
            </a:r>
          </a:p>
        </p:txBody>
      </p:sp>
      <p:sp>
        <p:nvSpPr>
          <p:cNvPr id="16" name="Metin kutusu 15">
            <a:extLst>
              <a:ext uri="{FF2B5EF4-FFF2-40B4-BE49-F238E27FC236}">
                <a16:creationId xmlns:a16="http://schemas.microsoft.com/office/drawing/2014/main" id="{89D45993-7C15-4DE1-A53D-5BE30F359C57}"/>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352709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71D78312-A46E-4270-96CA-8B091676DD6A}"/>
              </a:ext>
            </a:extLst>
          </p:cNvPr>
          <p:cNvSpPr/>
          <p:nvPr/>
        </p:nvSpPr>
        <p:spPr>
          <a:xfrm>
            <a:off x="708422" y="2755178"/>
            <a:ext cx="7519353" cy="2862322"/>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b) Gazların Neden Olabileceği Zehirlenmeler</a:t>
            </a:r>
            <a:r>
              <a:rPr lang="tr-TR" sz="2000" dirty="0">
                <a:latin typeface="Tahoma" panose="020B0604030504040204" pitchFamily="34" charset="0"/>
                <a:ea typeface="Tahoma" panose="020B0604030504040204" pitchFamily="34" charset="0"/>
                <a:cs typeface="Tahoma" panose="020B0604030504040204" pitchFamily="34" charset="0"/>
              </a:rPr>
              <a:t>: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Gaz, toz, sis, buhar, sıvı, katı gibi birçok madde kapalı alanlar söz konusu olduğunda tehlikeli maddeler olarak değerlendirilmelidir. Bazı maddeler zehirleyici oldukları için risk teşkil etmektedir. </a:t>
            </a:r>
          </a:p>
          <a:p>
            <a:pPr algn="just"/>
            <a:endParaRPr lang="tr-TR" sz="2000" b="1" u="sng"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Metin kutusu 15">
            <a:extLst>
              <a:ext uri="{FF2B5EF4-FFF2-40B4-BE49-F238E27FC236}">
                <a16:creationId xmlns:a16="http://schemas.microsoft.com/office/drawing/2014/main" id="{54641E50-D340-407E-9FF8-AC7EFF1F9E2E}"/>
              </a:ext>
            </a:extLst>
          </p:cNvPr>
          <p:cNvSpPr txBox="1"/>
          <p:nvPr/>
        </p:nvSpPr>
        <p:spPr>
          <a:xfrm>
            <a:off x="708422" y="225112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994583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1486304" cy="400110"/>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F5F5F5"/>
                </a:solidFill>
                <a:latin typeface="Cambria" panose="02040503050406030204" pitchFamily="18" charset="0"/>
              </a:rPr>
              <a:t>İçindekiler</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7" name="Dikdörtgen 6">
            <a:extLst>
              <a:ext uri="{FF2B5EF4-FFF2-40B4-BE49-F238E27FC236}">
                <a16:creationId xmlns:a16="http://schemas.microsoft.com/office/drawing/2014/main" id="{0D8488C0-ACB1-490D-BA07-6401C0727369}"/>
              </a:ext>
            </a:extLst>
          </p:cNvPr>
          <p:cNvSpPr/>
          <p:nvPr/>
        </p:nvSpPr>
        <p:spPr>
          <a:xfrm>
            <a:off x="540000" y="835075"/>
            <a:ext cx="7488758" cy="2769989"/>
          </a:xfrm>
          <a:prstGeom prst="rect">
            <a:avLst/>
          </a:prstGeom>
        </p:spPr>
        <p:txBody>
          <a:bodyPr wrap="square">
            <a:spAutoFit/>
          </a:bodyPr>
          <a:lstStyle/>
          <a:p>
            <a:pPr algn="just"/>
            <a:endParaRPr lang="tr-TR" sz="1600" dirty="0">
              <a:latin typeface="Tahoma" pitchFamily="34" charset="0"/>
              <a:ea typeface="Tahoma" pitchFamily="34" charset="0"/>
              <a:cs typeface="Tahoma" pitchFamily="34" charset="0"/>
            </a:endParaRPr>
          </a:p>
          <a:p>
            <a:pPr algn="just"/>
            <a:r>
              <a:rPr lang="tr-TR" sz="1600" b="1" dirty="0">
                <a:latin typeface="Tahoma" pitchFamily="34" charset="0"/>
                <a:ea typeface="Tahoma" pitchFamily="34" charset="0"/>
                <a:cs typeface="Tahoma" pitchFamily="34" charset="0"/>
              </a:rPr>
              <a:t>3. KAPALI ALANDAN KURTARMA TEKNİKLERİ</a:t>
            </a:r>
          </a:p>
          <a:p>
            <a:pPr algn="just"/>
            <a:r>
              <a:rPr lang="tr-TR" sz="1600" b="1" dirty="0">
                <a:latin typeface="Tahoma" pitchFamily="34" charset="0"/>
                <a:ea typeface="Tahoma" pitchFamily="34" charset="0"/>
                <a:cs typeface="Tahoma" pitchFamily="34" charset="0"/>
              </a:rPr>
              <a:t>3.1. </a:t>
            </a:r>
            <a:r>
              <a:rPr lang="tr-TR" sz="1600" dirty="0">
                <a:latin typeface="Tahoma" pitchFamily="34" charset="0"/>
                <a:ea typeface="Tahoma" pitchFamily="34" charset="0"/>
                <a:cs typeface="Tahoma" pitchFamily="34" charset="0"/>
              </a:rPr>
              <a:t>Kapalı Alanların Özellikleri ve Barındırdığı Tehlikeler</a:t>
            </a:r>
          </a:p>
          <a:p>
            <a:pPr algn="just"/>
            <a:r>
              <a:rPr lang="tr-TR" sz="1600" b="1" dirty="0">
                <a:latin typeface="Tahoma" pitchFamily="34" charset="0"/>
                <a:ea typeface="Tahoma" pitchFamily="34" charset="0"/>
                <a:cs typeface="Tahoma" pitchFamily="34" charset="0"/>
              </a:rPr>
              <a:t>3.2. </a:t>
            </a:r>
            <a:r>
              <a:rPr lang="tr-TR" sz="1600" dirty="0">
                <a:latin typeface="Tahoma" pitchFamily="34" charset="0"/>
                <a:ea typeface="Tahoma" pitchFamily="34" charset="0"/>
                <a:cs typeface="Tahoma" pitchFamily="34" charset="0"/>
              </a:rPr>
              <a:t>Kapalı Alanlarda Alınması Gereken Önlemler</a:t>
            </a:r>
          </a:p>
          <a:p>
            <a:pPr algn="just"/>
            <a:r>
              <a:rPr lang="tr-TR" sz="1600" b="1" dirty="0">
                <a:latin typeface="Tahoma" pitchFamily="34" charset="0"/>
                <a:ea typeface="Tahoma" pitchFamily="34" charset="0"/>
                <a:cs typeface="Tahoma" pitchFamily="34" charset="0"/>
              </a:rPr>
              <a:t>3.3. </a:t>
            </a:r>
            <a:r>
              <a:rPr lang="tr-TR" sz="1600" dirty="0">
                <a:latin typeface="Tahoma" pitchFamily="34" charset="0"/>
                <a:ea typeface="Tahoma" pitchFamily="34" charset="0"/>
                <a:cs typeface="Tahoma" pitchFamily="34" charset="0"/>
              </a:rPr>
              <a:t>Kuyuların Yapısı ve Çeşitleri</a:t>
            </a:r>
          </a:p>
          <a:p>
            <a:pPr algn="just"/>
            <a:r>
              <a:rPr lang="tr-TR" sz="1600" b="1" dirty="0">
                <a:latin typeface="Tahoma" pitchFamily="34" charset="0"/>
                <a:ea typeface="Tahoma" pitchFamily="34" charset="0"/>
                <a:cs typeface="Tahoma" pitchFamily="34" charset="0"/>
              </a:rPr>
              <a:t>3.4. </a:t>
            </a:r>
            <a:r>
              <a:rPr lang="tr-TR" sz="1600" dirty="0">
                <a:latin typeface="Tahoma" pitchFamily="34" charset="0"/>
                <a:ea typeface="Tahoma" pitchFamily="34" charset="0"/>
                <a:cs typeface="Tahoma" pitchFamily="34" charset="0"/>
              </a:rPr>
              <a:t>Kuyulardan Kurtarma Teknikleri</a:t>
            </a:r>
          </a:p>
          <a:p>
            <a:pPr algn="just"/>
            <a:r>
              <a:rPr lang="tr-TR" sz="1600" b="1" dirty="0">
                <a:latin typeface="Tahoma" pitchFamily="34" charset="0"/>
                <a:ea typeface="Tahoma" pitchFamily="34" charset="0"/>
                <a:cs typeface="Tahoma" pitchFamily="34" charset="0"/>
              </a:rPr>
              <a:t>3.5. </a:t>
            </a:r>
            <a:r>
              <a:rPr lang="tr-TR" sz="1600" dirty="0">
                <a:latin typeface="Tahoma" pitchFamily="34" charset="0"/>
                <a:ea typeface="Tahoma" pitchFamily="34" charset="0"/>
                <a:cs typeface="Tahoma" pitchFamily="34" charset="0"/>
              </a:rPr>
              <a:t>Su Depolarından Kurtarma Teknikleri</a:t>
            </a:r>
          </a:p>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3757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EACFB78E-9C4F-4187-A577-4C669EBB09FC}"/>
              </a:ext>
            </a:extLst>
          </p:cNvPr>
          <p:cNvSpPr/>
          <p:nvPr/>
        </p:nvSpPr>
        <p:spPr>
          <a:xfrm>
            <a:off x="795337" y="2407130"/>
            <a:ext cx="7519353" cy="4401205"/>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Zehirleyici nitelikteki gazlar şu hallerde ortaya çıkabilir:</a:t>
            </a:r>
          </a:p>
          <a:p>
            <a:pPr algn="just"/>
            <a:endParaRPr lang="tr-TR" sz="2000" b="1" u="sng" dirty="0">
              <a:latin typeface="Tahoma" panose="020B0604030504040204" pitchFamily="34" charset="0"/>
              <a:ea typeface="Tahoma" panose="020B0604030504040204" pitchFamily="34" charset="0"/>
              <a:cs typeface="Tahoma" panose="020B0604030504040204" pitchFamily="34" charset="0"/>
            </a:endParaRPr>
          </a:p>
          <a:p>
            <a:pPr algn="just"/>
            <a:r>
              <a:rPr lang="tr-TR" sz="2000" b="1" u="sng" dirty="0">
                <a:latin typeface="Tahoma" panose="020B0604030504040204" pitchFamily="34" charset="0"/>
                <a:ea typeface="Tahoma" panose="020B0604030504040204" pitchFamily="34" charset="0"/>
                <a:cs typeface="Tahoma" panose="020B0604030504040204" pitchFamily="34" charset="0"/>
              </a:rPr>
              <a:t>Alanda muhafaza edilen ya da depolanmış olan malzeme: </a:t>
            </a:r>
            <a:r>
              <a:rPr lang="tr-TR" sz="2000" dirty="0">
                <a:latin typeface="Tahoma" panose="020B0604030504040204" pitchFamily="34" charset="0"/>
                <a:ea typeface="Tahoma" panose="020B0604030504040204" pitchFamily="34" charset="0"/>
                <a:cs typeface="Tahoma" panose="020B0604030504040204" pitchFamily="34" charset="0"/>
              </a:rPr>
              <a:t>Kapalı bir alandaki herhangi bir malzeme zamanla bünyesinde zehirli gaz biriktirebilir. Malzemenin içinde ya da herhangi bir bölgesinde birikmiş olan gaz malzemenin oynatılması ya da temizlenmesi aşamasında hareket kazanarak ortamda tehlikeli bir durum yaratabilir.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b="1" dirty="0">
                <a:latin typeface="Tahoma" panose="020B0604030504040204" pitchFamily="34" charset="0"/>
                <a:ea typeface="Tahoma" panose="020B0604030504040204" pitchFamily="34" charset="0"/>
                <a:cs typeface="Tahoma" panose="020B0604030504040204" pitchFamily="34" charset="0"/>
              </a:rPr>
              <a:t>Örneğin; </a:t>
            </a:r>
            <a:r>
              <a:rPr lang="tr-TR" sz="2000" dirty="0">
                <a:latin typeface="Tahoma" panose="020B0604030504040204" pitchFamily="34" charset="0"/>
                <a:ea typeface="Tahoma" panose="020B0604030504040204" pitchFamily="34" charset="0"/>
                <a:cs typeface="Tahoma" panose="020B0604030504040204" pitchFamily="34" charset="0"/>
              </a:rPr>
              <a:t>tanklarda biriken tortu ve çamurlar bünyesinde çok rahat gaz birikimi yapabilirler.</a:t>
            </a:r>
          </a:p>
          <a:p>
            <a:r>
              <a:rPr lang="tr-TR" sz="2000" dirty="0"/>
              <a:t> </a:t>
            </a:r>
          </a:p>
          <a:p>
            <a:endParaRPr lang="tr-TR" sz="2000" dirty="0"/>
          </a:p>
          <a:p>
            <a:endParaRPr lang="tr-TR" sz="2000" dirty="0"/>
          </a:p>
        </p:txBody>
      </p:sp>
      <p:sp>
        <p:nvSpPr>
          <p:cNvPr id="16" name="Metin kutusu 15">
            <a:extLst>
              <a:ext uri="{FF2B5EF4-FFF2-40B4-BE49-F238E27FC236}">
                <a16:creationId xmlns:a16="http://schemas.microsoft.com/office/drawing/2014/main" id="{B2014D2C-5001-410A-8E34-F4E46DFBF43A}"/>
              </a:ext>
            </a:extLst>
          </p:cNvPr>
          <p:cNvSpPr txBox="1"/>
          <p:nvPr/>
        </p:nvSpPr>
        <p:spPr>
          <a:xfrm>
            <a:off x="795337" y="190307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113196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9297805A-C749-46E9-9CBB-DCF64F8DF6A0}"/>
              </a:ext>
            </a:extLst>
          </p:cNvPr>
          <p:cNvSpPr/>
          <p:nvPr/>
        </p:nvSpPr>
        <p:spPr>
          <a:xfrm>
            <a:off x="797063" y="2420888"/>
            <a:ext cx="7519353" cy="3785652"/>
          </a:xfrm>
          <a:prstGeom prst="rect">
            <a:avLst/>
          </a:prstGeom>
        </p:spPr>
        <p:txBody>
          <a:bodyPr wrap="square">
            <a:spAutoFit/>
          </a:bodyPr>
          <a:lstStyle/>
          <a:p>
            <a:r>
              <a:rPr lang="tr-TR" sz="2000" b="1" u="sng" dirty="0">
                <a:latin typeface="Tahoma" panose="020B0604030504040204" pitchFamily="34" charset="0"/>
                <a:ea typeface="Tahoma" panose="020B0604030504040204" pitchFamily="34" charset="0"/>
                <a:cs typeface="Tahoma" panose="020B0604030504040204" pitchFamily="34" charset="0"/>
              </a:rPr>
              <a:t>Kapalı alanda yapılmakta olan çalışma: </a:t>
            </a:r>
            <a:r>
              <a:rPr lang="tr-TR" sz="2000" dirty="0">
                <a:latin typeface="Tahoma" panose="020B0604030504040204" pitchFamily="34" charset="0"/>
                <a:ea typeface="Tahoma" panose="020B0604030504040204" pitchFamily="34" charset="0"/>
                <a:cs typeface="Tahoma" panose="020B0604030504040204" pitchFamily="34" charset="0"/>
              </a:rPr>
              <a:t>Kaynak, kesme, lehimleme, boyama gibi bazı faaliyetlerde zehirleyici ortam oluşma ihtimali işin doğası gereğidir. </a:t>
            </a:r>
          </a:p>
          <a:p>
            <a:r>
              <a:rPr lang="tr-TR" sz="2000" dirty="0">
                <a:latin typeface="Tahoma" panose="020B0604030504040204" pitchFamily="34" charset="0"/>
                <a:ea typeface="Tahoma" panose="020B0604030504040204" pitchFamily="34" charset="0"/>
                <a:cs typeface="Tahoma" panose="020B0604030504040204" pitchFamily="34" charset="0"/>
              </a:rPr>
              <a:t> </a:t>
            </a:r>
          </a:p>
          <a:p>
            <a:r>
              <a:rPr lang="tr-TR" sz="2000" b="1" dirty="0">
                <a:latin typeface="Tahoma" panose="020B0604030504040204" pitchFamily="34" charset="0"/>
                <a:ea typeface="Tahoma" panose="020B0604030504040204" pitchFamily="34" charset="0"/>
                <a:cs typeface="Tahoma" panose="020B0604030504040204" pitchFamily="34" charset="0"/>
              </a:rPr>
              <a:t>Örneğin</a:t>
            </a:r>
            <a:r>
              <a:rPr lang="tr-TR" sz="2000" dirty="0">
                <a:latin typeface="Tahoma" panose="020B0604030504040204" pitchFamily="34" charset="0"/>
                <a:ea typeface="Tahoma" panose="020B0604030504040204" pitchFamily="34" charset="0"/>
                <a:cs typeface="Tahoma" panose="020B0604030504040204" pitchFamily="34" charset="0"/>
              </a:rPr>
              <a:t>; temizleyici </a:t>
            </a:r>
            <a:r>
              <a:rPr lang="tr-TR" sz="2000" dirty="0" err="1">
                <a:latin typeface="Tahoma" panose="020B0604030504040204" pitchFamily="34" charset="0"/>
                <a:ea typeface="Tahoma" panose="020B0604030504040204" pitchFamily="34" charset="0"/>
                <a:cs typeface="Tahoma" panose="020B0604030504040204" pitchFamily="34" charset="0"/>
              </a:rPr>
              <a:t>solventlerin</a:t>
            </a:r>
            <a:r>
              <a:rPr lang="tr-TR" sz="2000" dirty="0">
                <a:latin typeface="Tahoma" panose="020B0604030504040204" pitchFamily="34" charset="0"/>
                <a:ea typeface="Tahoma" panose="020B0604030504040204" pitchFamily="34" charset="0"/>
                <a:cs typeface="Tahoma" panose="020B0604030504040204" pitchFamily="34" charset="0"/>
              </a:rPr>
              <a:t> kullanımı sırasında çıkan buğu ve buhar zehirleyici olabilmektedir. Yukarıda bahsi geçen işlerde de kullanılan kimyasallar nedeniyle boğucu, tahriş edici ya da zehirleyici gazlar ortaya çıkabilmektedir.</a:t>
            </a: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a:p>
            <a:endParaRPr lang="tr-TR" sz="2000" dirty="0">
              <a:latin typeface="Tahoma" panose="020B0604030504040204" pitchFamily="34" charset="0"/>
              <a:ea typeface="Tahoma" panose="020B0604030504040204" pitchFamily="34" charset="0"/>
              <a:cs typeface="Tahoma" panose="020B0604030504040204" pitchFamily="34" charset="0"/>
            </a:endParaRPr>
          </a:p>
          <a:p>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Metin kutusu 15">
            <a:extLst>
              <a:ext uri="{FF2B5EF4-FFF2-40B4-BE49-F238E27FC236}">
                <a16:creationId xmlns:a16="http://schemas.microsoft.com/office/drawing/2014/main" id="{FA5A1B2A-3C5E-4513-AE5E-9F2E405F0309}"/>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375060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99D24383-E851-4A8E-B95B-5FC836CD54BC}"/>
              </a:ext>
            </a:extLst>
          </p:cNvPr>
          <p:cNvSpPr/>
          <p:nvPr/>
        </p:nvSpPr>
        <p:spPr>
          <a:xfrm>
            <a:off x="797063" y="2420888"/>
            <a:ext cx="7519353" cy="4708981"/>
          </a:xfrm>
          <a:prstGeom prst="rect">
            <a:avLst/>
          </a:prstGeom>
        </p:spPr>
        <p:txBody>
          <a:bodyPr wrap="square">
            <a:spAutoFit/>
          </a:bodyPr>
          <a:lstStyle/>
          <a:p>
            <a:pPr algn="just"/>
            <a:r>
              <a:rPr lang="tr-TR" sz="2000" b="1" u="sng" dirty="0">
                <a:latin typeface="Tahoma" panose="020B0604030504040204" pitchFamily="34" charset="0"/>
                <a:ea typeface="Tahoma" panose="020B0604030504040204" pitchFamily="34" charset="0"/>
                <a:cs typeface="Tahoma" panose="020B0604030504040204" pitchFamily="34" charset="0"/>
              </a:rPr>
              <a:t>Kapalı alanın çok yakınındaki bölgeler: </a:t>
            </a:r>
            <a:r>
              <a:rPr lang="tr-TR" sz="2000" dirty="0">
                <a:latin typeface="Tahoma" panose="020B0604030504040204" pitchFamily="34" charset="0"/>
                <a:ea typeface="Tahoma" panose="020B0604030504040204" pitchFamily="34" charset="0"/>
                <a:cs typeface="Tahoma" panose="020B0604030504040204" pitchFamily="34" charset="0"/>
              </a:rPr>
              <a:t>Kapalı alanlara çok yakın mesafedeki yerlerde yapılan çalışmalarda çıkabilecek gaz, toz ve buhar kapalı alanda birikme yaparak tehlike oluşturabilir.</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Zehirleyici maddeler kaşıntı ve tahrişten, ölüme kadar gidebilecek ciddi tehlikelere sahiptir.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 tür maddelerin insan vücudunda oluşturacağı etki; maddenin türüne, konsantrasyon miktarına, </a:t>
            </a:r>
            <a:r>
              <a:rPr lang="tr-TR" sz="2000" dirty="0" err="1">
                <a:latin typeface="Tahoma" panose="020B0604030504040204" pitchFamily="34" charset="0"/>
                <a:ea typeface="Tahoma" panose="020B0604030504040204" pitchFamily="34" charset="0"/>
                <a:cs typeface="Tahoma" panose="020B0604030504040204" pitchFamily="34" charset="0"/>
              </a:rPr>
              <a:t>maruziyet</a:t>
            </a:r>
            <a:r>
              <a:rPr lang="tr-TR" sz="2000" dirty="0">
                <a:latin typeface="Tahoma" panose="020B0604030504040204" pitchFamily="34" charset="0"/>
                <a:ea typeface="Tahoma" panose="020B0604030504040204" pitchFamily="34" charset="0"/>
                <a:cs typeface="Tahoma" panose="020B0604030504040204" pitchFamily="34" charset="0"/>
              </a:rPr>
              <a:t> süresine, vücuda giriş şekline ve kişinin hassasiyetine bağlı olarak değişkenlik göstermekle birlikte, kapalı alanlarda vücuda en yaygın giriş şekli solunum yoluyla olmaktadır. </a:t>
            </a: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a:p>
            <a:endParaRPr lang="tr-TR" sz="2000" dirty="0">
              <a:latin typeface="Tahoma" panose="020B0604030504040204" pitchFamily="34" charset="0"/>
              <a:ea typeface="Tahoma" panose="020B0604030504040204" pitchFamily="34" charset="0"/>
              <a:cs typeface="Tahoma" panose="020B0604030504040204" pitchFamily="34" charset="0"/>
            </a:endParaRPr>
          </a:p>
          <a:p>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Metin kutusu 15">
            <a:extLst>
              <a:ext uri="{FF2B5EF4-FFF2-40B4-BE49-F238E27FC236}">
                <a16:creationId xmlns:a16="http://schemas.microsoft.com/office/drawing/2014/main" id="{751C4BED-4067-4314-9612-EA216698B3B0}"/>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317918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5D165DF4-B101-478D-BF4C-3C63724F065E}"/>
              </a:ext>
            </a:extLst>
          </p:cNvPr>
          <p:cNvSpPr/>
          <p:nvPr/>
        </p:nvSpPr>
        <p:spPr>
          <a:xfrm>
            <a:off x="797063" y="2420888"/>
            <a:ext cx="7519353" cy="1015663"/>
          </a:xfrm>
          <a:prstGeom prst="rect">
            <a:avLst/>
          </a:prstGeom>
        </p:spPr>
        <p:txBody>
          <a:bodyPr wrap="square">
            <a:spAutoFit/>
          </a:bodyPr>
          <a:lstStyle/>
          <a:p>
            <a:pPr marL="342900" indent="-342900">
              <a:buFont typeface="Arial" panose="020B0604020202020204" pitchFamily="34" charset="0"/>
              <a:buChar char="•"/>
            </a:pPr>
            <a:r>
              <a:rPr lang="tr-TR" sz="2000" dirty="0"/>
              <a:t>Çalışanların kapalı alanlarda hayatlarını kaybetmelerinde en fazla rol oynayan karışım halinde bulunan duman ve buhar ile </a:t>
            </a:r>
            <a:r>
              <a:rPr lang="tr-TR" sz="2000" b="1" u="sng" dirty="0"/>
              <a:t>zehirleyici </a:t>
            </a:r>
            <a:r>
              <a:rPr lang="tr-TR" sz="2000" b="1" u="sng" dirty="0" err="1"/>
              <a:t>solvent</a:t>
            </a:r>
            <a:r>
              <a:rPr lang="tr-TR" sz="2000" b="1" u="sng" dirty="0"/>
              <a:t> ve gazlar </a:t>
            </a:r>
            <a:r>
              <a:rPr lang="tr-TR" sz="2000" dirty="0"/>
              <a:t>genellikle şunlar olmaktadır:</a:t>
            </a:r>
          </a:p>
        </p:txBody>
      </p:sp>
      <p:sp>
        <p:nvSpPr>
          <p:cNvPr id="16" name="Metin kutusu 15">
            <a:extLst>
              <a:ext uri="{FF2B5EF4-FFF2-40B4-BE49-F238E27FC236}">
                <a16:creationId xmlns:a16="http://schemas.microsoft.com/office/drawing/2014/main" id="{CA9C66B4-44A6-4109-A87D-DA06FBC56920}"/>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
        <p:nvSpPr>
          <p:cNvPr id="17" name="Metin kutusu 16">
            <a:extLst>
              <a:ext uri="{FF2B5EF4-FFF2-40B4-BE49-F238E27FC236}">
                <a16:creationId xmlns:a16="http://schemas.microsoft.com/office/drawing/2014/main" id="{1A493BAA-A3C9-45E3-9EEA-39C2072D04DE}"/>
              </a:ext>
            </a:extLst>
          </p:cNvPr>
          <p:cNvSpPr txBox="1"/>
          <p:nvPr/>
        </p:nvSpPr>
        <p:spPr>
          <a:xfrm>
            <a:off x="4887046" y="3831145"/>
            <a:ext cx="2493266" cy="1815882"/>
          </a:xfrm>
          <a:prstGeom prst="rect">
            <a:avLst/>
          </a:prstGeom>
          <a:noFill/>
        </p:spPr>
        <p:txBody>
          <a:bodyPr wrap="square" rtlCol="0">
            <a:spAutoFit/>
          </a:bodyPr>
          <a:lstStyle/>
          <a:p>
            <a:pPr marL="342900" indent="-342900">
              <a:buFont typeface="Arial" panose="020B0604020202020204" pitchFamily="34" charset="0"/>
              <a:buChar char="•"/>
            </a:pPr>
            <a:r>
              <a:rPr lang="tr-TR" sz="2000" kern="1400" dirty="0" err="1">
                <a:solidFill>
                  <a:srgbClr val="000000"/>
                </a:solidFill>
                <a:latin typeface="Tahoma" panose="020B0604030504040204" pitchFamily="34" charset="0"/>
                <a:ea typeface="Tahoma" panose="020B0604030504040204" pitchFamily="34" charset="0"/>
                <a:cs typeface="Tahoma" panose="020B0604030504040204" pitchFamily="34" charset="0"/>
              </a:rPr>
              <a:t>Ksilen</a:t>
            </a:r>
            <a:endPar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kern="1400" dirty="0" err="1">
                <a:solidFill>
                  <a:srgbClr val="000000"/>
                </a:solidFill>
                <a:latin typeface="Tahoma" panose="020B0604030504040204" pitchFamily="34" charset="0"/>
                <a:ea typeface="Tahoma" panose="020B0604030504040204" pitchFamily="34" charset="0"/>
                <a:cs typeface="Tahoma" panose="020B0604030504040204" pitchFamily="34" charset="0"/>
              </a:rPr>
              <a:t>Toluen</a:t>
            </a:r>
            <a:endPar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Lağım Gazları</a:t>
            </a:r>
          </a:p>
          <a:p>
            <a:pPr marL="342900" indent="-34290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Kaynak Dumanı</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Sprey Boyalar</a:t>
            </a:r>
          </a:p>
          <a:p>
            <a:endParaRPr lang="tr-TR" dirty="0"/>
          </a:p>
        </p:txBody>
      </p:sp>
      <p:sp>
        <p:nvSpPr>
          <p:cNvPr id="18" name="Metin kutusu 17">
            <a:extLst>
              <a:ext uri="{FF2B5EF4-FFF2-40B4-BE49-F238E27FC236}">
                <a16:creationId xmlns:a16="http://schemas.microsoft.com/office/drawing/2014/main" id="{C6E403E5-3B92-46D7-AD81-4365C885FF31}"/>
              </a:ext>
            </a:extLst>
          </p:cNvPr>
          <p:cNvSpPr txBox="1"/>
          <p:nvPr/>
        </p:nvSpPr>
        <p:spPr>
          <a:xfrm>
            <a:off x="1190914" y="3872364"/>
            <a:ext cx="3096518" cy="2000548"/>
          </a:xfrm>
          <a:prstGeom prst="rect">
            <a:avLst/>
          </a:prstGeom>
          <a:noFill/>
        </p:spPr>
        <p:txBody>
          <a:bodyPr wrap="square" rtlCol="0">
            <a:spAutoFit/>
          </a:bodyPr>
          <a:lstStyle/>
          <a:p>
            <a:pPr marL="171450" indent="-17145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Hidrojen Sülfür (H2S) </a:t>
            </a:r>
          </a:p>
          <a:p>
            <a:pPr marL="171450" indent="-17145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Hidrojen Siyanür (HCN)</a:t>
            </a:r>
          </a:p>
          <a:p>
            <a:pPr marL="171450" indent="-17145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Karbon Monoksit (CO) </a:t>
            </a:r>
          </a:p>
          <a:p>
            <a:pPr marL="171450" indent="-171450">
              <a:buFont typeface="Arial" panose="020B0604020202020204" pitchFamily="34" charset="0"/>
              <a:buChar char="•"/>
            </a:pPr>
            <a:r>
              <a:rPr lang="tr-TR" sz="2000" kern="1400" dirty="0" err="1">
                <a:solidFill>
                  <a:srgbClr val="000000"/>
                </a:solidFill>
                <a:latin typeface="Tahoma" panose="020B0604030504040204" pitchFamily="34" charset="0"/>
                <a:ea typeface="Tahoma" panose="020B0604030504040204" pitchFamily="34" charset="0"/>
                <a:cs typeface="Tahoma" panose="020B0604030504040204" pitchFamily="34" charset="0"/>
              </a:rPr>
              <a:t>Trikloretilen</a:t>
            </a: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171450" indent="-171450">
              <a:buFont typeface="Arial" panose="020B0604020202020204" pitchFamily="34" charset="0"/>
              <a:buChar char="•"/>
            </a:pPr>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Klor</a:t>
            </a:r>
          </a:p>
          <a:p>
            <a:endParaRPr lang="tr-TR"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spTree>
    <p:extLst>
      <p:ext uri="{BB962C8B-B14F-4D97-AF65-F5344CB8AC3E}">
        <p14:creationId xmlns:p14="http://schemas.microsoft.com/office/powerpoint/2010/main" val="4231966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59ED8B9C-3808-42F7-80DE-CFC5C47CC590}"/>
              </a:ext>
            </a:extLst>
          </p:cNvPr>
          <p:cNvSpPr/>
          <p:nvPr/>
        </p:nvSpPr>
        <p:spPr>
          <a:xfrm>
            <a:off x="797063" y="2420888"/>
            <a:ext cx="7519353" cy="3477875"/>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Hidrojen Sülfür Gazı ve Tehlikeleri: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Çok düşük konsantrasyonlarda bile yoğun olarak çürük yumurta kokan, renksiz ve zehirli bir gaz olan hidrojen sülfür (H2S), kolay tutuşabilir bir yapıdadır ve havayla patlayıcı karışımlar oluşturabilir.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Kanalizasyonlarda yapılan çalışmalarda, doğalgaz arıtma çalışmalarında ve sıvı gübre çukurlarının veya depolarının boşaltılması çalışmaları esnasında hidrojen sülfür gazı ile karşılaşma ihtimali çok yüksektir.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3A1421B9-36E8-4777-AC74-542016F4CF87}"/>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1823114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933C24B5-F608-4DEC-B0D9-5FEA55AAEB1F}"/>
              </a:ext>
            </a:extLst>
          </p:cNvPr>
          <p:cNvSpPr/>
          <p:nvPr/>
        </p:nvSpPr>
        <p:spPr>
          <a:xfrm>
            <a:off x="795338" y="2831883"/>
            <a:ext cx="7519353" cy="2862322"/>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Hidrojen Sülfür Gazı ve Tehlikeleri: </a:t>
            </a:r>
          </a:p>
          <a:p>
            <a:pPr algn="just"/>
            <a:endParaRPr lang="tr-TR"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Yoğun konsantrasyonlarda öldürücü olan hidrojen sülfür gazı havadan % 20 daha ağır bir gazdır. Havadan daha ağır olması sebebiyle yeterli havalandırmanın olmadığı yerlerde zeminde birikerek dibe çöker. Bu yönüyle kanalizasyon ve yer altında yapılan çalışmalarda bu hususa dikkat edilmesi hayati açıdan önem arz etmektedir.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A6546234-7B2B-421C-931E-CD3E4A079E38}"/>
              </a:ext>
            </a:extLst>
          </p:cNvPr>
          <p:cNvSpPr txBox="1"/>
          <p:nvPr/>
        </p:nvSpPr>
        <p:spPr>
          <a:xfrm>
            <a:off x="795338" y="2327827"/>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1340965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85D967B2-FB7C-4B89-B13B-546C5D163CDE}"/>
              </a:ext>
            </a:extLst>
          </p:cNvPr>
          <p:cNvSpPr/>
          <p:nvPr/>
        </p:nvSpPr>
        <p:spPr>
          <a:xfrm>
            <a:off x="797063" y="2420888"/>
            <a:ext cx="7519353" cy="4093428"/>
          </a:xfrm>
          <a:prstGeom prst="rect">
            <a:avLst/>
          </a:prstGeom>
        </p:spPr>
        <p:txBody>
          <a:bodyPr wrap="square">
            <a:spAutoFit/>
          </a:bodyPr>
          <a:lstStyle/>
          <a:p>
            <a:r>
              <a:rPr lang="tr-TR" sz="2000" b="1" dirty="0"/>
              <a:t>Karbon Monoksit ve </a:t>
            </a:r>
            <a:r>
              <a:rPr lang="tr-TR" sz="2000" b="1" dirty="0" err="1"/>
              <a:t>Solventlerin</a:t>
            </a:r>
            <a:r>
              <a:rPr lang="tr-TR" sz="2000" b="1" dirty="0"/>
              <a:t> Etkileri: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Karbon Monoksit (CO) renksiz, kokusuz ve zehirleyici bir gazdır. </a:t>
            </a:r>
          </a:p>
          <a:p>
            <a:pPr marL="342900" indent="-342900" algn="just">
              <a:buFont typeface="Arial" panose="020B0604020202020204" pitchFamily="34" charset="0"/>
              <a:buChar char="•"/>
            </a:pPr>
            <a:r>
              <a:rPr lang="tr-TR" sz="2000" dirty="0" err="1">
                <a:latin typeface="Tahoma" panose="020B0604030504040204" pitchFamily="34" charset="0"/>
                <a:ea typeface="Tahoma" panose="020B0604030504040204" pitchFamily="34" charset="0"/>
                <a:cs typeface="Tahoma" panose="020B0604030504040204" pitchFamily="34" charset="0"/>
              </a:rPr>
              <a:t>Menhollerde</a:t>
            </a:r>
            <a:r>
              <a:rPr lang="tr-TR" sz="2000" dirty="0">
                <a:latin typeface="Tahoma" panose="020B0604030504040204" pitchFamily="34" charset="0"/>
                <a:ea typeface="Tahoma" panose="020B0604030504040204" pitchFamily="34" charset="0"/>
                <a:cs typeface="Tahoma" panose="020B0604030504040204" pitchFamily="34" charset="0"/>
              </a:rPr>
              <a:t> ya da diğer kapalı alanlarda yapılacak olan çalışmalarda bu gazın yakın çevreden yayılarak birikme yapma ihtimali göz önünde bulundurulmalıdır.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25 </a:t>
            </a:r>
            <a:r>
              <a:rPr lang="tr-TR" sz="2000" dirty="0" err="1">
                <a:latin typeface="Tahoma" panose="020B0604030504040204" pitchFamily="34" charset="0"/>
                <a:ea typeface="Tahoma" panose="020B0604030504040204" pitchFamily="34" charset="0"/>
                <a:cs typeface="Tahoma" panose="020B0604030504040204" pitchFamily="34" charset="0"/>
              </a:rPr>
              <a:t>ppm</a:t>
            </a:r>
            <a:r>
              <a:rPr lang="tr-TR" sz="2000" dirty="0">
                <a:latin typeface="Tahoma" panose="020B0604030504040204" pitchFamily="34" charset="0"/>
                <a:ea typeface="Tahoma" panose="020B0604030504040204" pitchFamily="34" charset="0"/>
                <a:cs typeface="Tahoma" panose="020B0604030504040204" pitchFamily="34" charset="0"/>
              </a:rPr>
              <a:t> miktarını aşan konsantrasyonlara </a:t>
            </a:r>
            <a:r>
              <a:rPr lang="tr-TR" sz="2000" dirty="0" err="1">
                <a:latin typeface="Tahoma" panose="020B0604030504040204" pitchFamily="34" charset="0"/>
                <a:ea typeface="Tahoma" panose="020B0604030504040204" pitchFamily="34" charset="0"/>
                <a:cs typeface="Tahoma" panose="020B0604030504040204" pitchFamily="34" charset="0"/>
              </a:rPr>
              <a:t>maruziyet</a:t>
            </a:r>
            <a:r>
              <a:rPr lang="tr-TR" sz="2000" dirty="0">
                <a:latin typeface="Tahoma" panose="020B0604030504040204" pitchFamily="34" charset="0"/>
                <a:ea typeface="Tahoma" panose="020B0604030504040204" pitchFamily="34" charset="0"/>
                <a:cs typeface="Tahoma" panose="020B0604030504040204" pitchFamily="34" charset="0"/>
              </a:rPr>
              <a:t> halinde kulakta çınlama, mide bulantısı, baş ağrısı ve uyku hali görülür. Yoğunluk ve </a:t>
            </a:r>
            <a:r>
              <a:rPr lang="tr-TR" sz="2000" dirty="0" err="1">
                <a:latin typeface="Tahoma" panose="020B0604030504040204" pitchFamily="34" charset="0"/>
                <a:ea typeface="Tahoma" panose="020B0604030504040204" pitchFamily="34" charset="0"/>
                <a:cs typeface="Tahoma" panose="020B0604030504040204" pitchFamily="34" charset="0"/>
              </a:rPr>
              <a:t>maruziyet</a:t>
            </a:r>
            <a:r>
              <a:rPr lang="tr-TR" sz="2000" dirty="0">
                <a:latin typeface="Tahoma" panose="020B0604030504040204" pitchFamily="34" charset="0"/>
                <a:ea typeface="Tahoma" panose="020B0604030504040204" pitchFamily="34" charset="0"/>
                <a:cs typeface="Tahoma" panose="020B0604030504040204" pitchFamily="34" charset="0"/>
              </a:rPr>
              <a:t> süresine bağlı olarak etki süresi ve derecesinde değişim görülür. Acil müdahale olmazsa baygınlık ve ölüm hali kaçınılmazdır.</a:t>
            </a:r>
          </a:p>
          <a:p>
            <a:r>
              <a:rPr lang="tr-TR" sz="2000" dirty="0"/>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DA5DEFA8-DEED-4536-8C63-6CD036C8D36F}"/>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12236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E2A31100-7688-4A1F-AC0B-331F7C3AB1BC}"/>
              </a:ext>
            </a:extLst>
          </p:cNvPr>
          <p:cNvSpPr/>
          <p:nvPr/>
        </p:nvSpPr>
        <p:spPr>
          <a:xfrm>
            <a:off x="797063" y="2420888"/>
            <a:ext cx="7519353" cy="4093428"/>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c) Patlayıcı Ortam Oluşma İhtimali</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Yangın ya da patlama ihtimalinin meydana gelebilmesi için 3 şeyin yeterli seviyede bir arada bulunması gerekmektedir.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Bunlardan ilki yeterli seviyede oksijen, bir diğeri tutuşturucu bir kaynak, sonuncusu da tutuşma özelliği olan gaz, toz, buhar vb. maddelerdir.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Tutuşma özelliği olan maddenin LEL (Alt patlama limiti) değerini %5 geçmesi halinde patlama ihtimali çok fazladır.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2120B2BA-CC9D-44DD-935D-43C39B051C32}"/>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Atmosfer Şartlarıyla İlgili Tehlikeler</a:t>
            </a:r>
          </a:p>
        </p:txBody>
      </p:sp>
    </p:spTree>
    <p:extLst>
      <p:ext uri="{BB962C8B-B14F-4D97-AF65-F5344CB8AC3E}">
        <p14:creationId xmlns:p14="http://schemas.microsoft.com/office/powerpoint/2010/main" val="323986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DF0E8142-8C2F-48F2-8F97-F9D286E0E927}"/>
              </a:ext>
            </a:extLst>
          </p:cNvPr>
          <p:cNvSpPr/>
          <p:nvPr/>
        </p:nvSpPr>
        <p:spPr>
          <a:xfrm>
            <a:off x="797063" y="2708920"/>
            <a:ext cx="7519353" cy="4401205"/>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Boğulmaya neden olan göçme ve çökme gibi olaylarda toplu haldeki maddenin altında kalarak yutulma olayı meydana gelir. Bu riske neden olabilecek maddelere; plastik, kum, gübre, kömür, kül tozu, hububat ve hayvan yemi gibi akıcı yapıdaki katılar örnek olarak verilebilir.</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Yutulma olayı genellikle büyük miktarlarda ve akıcı özelliğe sahip olan katı materyallerin arasında çalışmalar esnasında ortaya çıkar. Birikmiş haldeki kütlenin kayması ya da yer değiştirmesi sonucunda kişiler bu madde topluluğunun altında kalarak boğulurlar. Bu tür malzemelerin depolandığı yerlerin zeminin düz olmaması ise tehlikeyi daha da arttırır.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5905E357-D680-452E-B5F3-34BFEE9B59CA}"/>
              </a:ext>
            </a:extLst>
          </p:cNvPr>
          <p:cNvSpPr txBox="1"/>
          <p:nvPr/>
        </p:nvSpPr>
        <p:spPr>
          <a:xfrm>
            <a:off x="797063" y="1916832"/>
            <a:ext cx="7590632" cy="1200329"/>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Göçük, Çökme, Boğulma ve Benzeri Kaza Olasılıkları</a:t>
            </a:r>
          </a:p>
          <a:p>
            <a:endPar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2073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4EC3CA58-0728-484E-8AF6-958589E4E13B}"/>
              </a:ext>
            </a:extLst>
          </p:cNvPr>
          <p:cNvSpPr/>
          <p:nvPr/>
        </p:nvSpPr>
        <p:spPr>
          <a:xfrm>
            <a:off x="795338" y="3036300"/>
            <a:ext cx="7519353" cy="2862322"/>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Ayrıca bu tür zeminlerin pürüzlü ya da yamuk olması kişilerin daha kolay kaymalarına ve dengelerini kaybetmelerine neden olur. Bu tip tehlikelerin yanı sıra, özellikle toprak zeminin kazılması işlemi esnasında toprağın çökme riski oluşturabilecek kadar yüksek alçak seviyelere inilmemesine, zorunlu hallerde ise güçlendirme çalışması yapılmadan kazıya devam edilmemesine özen gösterilmelidir.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A706560D-F455-46AF-8A12-0C5A7A472C05}"/>
              </a:ext>
            </a:extLst>
          </p:cNvPr>
          <p:cNvSpPr txBox="1"/>
          <p:nvPr/>
        </p:nvSpPr>
        <p:spPr>
          <a:xfrm>
            <a:off x="795338" y="2127491"/>
            <a:ext cx="7590632" cy="1200329"/>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Göçük, Çökme, Boğulma ve Benzeri Kaza Olasılıkları</a:t>
            </a:r>
          </a:p>
          <a:p>
            <a:endPar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472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pic>
        <p:nvPicPr>
          <p:cNvPr id="17" name="Resim 16">
            <a:extLst>
              <a:ext uri="{FF2B5EF4-FFF2-40B4-BE49-F238E27FC236}">
                <a16:creationId xmlns:a16="http://schemas.microsoft.com/office/drawing/2014/main" id="{930DAD29-BF21-494B-8E19-8F965C975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38" y="1980983"/>
            <a:ext cx="3784178" cy="2951830"/>
          </a:xfrm>
          <a:prstGeom prst="ellipse">
            <a:avLst/>
          </a:prstGeom>
          <a:ln>
            <a:noFill/>
          </a:ln>
          <a:effectLst>
            <a:softEdge rad="112500"/>
          </a:effectLst>
        </p:spPr>
      </p:pic>
      <p:pic>
        <p:nvPicPr>
          <p:cNvPr id="18" name="Resim 17">
            <a:extLst>
              <a:ext uri="{FF2B5EF4-FFF2-40B4-BE49-F238E27FC236}">
                <a16:creationId xmlns:a16="http://schemas.microsoft.com/office/drawing/2014/main" id="{0D806BB7-6A78-4F1C-BD23-F4C5914005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517" y="1980982"/>
            <a:ext cx="3792615" cy="2951830"/>
          </a:xfrm>
          <a:prstGeom prst="ellipse">
            <a:avLst/>
          </a:prstGeom>
          <a:ln>
            <a:noFill/>
          </a:ln>
          <a:effectLst>
            <a:softEdge rad="112500"/>
          </a:effectLst>
        </p:spPr>
      </p:pic>
    </p:spTree>
    <p:extLst>
      <p:ext uri="{BB962C8B-B14F-4D97-AF65-F5344CB8AC3E}">
        <p14:creationId xmlns:p14="http://schemas.microsoft.com/office/powerpoint/2010/main" val="384664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E41E8B31-9F7C-49C7-BFB0-64DDC5738017}"/>
              </a:ext>
            </a:extLst>
          </p:cNvPr>
          <p:cNvSpPr/>
          <p:nvPr/>
        </p:nvSpPr>
        <p:spPr>
          <a:xfrm>
            <a:off x="797063" y="2420888"/>
            <a:ext cx="7519353" cy="4401205"/>
          </a:xfrm>
          <a:prstGeom prst="rect">
            <a:avLst/>
          </a:prstGeom>
        </p:spPr>
        <p:txBody>
          <a:bodyPr wrap="square">
            <a:spAutoFit/>
          </a:bodyPr>
          <a:lstStyle/>
          <a:p>
            <a:r>
              <a:rPr lang="tr-TR" sz="2000" b="1" dirty="0"/>
              <a:t>Biyolojik Tehlikeler</a:t>
            </a:r>
            <a:endParaRPr lang="tr-TR" sz="2000" dirty="0"/>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Virüs, bakteri ya da mantar gibi bazı mikroorganizmalarla temas halinde bulaşıcı hastalıklarla karşılaşma olasılığı oldukça yüksektir.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Bunun yanında dermatit ve aşırı duyarlılık ile </a:t>
            </a:r>
            <a:r>
              <a:rPr lang="tr-TR" sz="2000" dirty="0" err="1">
                <a:latin typeface="Tahoma" panose="020B0604030504040204" pitchFamily="34" charset="0"/>
                <a:ea typeface="Tahoma" panose="020B0604030504040204" pitchFamily="34" charset="0"/>
                <a:cs typeface="Tahoma" panose="020B0604030504040204" pitchFamily="34" charset="0"/>
              </a:rPr>
              <a:t>zatüre</a:t>
            </a:r>
            <a:r>
              <a:rPr lang="tr-TR" sz="2000" dirty="0">
                <a:latin typeface="Tahoma" panose="020B0604030504040204" pitchFamily="34" charset="0"/>
                <a:ea typeface="Tahoma" panose="020B0604030504040204" pitchFamily="34" charset="0"/>
                <a:cs typeface="Tahoma" panose="020B0604030504040204" pitchFamily="34" charset="0"/>
              </a:rPr>
              <a:t> gibi rahatsızlıklar da biyolojik tehlikeler arasındadır.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Lağımlar, hububat siloları ve gübre çukurları biyolojik tehlikelerin görülebileceği kapalı alanlara örnek olarak verilebilir.</a:t>
            </a:r>
          </a:p>
          <a:p>
            <a:r>
              <a:rPr lang="tr-TR" sz="2000" dirty="0"/>
              <a:t>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CFB1DC7A-C7D5-4F10-BCD4-8595747C5FC1}"/>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Diğer Tehlikeler</a:t>
            </a:r>
          </a:p>
        </p:txBody>
      </p:sp>
    </p:spTree>
    <p:extLst>
      <p:ext uri="{BB962C8B-B14F-4D97-AF65-F5344CB8AC3E}">
        <p14:creationId xmlns:p14="http://schemas.microsoft.com/office/powerpoint/2010/main" val="2951251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E35C8B0D-E48D-4E89-99EC-7D48F092A6DB}"/>
              </a:ext>
            </a:extLst>
          </p:cNvPr>
          <p:cNvSpPr/>
          <p:nvPr/>
        </p:nvSpPr>
        <p:spPr>
          <a:xfrm>
            <a:off x="797063" y="2420888"/>
            <a:ext cx="7519353" cy="3785652"/>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Elektrik Kaynaklı ve Mekanik Tehlikeler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Elektrikle ilgili tehlikeler, elektrik devrelerinin bulunduğu yerlerde kablolardan, trafolardan, kondansatörlerden, rölelerden, çıplak bağlantı uçlarından ve ıslak zeminlerden doğabilecek akıma kapılma, şoklar ve vücutta yanıklar şeklinde görülebilir.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alanlarda yaşanabilecek elektrik çarpması olayları bayılmalara da neden olabileceği için özellikle dikkat edilmesi gereken tehlikelerdendir.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Metin kutusu 15">
            <a:extLst>
              <a:ext uri="{FF2B5EF4-FFF2-40B4-BE49-F238E27FC236}">
                <a16:creationId xmlns:a16="http://schemas.microsoft.com/office/drawing/2014/main" id="{4A9A8E82-54AA-4AEE-870D-28FADE280892}"/>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Diğer Tehlikeler</a:t>
            </a:r>
          </a:p>
        </p:txBody>
      </p:sp>
    </p:spTree>
    <p:extLst>
      <p:ext uri="{BB962C8B-B14F-4D97-AF65-F5344CB8AC3E}">
        <p14:creationId xmlns:p14="http://schemas.microsoft.com/office/powerpoint/2010/main" val="1697163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0DC3DE22-64AE-4896-B3D3-FFFE7F6E8326}"/>
              </a:ext>
            </a:extLst>
          </p:cNvPr>
          <p:cNvSpPr/>
          <p:nvPr/>
        </p:nvSpPr>
        <p:spPr>
          <a:xfrm>
            <a:off x="797063" y="2420888"/>
            <a:ext cx="7519353" cy="3477875"/>
          </a:xfrm>
          <a:prstGeom prst="rect">
            <a:avLst/>
          </a:prstGeom>
        </p:spPr>
        <p:txBody>
          <a:bodyPr wrap="square">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Elektrik Kaynaklı ve Mekanik Tehlikeler</a:t>
            </a: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Mekanik tehlikelere </a:t>
            </a:r>
            <a:r>
              <a:rPr lang="tr-TR" sz="2000" dirty="0" err="1">
                <a:latin typeface="Tahoma" panose="020B0604030504040204" pitchFamily="34" charset="0"/>
                <a:ea typeface="Tahoma" panose="020B0604030504040204" pitchFamily="34" charset="0"/>
                <a:cs typeface="Tahoma" panose="020B0604030504040204" pitchFamily="34" charset="0"/>
              </a:rPr>
              <a:t>maruziyet</a:t>
            </a:r>
            <a:r>
              <a:rPr lang="tr-TR" sz="2000" dirty="0">
                <a:latin typeface="Tahoma" panose="020B0604030504040204" pitchFamily="34" charset="0"/>
                <a:ea typeface="Tahoma" panose="020B0604030504040204" pitchFamily="34" charset="0"/>
                <a:cs typeface="Tahoma" panose="020B0604030504040204" pitchFamily="34" charset="0"/>
              </a:rPr>
              <a:t> çarpma, kesilme, batma ya da düşme hallerinde meydana gelir. Kapalı alanlarda bu tip tehlikelerin kaynağını ise genellikle matkaplar, tahrik gücü ile çalışan motorlu el aletleri, karıştırıcılar ve kesici nitelikteki ekipmanlar oluşturur.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E14C71AC-1422-4C45-927E-22DA77F20D8F}"/>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Diğer Tehlikeler</a:t>
            </a:r>
          </a:p>
        </p:txBody>
      </p:sp>
    </p:spTree>
    <p:extLst>
      <p:ext uri="{BB962C8B-B14F-4D97-AF65-F5344CB8AC3E}">
        <p14:creationId xmlns:p14="http://schemas.microsoft.com/office/powerpoint/2010/main" val="343235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254A2041-9B4B-4E56-8B36-1829A284FF6C}"/>
              </a:ext>
            </a:extLst>
          </p:cNvPr>
          <p:cNvSpPr/>
          <p:nvPr/>
        </p:nvSpPr>
        <p:spPr>
          <a:xfrm>
            <a:off x="797063" y="2420888"/>
            <a:ext cx="7519353" cy="3477875"/>
          </a:xfrm>
          <a:prstGeom prst="rect">
            <a:avLst/>
          </a:prstGeom>
        </p:spPr>
        <p:txBody>
          <a:bodyPr wrap="square">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Çevresel Etmenlerin Neden Olabileceği Tehlikeler</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Çevresel etmenler arasında ciddi risk oluşturabilecek olan hususlardan birisi </a:t>
            </a:r>
            <a:r>
              <a:rPr lang="tr-TR" sz="2000" u="sng" dirty="0">
                <a:latin typeface="Tahoma" panose="020B0604030504040204" pitchFamily="34" charset="0"/>
                <a:ea typeface="Tahoma" panose="020B0604030504040204" pitchFamily="34" charset="0"/>
                <a:cs typeface="Tahoma" panose="020B0604030504040204" pitchFamily="34" charset="0"/>
              </a:rPr>
              <a:t>termal şartlarla </a:t>
            </a:r>
            <a:r>
              <a:rPr lang="tr-TR" sz="2000" dirty="0">
                <a:latin typeface="Tahoma" panose="020B0604030504040204" pitchFamily="34" charset="0"/>
                <a:ea typeface="Tahoma" panose="020B0604030504040204" pitchFamily="34" charset="0"/>
                <a:cs typeface="Tahoma" panose="020B0604030504040204" pitchFamily="34" charset="0"/>
              </a:rPr>
              <a:t>ilgili olandır.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Sıcaklık derecesinin düşük olduğu alanlarda çalışanlarda vücut ısısında azalma, üşüme ve donma görülebilir. Önlem alınmadığı taktirde ölümcül sonuçlar da ortaya çıkabilir.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Tam tersi şekilde ortam sıcaklığının yüksek olduğu yerlerde de sıcaklığa bağlı olarak aşırı su kaybı ve terleme görülür. Bu da vücut sağlığı için riskli durumlar teşkil edebilir.</a:t>
            </a:r>
          </a:p>
        </p:txBody>
      </p:sp>
      <p:sp>
        <p:nvSpPr>
          <p:cNvPr id="16" name="Metin kutusu 15">
            <a:extLst>
              <a:ext uri="{FF2B5EF4-FFF2-40B4-BE49-F238E27FC236}">
                <a16:creationId xmlns:a16="http://schemas.microsoft.com/office/drawing/2014/main" id="{6194A3B3-CB0B-4F28-9294-C377AB6D5881}"/>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Diğer Tehlikeler</a:t>
            </a:r>
          </a:p>
        </p:txBody>
      </p:sp>
    </p:spTree>
    <p:extLst>
      <p:ext uri="{BB962C8B-B14F-4D97-AF65-F5344CB8AC3E}">
        <p14:creationId xmlns:p14="http://schemas.microsoft.com/office/powerpoint/2010/main" val="2163661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B82001C1-C0FC-4157-834A-1C6316870DB1}"/>
              </a:ext>
            </a:extLst>
          </p:cNvPr>
          <p:cNvSpPr/>
          <p:nvPr/>
        </p:nvSpPr>
        <p:spPr>
          <a:xfrm>
            <a:off x="797063" y="2420888"/>
            <a:ext cx="7519353" cy="5324535"/>
          </a:xfrm>
          <a:prstGeom prst="rect">
            <a:avLst/>
          </a:prstGeom>
        </p:spPr>
        <p:txBody>
          <a:bodyPr wrap="square">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Çevresel Etmenlerin Neden Olabileceği Tehlikeler</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Aşırı gürültü de çevresel etmenler arasında değerlendirilebilir. Kapalı alanlarda yapılan çalışmalarda çalışmanın türüne ya da kullanılan malzeme ve ekipmana göre gürültü oluşma ihtimali vardır. Oluşacak gürültü yapılan işin tekrarlanması halinde ileriki zamanlarda işitme duyusunun azalmasına neden olabileceği gibi acil durumlarda işçinin sesli ikaz ve uyarıları da algılamasını güçleştirebilir.</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Yukarıda bahsedilen tehlikelere ek olarak yüksekten cisim düşme ihtimali, ıslak zeminler, radyasyon ve vücudun zararlı maddelerle temas etmesi gibi durumlar da çevresel etmenlerin neden olabileceği tehlikeler arasındadır.</a:t>
            </a:r>
          </a:p>
          <a:p>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1AC3039F-26B8-4316-9FD1-DD1BD3F56984}"/>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Diğer Tehlikeler</a:t>
            </a:r>
          </a:p>
        </p:txBody>
      </p:sp>
    </p:spTree>
    <p:extLst>
      <p:ext uri="{BB962C8B-B14F-4D97-AF65-F5344CB8AC3E}">
        <p14:creationId xmlns:p14="http://schemas.microsoft.com/office/powerpoint/2010/main" val="325679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2CEA2BFE-8856-4CC8-A451-72A681385944}"/>
              </a:ext>
            </a:extLst>
          </p:cNvPr>
          <p:cNvSpPr/>
          <p:nvPr/>
        </p:nvSpPr>
        <p:spPr>
          <a:xfrm>
            <a:off x="845344" y="3029794"/>
            <a:ext cx="7519353" cy="3785652"/>
          </a:xfrm>
          <a:prstGeom prst="rect">
            <a:avLst/>
          </a:prstGeom>
        </p:spPr>
        <p:txBody>
          <a:bodyPr wrap="square">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Yabani veya Zehirli Hayvan Tehlikesi</a:t>
            </a:r>
          </a:p>
          <a:p>
            <a:r>
              <a:rPr lang="tr-TR" sz="2000" b="1" dirty="0">
                <a:latin typeface="Tahoma" panose="020B0604030504040204" pitchFamily="34" charset="0"/>
                <a:ea typeface="Tahoma" panose="020B0604030504040204" pitchFamily="34" charset="0"/>
                <a:cs typeface="Tahoma" panose="020B0604030504040204" pitchFamily="34" charset="0"/>
              </a:rPr>
              <a:t> </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alanlarda, özellikle kuyu vb. olaylarda sıklıkla karşılaşılabilir. Bu durumlar için özel güvenlik tedbirleri alınmalıdır. Örneğin; Böcek ısırması, köpek ısırması, yılan sokması, akrep sokmaları vb.</a:t>
            </a:r>
          </a:p>
          <a:p>
            <a:r>
              <a:rPr lang="tr-TR" sz="2000" dirty="0">
                <a:latin typeface="Tahoma" panose="020B0604030504040204" pitchFamily="34" charset="0"/>
                <a:ea typeface="Tahoma" panose="020B0604030504040204" pitchFamily="34" charset="0"/>
                <a:cs typeface="Tahoma" panose="020B0604030504040204" pitchFamily="34" charset="0"/>
              </a:rPr>
              <a:t> </a:t>
            </a:r>
          </a:p>
          <a:p>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359803F0-1279-4911-A5C5-C793F77ECE1F}"/>
              </a:ext>
            </a:extLst>
          </p:cNvPr>
          <p:cNvSpPr txBox="1"/>
          <p:nvPr/>
        </p:nvSpPr>
        <p:spPr>
          <a:xfrm>
            <a:off x="845344" y="2525738"/>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Diğer Tehlikeler</a:t>
            </a:r>
          </a:p>
        </p:txBody>
      </p:sp>
    </p:spTree>
    <p:extLst>
      <p:ext uri="{BB962C8B-B14F-4D97-AF65-F5344CB8AC3E}">
        <p14:creationId xmlns:p14="http://schemas.microsoft.com/office/powerpoint/2010/main" val="1654772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5C828268-751E-4B03-9FFD-7F07686A68C2}"/>
              </a:ext>
            </a:extLst>
          </p:cNvPr>
          <p:cNvSpPr/>
          <p:nvPr/>
        </p:nvSpPr>
        <p:spPr>
          <a:xfrm>
            <a:off x="795338" y="3272643"/>
            <a:ext cx="7519353" cy="2554545"/>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alanların tespiti risk değerlendirmesi ile mümkündür.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Risk değerlendirmesi, alana giriş öncesinde ve çalışma sırasında var olan ya da sonradan ortaya çıkabilecek tehlikelere karşı bir nevi yol haritası çıkararak, risklerin yok edilmesi ya da asgariye indirilmesi konularında yardım sağlayan en etkili ve faydalı yöntemlerden biridir.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E2A22236-CCA5-4DE2-A8C5-F58097600D81}"/>
              </a:ext>
            </a:extLst>
          </p:cNvPr>
          <p:cNvSpPr txBox="1"/>
          <p:nvPr/>
        </p:nvSpPr>
        <p:spPr>
          <a:xfrm>
            <a:off x="795338" y="2377775"/>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Alanların Tespiti ve Risklerin Değerlendirmesi</a:t>
            </a:r>
          </a:p>
        </p:txBody>
      </p:sp>
    </p:spTree>
    <p:extLst>
      <p:ext uri="{BB962C8B-B14F-4D97-AF65-F5344CB8AC3E}">
        <p14:creationId xmlns:p14="http://schemas.microsoft.com/office/powerpoint/2010/main" val="2379158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B92EA6CC-7A20-4FE3-80A6-0247727E1755}"/>
              </a:ext>
            </a:extLst>
          </p:cNvPr>
          <p:cNvSpPr/>
          <p:nvPr/>
        </p:nvSpPr>
        <p:spPr>
          <a:xfrm>
            <a:off x="795338" y="2916425"/>
            <a:ext cx="7519353" cy="3170099"/>
          </a:xfrm>
          <a:prstGeom prst="rect">
            <a:avLst/>
          </a:prstGeom>
        </p:spPr>
        <p:txBody>
          <a:bodyPr wrap="square">
            <a:spAutoFit/>
          </a:bodyPr>
          <a:lstStyle/>
          <a:p>
            <a:r>
              <a:rPr lang="tr-TR" sz="2000" b="1" u="sng" dirty="0"/>
              <a:t>Risklerin değerlendirmesi yapılırken özellikle şu hususlar üzerinde durulması gerekir:</a:t>
            </a:r>
          </a:p>
          <a:p>
            <a:r>
              <a:rPr lang="tr-TR" sz="2000" dirty="0"/>
              <a:t>1. Ölçüm ve takibinin yapılması gereken kapalı alandaki atmosfer şartları,</a:t>
            </a:r>
          </a:p>
          <a:p>
            <a:r>
              <a:rPr lang="tr-TR" sz="2000" dirty="0"/>
              <a:t>2. Personelin boğulma ya da yutulma ihtimali,</a:t>
            </a:r>
          </a:p>
          <a:p>
            <a:r>
              <a:rPr lang="tr-TR" sz="2000" dirty="0"/>
              <a:t>3. Çalışma alanındaki şartlarda değişiklik yaratabilecek fiil ve hareketler,</a:t>
            </a:r>
          </a:p>
          <a:p>
            <a:r>
              <a:rPr lang="tr-TR" sz="2000" dirty="0"/>
              <a:t>4. Alanda çalışacak olan personel sayısı,</a:t>
            </a:r>
          </a:p>
          <a:p>
            <a:r>
              <a:rPr lang="tr-TR" sz="2000" dirty="0"/>
              <a:t>5. Tüm alanın sağlamlık ve güvenliği ile ışıklandırma ve görüş mesafesi,</a:t>
            </a:r>
          </a:p>
        </p:txBody>
      </p:sp>
      <p:sp>
        <p:nvSpPr>
          <p:cNvPr id="16" name="Metin kutusu 15">
            <a:extLst>
              <a:ext uri="{FF2B5EF4-FFF2-40B4-BE49-F238E27FC236}">
                <a16:creationId xmlns:a16="http://schemas.microsoft.com/office/drawing/2014/main" id="{32415B49-1319-4332-8803-A233A0E41775}"/>
              </a:ext>
            </a:extLst>
          </p:cNvPr>
          <p:cNvSpPr txBox="1"/>
          <p:nvPr/>
        </p:nvSpPr>
        <p:spPr>
          <a:xfrm>
            <a:off x="795338" y="2021557"/>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Alanların Tespiti ve Risklerin Değerlendirmesi</a:t>
            </a:r>
          </a:p>
        </p:txBody>
      </p:sp>
    </p:spTree>
    <p:extLst>
      <p:ext uri="{BB962C8B-B14F-4D97-AF65-F5344CB8AC3E}">
        <p14:creationId xmlns:p14="http://schemas.microsoft.com/office/powerpoint/2010/main" val="2479497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1394EADE-2F57-495E-B431-8E18936A69F4}"/>
              </a:ext>
            </a:extLst>
          </p:cNvPr>
          <p:cNvSpPr/>
          <p:nvPr/>
        </p:nvSpPr>
        <p:spPr>
          <a:xfrm>
            <a:off x="797063" y="2811700"/>
            <a:ext cx="7519353" cy="3477875"/>
          </a:xfrm>
          <a:prstGeom prst="rect">
            <a:avLst/>
          </a:prstGeom>
        </p:spPr>
        <p:txBody>
          <a:bodyPr wrap="square">
            <a:spAutoFit/>
          </a:bodyPr>
          <a:lstStyle/>
          <a:p>
            <a:r>
              <a:rPr lang="tr-TR" sz="2000" b="1" u="sng" dirty="0"/>
              <a:t>Risklerin değerlendirmesi yapılırken özellikle şu hususlar üzerinde durulması gerekir:</a:t>
            </a:r>
            <a:endParaRPr lang="tr-TR" sz="2000" b="1" dirty="0"/>
          </a:p>
          <a:p>
            <a:r>
              <a:rPr lang="tr-TR" sz="2000" dirty="0"/>
              <a:t>6. Alanın dışında ihtiyaç duyulan personel sayısı;</a:t>
            </a:r>
          </a:p>
          <a:p>
            <a:pPr marL="342900" indent="-342900">
              <a:buFont typeface="Arial" panose="020B0604020202020204" pitchFamily="34" charset="0"/>
              <a:buChar char="•"/>
            </a:pPr>
            <a:r>
              <a:rPr lang="tr-TR" sz="2000" dirty="0"/>
              <a:t>Alandaki işle ilgili alet ve ekipman sağlamakla görevli kişiler,</a:t>
            </a:r>
          </a:p>
          <a:p>
            <a:pPr marL="342900" indent="-342900">
              <a:buFont typeface="Arial" panose="020B0604020202020204" pitchFamily="34" charset="0"/>
              <a:buChar char="•"/>
            </a:pPr>
            <a:r>
              <a:rPr lang="tr-TR" sz="2000" dirty="0"/>
              <a:t>Kapalı alanda çalışan personel ile iletişimi sağlayacak olan kişiler,</a:t>
            </a:r>
          </a:p>
          <a:p>
            <a:pPr marL="342900" indent="-342900">
              <a:buFont typeface="Arial" panose="020B0604020202020204" pitchFamily="34" charset="0"/>
              <a:buChar char="•"/>
            </a:pPr>
            <a:r>
              <a:rPr lang="tr-TR" sz="2000" dirty="0"/>
              <a:t>Müdahalede bulunacak kişiler,</a:t>
            </a:r>
          </a:p>
          <a:p>
            <a:r>
              <a:rPr lang="tr-TR" sz="2000" dirty="0"/>
              <a:t>7. Ses, ısı ve elektrik çarpması gibi diğer tehlikelerle alakalı riskler,</a:t>
            </a:r>
          </a:p>
          <a:p>
            <a:r>
              <a:rPr lang="tr-TR" sz="2000" dirty="0"/>
              <a:t>8. İlkyardım ya da ani müdahale gibi acil durumlarla ilgili olasılıklar,</a:t>
            </a:r>
          </a:p>
        </p:txBody>
      </p:sp>
      <p:sp>
        <p:nvSpPr>
          <p:cNvPr id="16" name="Metin kutusu 15">
            <a:extLst>
              <a:ext uri="{FF2B5EF4-FFF2-40B4-BE49-F238E27FC236}">
                <a16:creationId xmlns:a16="http://schemas.microsoft.com/office/drawing/2014/main" id="{6F88CAA3-A809-4569-BAD0-32C944296193}"/>
              </a:ext>
            </a:extLst>
          </p:cNvPr>
          <p:cNvSpPr txBox="1"/>
          <p:nvPr/>
        </p:nvSpPr>
        <p:spPr>
          <a:xfrm>
            <a:off x="797063" y="1916832"/>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Alanların Tespiti ve Risklerin Değerlendirmesi</a:t>
            </a:r>
          </a:p>
        </p:txBody>
      </p:sp>
    </p:spTree>
    <p:extLst>
      <p:ext uri="{BB962C8B-B14F-4D97-AF65-F5344CB8AC3E}">
        <p14:creationId xmlns:p14="http://schemas.microsoft.com/office/powerpoint/2010/main" val="3728496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750C1187-B475-4451-83A1-6FCD798419A3}"/>
              </a:ext>
            </a:extLst>
          </p:cNvPr>
          <p:cNvSpPr/>
          <p:nvPr/>
        </p:nvSpPr>
        <p:spPr>
          <a:xfrm>
            <a:off x="797063" y="2811700"/>
            <a:ext cx="7519353" cy="3477875"/>
          </a:xfrm>
          <a:prstGeom prst="rect">
            <a:avLst/>
          </a:prstGeom>
        </p:spPr>
        <p:txBody>
          <a:bodyPr wrap="square">
            <a:spAutoFit/>
          </a:bodyPr>
          <a:lstStyle/>
          <a:p>
            <a:r>
              <a:rPr lang="tr-TR" sz="2000" b="1" u="sng" dirty="0"/>
              <a:t>Risklerin değerlendirmesi yapılırken özellikle şu hususlar üzerinde durulması gerekir:</a:t>
            </a:r>
          </a:p>
          <a:p>
            <a:r>
              <a:rPr lang="tr-TR" sz="2000" dirty="0"/>
              <a:t>9. Kişisel koruyucu donanımın yeterliliği ve etkinliği,</a:t>
            </a:r>
          </a:p>
          <a:p>
            <a:r>
              <a:rPr lang="tr-TR" sz="2000" dirty="0"/>
              <a:t>10. Ek risk oluşturabilecek unsurların gözetilmesi;</a:t>
            </a:r>
          </a:p>
          <a:p>
            <a:pPr marL="342900" indent="-342900">
              <a:buFont typeface="Arial" panose="020B0604020202020204" pitchFamily="34" charset="0"/>
              <a:buChar char="•"/>
            </a:pPr>
            <a:r>
              <a:rPr lang="tr-TR" sz="2000" dirty="0"/>
              <a:t>Kapalı alanda ya da alana çok yakın mesafede sigaranın, çıplak ateşin ve sıcak işlerin yasaklanması,</a:t>
            </a:r>
          </a:p>
          <a:p>
            <a:pPr marL="342900" indent="-342900">
              <a:buFont typeface="Arial" panose="020B0604020202020204" pitchFamily="34" charset="0"/>
              <a:buChar char="•"/>
            </a:pPr>
            <a:r>
              <a:rPr lang="tr-TR" sz="2000" dirty="0"/>
              <a:t>Kıvılcım çıkarabilecek ayakkabı, kıyafet ve ekipmanın yasaklanması,</a:t>
            </a:r>
          </a:p>
          <a:p>
            <a:r>
              <a:rPr lang="tr-TR" sz="2000" dirty="0"/>
              <a:t>11. Kapalı alanın sınıflandırılması.</a:t>
            </a:r>
          </a:p>
          <a:p>
            <a:r>
              <a:rPr lang="tr-TR" sz="2000" dirty="0"/>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6589957A-1FA6-440D-B4C4-CB5C9B7F3F4C}"/>
              </a:ext>
            </a:extLst>
          </p:cNvPr>
          <p:cNvSpPr txBox="1"/>
          <p:nvPr/>
        </p:nvSpPr>
        <p:spPr>
          <a:xfrm>
            <a:off x="797063" y="1916832"/>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Alanların Tespiti ve Risklerin Değerlendirmesi</a:t>
            </a:r>
          </a:p>
        </p:txBody>
      </p:sp>
    </p:spTree>
    <p:extLst>
      <p:ext uri="{BB962C8B-B14F-4D97-AF65-F5344CB8AC3E}">
        <p14:creationId xmlns:p14="http://schemas.microsoft.com/office/powerpoint/2010/main" val="302095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B26016F7-5099-43B8-ADAB-EEC5AB5E2AAD}"/>
              </a:ext>
            </a:extLst>
          </p:cNvPr>
          <p:cNvSpPr txBox="1"/>
          <p:nvPr/>
        </p:nvSpPr>
        <p:spPr>
          <a:xfrm>
            <a:off x="759619" y="191054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Kapalı Alan Nedir </a:t>
            </a:r>
          </a:p>
        </p:txBody>
      </p:sp>
      <p:sp>
        <p:nvSpPr>
          <p:cNvPr id="16" name="Dikdörtgen 15">
            <a:extLst>
              <a:ext uri="{FF2B5EF4-FFF2-40B4-BE49-F238E27FC236}">
                <a16:creationId xmlns:a16="http://schemas.microsoft.com/office/drawing/2014/main" id="{0DF8FD86-38DF-4FF1-95C4-4B5A37473E5F}"/>
              </a:ext>
            </a:extLst>
          </p:cNvPr>
          <p:cNvSpPr/>
          <p:nvPr/>
        </p:nvSpPr>
        <p:spPr>
          <a:xfrm>
            <a:off x="759619" y="2444222"/>
            <a:ext cx="7519353" cy="4308872"/>
          </a:xfrm>
          <a:prstGeom prst="rect">
            <a:avLst/>
          </a:prstGeom>
        </p:spPr>
        <p:txBody>
          <a:bodyPr wrap="square">
            <a:spAutoFit/>
          </a:bodyPr>
          <a:lstStyle/>
          <a:p>
            <a:pPr marL="285750" indent="-28575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 en dar tanımıyla; olumsuz şartlardan ya da tehlikeli maddelerden kaynaklanabilecek ciddi yaralanma veya ölüm riskinin olduğu etrafı çevrili vaziyette bulunan sınırlı yer olarak nitelenebilir.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tr-TR" sz="2000" b="1" dirty="0">
                <a:latin typeface="Tahoma" panose="020B0604030504040204" pitchFamily="34" charset="0"/>
                <a:ea typeface="Tahoma" panose="020B0604030504040204" pitchFamily="34" charset="0"/>
                <a:cs typeface="Tahoma" panose="020B0604030504040204" pitchFamily="34" charset="0"/>
              </a:rPr>
              <a:t>Aşağıdaki durumlardan en az birisine uyan alanlar da kapalı alan olarak sınıflandırılabilir:</a:t>
            </a:r>
          </a:p>
          <a:p>
            <a:pPr marL="285750" indent="-28575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Giriş ve çıkış için sınırlı bir açılış alanına sahip olan yerler,</a:t>
            </a:r>
          </a:p>
          <a:p>
            <a:pPr marL="285750" indent="-28575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Havalandırma durumu elverişsiz olan yerler,</a:t>
            </a:r>
          </a:p>
          <a:p>
            <a:pPr marL="285750" indent="-28575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Tasarımı, sürekli iş yapmak için planlanmamış yerler (Geçici süreli çalışma alanları). </a:t>
            </a:r>
          </a:p>
          <a:p>
            <a:r>
              <a:rPr lang="tr-TR" sz="1800" dirty="0">
                <a:latin typeface="Tahoma" panose="020B0604030504040204" pitchFamily="34" charset="0"/>
                <a:ea typeface="Tahoma" panose="020B0604030504040204" pitchFamily="34" charset="0"/>
                <a:cs typeface="Tahoma" panose="020B0604030504040204" pitchFamily="34" charset="0"/>
              </a:rPr>
              <a:t> </a:t>
            </a:r>
          </a:p>
          <a:p>
            <a:endParaRPr lang="tr-TR" sz="1800" dirty="0">
              <a:latin typeface="Tahoma" panose="020B0604030504040204" pitchFamily="34" charset="0"/>
              <a:ea typeface="Tahoma" panose="020B0604030504040204" pitchFamily="34" charset="0"/>
              <a:cs typeface="Tahoma" panose="020B0604030504040204" pitchFamily="34" charset="0"/>
            </a:endParaRPr>
          </a:p>
          <a:p>
            <a:r>
              <a:rPr lang="tr-TR" sz="18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182882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Dikdörtgen 14">
            <a:extLst>
              <a:ext uri="{FF2B5EF4-FFF2-40B4-BE49-F238E27FC236}">
                <a16:creationId xmlns:a16="http://schemas.microsoft.com/office/drawing/2014/main" id="{7A9650D3-0DE4-4320-87A6-D8E14F141DA3}"/>
              </a:ext>
            </a:extLst>
          </p:cNvPr>
          <p:cNvSpPr/>
          <p:nvPr/>
        </p:nvSpPr>
        <p:spPr>
          <a:xfrm>
            <a:off x="776683" y="3073550"/>
            <a:ext cx="7519353" cy="2862322"/>
          </a:xfrm>
          <a:prstGeom prst="rect">
            <a:avLst/>
          </a:prstGeom>
        </p:spPr>
        <p:txBody>
          <a:bodyPr wrap="square">
            <a:spAutoFit/>
          </a:bodyPr>
          <a:lstStyle/>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alanda yapılan çalışmalarda, ölüm olayları genellikle atmosfer şartlarındaki uygunsuz koşullardan kaynaklanmaktadır.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 nedenle kurtarma operasyonuna başlamadan önce atmosfer koşullarının çok hassas bir şekilde ölçümünün yapılması ve gerekli tedbirlerin alınması gereklidir.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16" name="Metin kutusu 15">
            <a:extLst>
              <a:ext uri="{FF2B5EF4-FFF2-40B4-BE49-F238E27FC236}">
                <a16:creationId xmlns:a16="http://schemas.microsoft.com/office/drawing/2014/main" id="{B6EED4BE-B251-46AF-9116-18ECE480BF78}"/>
              </a:ext>
            </a:extLst>
          </p:cNvPr>
          <p:cNvSpPr txBox="1"/>
          <p:nvPr/>
        </p:nvSpPr>
        <p:spPr>
          <a:xfrm>
            <a:off x="776683" y="2353470"/>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Gaz Ölçümü</a:t>
            </a:r>
          </a:p>
        </p:txBody>
      </p:sp>
    </p:spTree>
    <p:extLst>
      <p:ext uri="{BB962C8B-B14F-4D97-AF65-F5344CB8AC3E}">
        <p14:creationId xmlns:p14="http://schemas.microsoft.com/office/powerpoint/2010/main" val="1941637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6B84FEEA-0EC1-435A-AD26-636950E0585D}"/>
              </a:ext>
            </a:extLst>
          </p:cNvPr>
          <p:cNvSpPr/>
          <p:nvPr/>
        </p:nvSpPr>
        <p:spPr>
          <a:xfrm>
            <a:off x="797063" y="2492896"/>
            <a:ext cx="7519353" cy="3170099"/>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Gaz ve buharların ölçülmesinde 3 aşama takip edilir.</a:t>
            </a:r>
          </a:p>
          <a:p>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b="1" dirty="0"/>
              <a:t>Birinci Adım </a:t>
            </a:r>
            <a:r>
              <a:rPr lang="tr-TR" sz="2000" dirty="0"/>
              <a:t>- Ortamdaki </a:t>
            </a:r>
            <a:r>
              <a:rPr lang="tr-TR" sz="2000" b="1" dirty="0"/>
              <a:t>oksijen </a:t>
            </a:r>
            <a:r>
              <a:rPr lang="tr-TR" sz="2000" dirty="0"/>
              <a:t>miktarının ölçümü,</a:t>
            </a:r>
          </a:p>
          <a:p>
            <a:endParaRPr lang="tr-TR" sz="2000" dirty="0"/>
          </a:p>
          <a:p>
            <a:r>
              <a:rPr lang="tr-TR" sz="2000" b="1" dirty="0"/>
              <a:t>İkinci Adım </a:t>
            </a:r>
            <a:r>
              <a:rPr lang="tr-TR" sz="2000" dirty="0"/>
              <a:t>- Ortamdaki </a:t>
            </a:r>
            <a:r>
              <a:rPr lang="tr-TR" sz="2000" b="1" dirty="0"/>
              <a:t>parlayıcı gaz </a:t>
            </a:r>
            <a:r>
              <a:rPr lang="tr-TR" sz="2000" dirty="0"/>
              <a:t>ve buharların tespit edilmesi,</a:t>
            </a:r>
          </a:p>
          <a:p>
            <a:endParaRPr lang="tr-TR" sz="2000" dirty="0"/>
          </a:p>
          <a:p>
            <a:r>
              <a:rPr lang="tr-TR" sz="2000" b="1" dirty="0"/>
              <a:t>Üçüncü Adım </a:t>
            </a:r>
            <a:r>
              <a:rPr lang="tr-TR" sz="2000" dirty="0"/>
              <a:t>- Ortamdaki </a:t>
            </a:r>
            <a:r>
              <a:rPr lang="tr-TR" sz="2000" b="1" dirty="0"/>
              <a:t>zehirli gazların </a:t>
            </a:r>
            <a:r>
              <a:rPr lang="tr-TR" sz="2000" dirty="0"/>
              <a:t>ölçümünün yapılmasıdır.</a:t>
            </a:r>
          </a:p>
          <a:p>
            <a:r>
              <a:rPr lang="tr-TR" sz="2000" dirty="0"/>
              <a:t> </a:t>
            </a:r>
          </a:p>
        </p:txBody>
      </p:sp>
      <p:sp>
        <p:nvSpPr>
          <p:cNvPr id="9" name="Metin kutusu 8">
            <a:extLst>
              <a:ext uri="{FF2B5EF4-FFF2-40B4-BE49-F238E27FC236}">
                <a16:creationId xmlns:a16="http://schemas.microsoft.com/office/drawing/2014/main" id="{B081CE31-52E5-4010-94A9-F868A0922137}"/>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Gaz Ölçümü</a:t>
            </a:r>
          </a:p>
        </p:txBody>
      </p:sp>
    </p:spTree>
    <p:extLst>
      <p:ext uri="{BB962C8B-B14F-4D97-AF65-F5344CB8AC3E}">
        <p14:creationId xmlns:p14="http://schemas.microsoft.com/office/powerpoint/2010/main" val="2012704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48D5531B-27D1-470F-96EA-C20DCF4DF7C7}"/>
              </a:ext>
            </a:extLst>
          </p:cNvPr>
          <p:cNvSpPr/>
          <p:nvPr/>
        </p:nvSpPr>
        <p:spPr>
          <a:xfrm>
            <a:off x="797063" y="2523668"/>
            <a:ext cx="7519353" cy="3477875"/>
          </a:xfrm>
          <a:prstGeom prst="rect">
            <a:avLst/>
          </a:prstGeom>
        </p:spPr>
        <p:txBody>
          <a:bodyPr wrap="square">
            <a:spAutoFit/>
          </a:bodyPr>
          <a:lstStyle/>
          <a:p>
            <a:pPr marL="342900" indent="-342900" algn="just">
              <a:buFont typeface="Arial" panose="020B0604020202020204" pitchFamily="34" charset="0"/>
              <a:buChar char="•"/>
            </a:pPr>
            <a:r>
              <a:rPr lang="tr-TR" sz="2000" u="sng" dirty="0">
                <a:latin typeface="Tahoma" panose="020B0604030504040204" pitchFamily="34" charset="0"/>
                <a:ea typeface="Tahoma" panose="020B0604030504040204" pitchFamily="34" charset="0"/>
                <a:cs typeface="Tahoma" panose="020B0604030504040204" pitchFamily="34" charset="0"/>
              </a:rPr>
              <a:t>İlk olarak </a:t>
            </a:r>
            <a:r>
              <a:rPr lang="tr-TR" sz="2000" dirty="0">
                <a:latin typeface="Tahoma" panose="020B0604030504040204" pitchFamily="34" charset="0"/>
                <a:ea typeface="Tahoma" panose="020B0604030504040204" pitchFamily="34" charset="0"/>
                <a:cs typeface="Tahoma" panose="020B0604030504040204" pitchFamily="34" charset="0"/>
              </a:rPr>
              <a:t>oksijen düzeyinin ölçülmesinin nedeni, tutuşabilen gazların ölçümünü yapan birçok cihazın düzgün çalışabilmesi için oksijenin varlığından faydalanması ve oksijen düzeyinin az olduğu ortamlarda aynı cihazların güvenilir sonuçlar vermemesidir.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Parlayıcı gazların </a:t>
            </a:r>
            <a:r>
              <a:rPr lang="tr-TR" sz="2000" u="sng" dirty="0">
                <a:latin typeface="Tahoma" panose="020B0604030504040204" pitchFamily="34" charset="0"/>
                <a:ea typeface="Tahoma" panose="020B0604030504040204" pitchFamily="34" charset="0"/>
                <a:cs typeface="Tahoma" panose="020B0604030504040204" pitchFamily="34" charset="0"/>
              </a:rPr>
              <a:t>ikinci sırada </a:t>
            </a:r>
            <a:r>
              <a:rPr lang="tr-TR" sz="2000" dirty="0">
                <a:latin typeface="Tahoma" panose="020B0604030504040204" pitchFamily="34" charset="0"/>
                <a:ea typeface="Tahoma" panose="020B0604030504040204" pitchFamily="34" charset="0"/>
                <a:cs typeface="Tahoma" panose="020B0604030504040204" pitchFamily="34" charset="0"/>
              </a:rPr>
              <a:t>ölçümünün yapılmasının sebebi ise yangın ya da patlama tehdidinin birçok durumda, zehirli gazlara </a:t>
            </a:r>
            <a:r>
              <a:rPr lang="tr-TR" sz="2000" dirty="0" err="1">
                <a:latin typeface="Tahoma" panose="020B0604030504040204" pitchFamily="34" charset="0"/>
                <a:ea typeface="Tahoma" panose="020B0604030504040204" pitchFamily="34" charset="0"/>
                <a:cs typeface="Tahoma" panose="020B0604030504040204" pitchFamily="34" charset="0"/>
              </a:rPr>
              <a:t>maruziyete</a:t>
            </a:r>
            <a:r>
              <a:rPr lang="tr-TR" sz="2000" dirty="0">
                <a:latin typeface="Tahoma" panose="020B0604030504040204" pitchFamily="34" charset="0"/>
                <a:ea typeface="Tahoma" panose="020B0604030504040204" pitchFamily="34" charset="0"/>
                <a:cs typeface="Tahoma" panose="020B0604030504040204" pitchFamily="34" charset="0"/>
              </a:rPr>
              <a:t> nazaran daha ciddi ve hayati tehlike oluşturmasıdır.</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Zehirli gaz ve buharların ölçümü de gerekliyse </a:t>
            </a:r>
            <a:r>
              <a:rPr lang="tr-TR" sz="2000" u="sng" dirty="0">
                <a:latin typeface="Tahoma" panose="020B0604030504040204" pitchFamily="34" charset="0"/>
                <a:ea typeface="Tahoma" panose="020B0604030504040204" pitchFamily="34" charset="0"/>
                <a:cs typeface="Tahoma" panose="020B0604030504040204" pitchFamily="34" charset="0"/>
              </a:rPr>
              <a:t>son olarak </a:t>
            </a:r>
            <a:r>
              <a:rPr lang="tr-TR" sz="2000" dirty="0">
                <a:latin typeface="Tahoma" panose="020B0604030504040204" pitchFamily="34" charset="0"/>
                <a:ea typeface="Tahoma" panose="020B0604030504040204" pitchFamily="34" charset="0"/>
                <a:cs typeface="Tahoma" panose="020B0604030504040204" pitchFamily="34" charset="0"/>
              </a:rPr>
              <a:t>bunların tespiti yapılır.</a:t>
            </a:r>
          </a:p>
        </p:txBody>
      </p:sp>
      <p:sp>
        <p:nvSpPr>
          <p:cNvPr id="9" name="Metin kutusu 8">
            <a:extLst>
              <a:ext uri="{FF2B5EF4-FFF2-40B4-BE49-F238E27FC236}">
                <a16:creationId xmlns:a16="http://schemas.microsoft.com/office/drawing/2014/main" id="{343A9CA1-AB24-4C79-891D-B1DBFA3E2570}"/>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Gaz Ölçümü</a:t>
            </a:r>
          </a:p>
        </p:txBody>
      </p:sp>
    </p:spTree>
    <p:extLst>
      <p:ext uri="{BB962C8B-B14F-4D97-AF65-F5344CB8AC3E}">
        <p14:creationId xmlns:p14="http://schemas.microsoft.com/office/powerpoint/2010/main" val="3200705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1D9FA48F-1217-4AAA-88D8-409B3F77FD70}"/>
              </a:ext>
            </a:extLst>
          </p:cNvPr>
          <p:cNvSpPr/>
          <p:nvPr/>
        </p:nvSpPr>
        <p:spPr>
          <a:xfrm>
            <a:off x="797063" y="2523668"/>
            <a:ext cx="7519353" cy="3785652"/>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Yapılan ölçümlerde zehirli ya da tutuşabilir gaz veya buharların tespit edildiği kapalı alanlar çalışmanın güvenli bir şekilde yapılabilmesi için havalandırılmalıdır. Bu havalandırma genel olabileceği gibi bazı şartlara göre lokal olarak da yapılabilir.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Aşağıdaki koşullara bağlı olarak havalandırmanın türüne karar verilebilir.</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Giriş yapılan yerlerin sayısı ve bulundukları yerler,</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Kapalı alanın büyüklüğü,</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Alan içerisindeki engellerin sayısı,</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Rüzgar ve termal şartlar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9F4E6366-9417-4450-9B99-F490DD9958A5}"/>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Tree>
    <p:extLst>
      <p:ext uri="{BB962C8B-B14F-4D97-AF65-F5344CB8AC3E}">
        <p14:creationId xmlns:p14="http://schemas.microsoft.com/office/powerpoint/2010/main" val="10773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5E27F0CB-B785-471F-BEA9-009240E92374}"/>
              </a:ext>
            </a:extLst>
          </p:cNvPr>
          <p:cNvSpPr/>
          <p:nvPr/>
        </p:nvSpPr>
        <p:spPr>
          <a:xfrm>
            <a:off x="797063" y="2523668"/>
            <a:ext cx="7519353" cy="3477875"/>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Çalışmanın yapılacağı alanda yeteri kadar açıklık varsa genel havalandırma yeterli olabilir, ancak birçok durumda mekanik havalandırmaya ihtiyaç duyulur.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Yapılacak olan değerlendirmede temiz havanın nereden gireceği ve içerdeki kirli havanın nereden çıkacağının da tespit edilmesi gerekir.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 şekilde temiz havanın kirli hava ile karışmaması önlenir ve etkin bir havalandırma sistemi kurulmuş olur.</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CAE7AE59-7AAE-46DD-9225-CE1188ADCEAA}"/>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Tree>
    <p:extLst>
      <p:ext uri="{BB962C8B-B14F-4D97-AF65-F5344CB8AC3E}">
        <p14:creationId xmlns:p14="http://schemas.microsoft.com/office/powerpoint/2010/main" val="2130970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CE2BD4CA-3B80-48F1-8027-1BB32E4EE3FB}"/>
              </a:ext>
            </a:extLst>
          </p:cNvPr>
          <p:cNvSpPr/>
          <p:nvPr/>
        </p:nvSpPr>
        <p:spPr>
          <a:xfrm>
            <a:off x="797063" y="2523668"/>
            <a:ext cx="7519353" cy="3785652"/>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Mekanik havalandırma sistemi lokal havalandırma ya da seyreltme havalandırması şeklinde olabilir.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Lokal havalandırma kirli gaz ya da buhar belli bir yerde toplanmış ve çekim noktası gaz kaynağının bulunduğu yere yakın olarak konumlandırabiliyorsa etkin olabilir.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Seyreltme havalandırması ise hava sirkülasyonunun gerektiği yerlerde gazların özelliği, alanın konumu ve çıkış yerlerinin konumuna göre uygulanabilir.</a:t>
            </a:r>
          </a:p>
          <a:p>
            <a:r>
              <a:rPr lang="tr-TR" sz="2000" dirty="0">
                <a:latin typeface="Tahoma" panose="020B0604030504040204" pitchFamily="34" charset="0"/>
                <a:ea typeface="Tahoma" panose="020B0604030504040204" pitchFamily="34" charset="0"/>
                <a:cs typeface="Tahoma" panose="020B0604030504040204" pitchFamily="34" charset="0"/>
              </a:rPr>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D798B6A1-808F-42CA-9C5C-DE540EE565D6}"/>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Tree>
    <p:extLst>
      <p:ext uri="{BB962C8B-B14F-4D97-AF65-F5344CB8AC3E}">
        <p14:creationId xmlns:p14="http://schemas.microsoft.com/office/powerpoint/2010/main" val="1728784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D8D30996-434F-4F4D-BB3A-F1D902D0AB87}"/>
              </a:ext>
            </a:extLst>
          </p:cNvPr>
          <p:cNvSpPr txBox="1"/>
          <p:nvPr/>
        </p:nvSpPr>
        <p:spPr>
          <a:xfrm>
            <a:off x="2449882" y="186412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pic>
        <p:nvPicPr>
          <p:cNvPr id="9" name="Picture 2">
            <a:extLst>
              <a:ext uri="{FF2B5EF4-FFF2-40B4-BE49-F238E27FC236}">
                <a16:creationId xmlns:a16="http://schemas.microsoft.com/office/drawing/2014/main" id="{01049775-F23E-46F7-9DF5-B7D235569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618" y="2472209"/>
            <a:ext cx="6288088" cy="3117850"/>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72D071BA-2D76-4048-8BD8-25492F00003B}"/>
              </a:ext>
            </a:extLst>
          </p:cNvPr>
          <p:cNvSpPr txBox="1">
            <a:spLocks noChangeArrowheads="1"/>
          </p:cNvSpPr>
          <p:nvPr/>
        </p:nvSpPr>
        <p:spPr bwMode="auto">
          <a:xfrm>
            <a:off x="2650955" y="5830093"/>
            <a:ext cx="3427413"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Etkisiz Havalandırma Örnekleri</a:t>
            </a:r>
            <a:endParaRPr kumimoji="0" lang="tr-TR" altLang="tr-TR"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0495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541D9D33-6AD9-4F56-8536-BEDDC9B60303}"/>
              </a:ext>
            </a:extLst>
          </p:cNvPr>
          <p:cNvSpPr txBox="1"/>
          <p:nvPr/>
        </p:nvSpPr>
        <p:spPr>
          <a:xfrm>
            <a:off x="2443724" y="190136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
        <p:nvSpPr>
          <p:cNvPr id="9" name="Text Box 3">
            <a:extLst>
              <a:ext uri="{FF2B5EF4-FFF2-40B4-BE49-F238E27FC236}">
                <a16:creationId xmlns:a16="http://schemas.microsoft.com/office/drawing/2014/main" id="{619DC023-CF23-4B61-BB3C-85AD1910CF62}"/>
              </a:ext>
            </a:extLst>
          </p:cNvPr>
          <p:cNvSpPr txBox="1">
            <a:spLocks noChangeArrowheads="1"/>
          </p:cNvSpPr>
          <p:nvPr/>
        </p:nvSpPr>
        <p:spPr bwMode="auto">
          <a:xfrm>
            <a:off x="2443724" y="5610572"/>
            <a:ext cx="4297309"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tr-TR" altLang="tr-TR" b="1" dirty="0">
                <a:solidFill>
                  <a:srgbClr val="000000"/>
                </a:solidFill>
                <a:latin typeface="Tahoma" panose="020B0604030504040204" pitchFamily="34" charset="0"/>
                <a:ea typeface="Tahoma" panose="020B0604030504040204" pitchFamily="34" charset="0"/>
                <a:cs typeface="Tahoma" panose="020B0604030504040204" pitchFamily="34" charset="0"/>
              </a:rPr>
              <a:t>İdeal Olarak Tasarlanmış</a:t>
            </a: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Havalandırma Örnekleri</a:t>
            </a:r>
            <a:endParaRPr kumimoji="0" lang="tr-TR" altLang="tr-TR"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2">
            <a:extLst>
              <a:ext uri="{FF2B5EF4-FFF2-40B4-BE49-F238E27FC236}">
                <a16:creationId xmlns:a16="http://schemas.microsoft.com/office/drawing/2014/main" id="{60E66CB9-6C34-4850-AD4E-2DC6A7E61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366" y="2413834"/>
            <a:ext cx="6321256" cy="3095138"/>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65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F4C390F5-0E56-49BF-9B4A-87B03C463FF1}"/>
              </a:ext>
            </a:extLst>
          </p:cNvPr>
          <p:cNvSpPr/>
          <p:nvPr/>
        </p:nvSpPr>
        <p:spPr>
          <a:xfrm>
            <a:off x="776684" y="4068840"/>
            <a:ext cx="7519353" cy="1323439"/>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Bir önceki </a:t>
            </a:r>
            <a:r>
              <a:rPr lang="tr-TR" sz="2000" dirty="0" err="1">
                <a:latin typeface="Tahoma" panose="020B0604030504040204" pitchFamily="34" charset="0"/>
                <a:ea typeface="Tahoma" panose="020B0604030504040204" pitchFamily="34" charset="0"/>
                <a:cs typeface="Tahoma" panose="020B0604030504040204" pitchFamily="34" charset="0"/>
              </a:rPr>
              <a:t>slaytda</a:t>
            </a:r>
            <a:r>
              <a:rPr lang="tr-TR" sz="2000" dirty="0">
                <a:latin typeface="Tahoma" panose="020B0604030504040204" pitchFamily="34" charset="0"/>
                <a:ea typeface="Tahoma" panose="020B0604030504040204" pitchFamily="34" charset="0"/>
                <a:cs typeface="Tahoma" panose="020B0604030504040204" pitchFamily="34" charset="0"/>
              </a:rPr>
              <a:t> A şeklinde </a:t>
            </a:r>
            <a:r>
              <a:rPr lang="tr-TR" sz="2000" b="1" dirty="0">
                <a:latin typeface="Tahoma" panose="020B0604030504040204" pitchFamily="34" charset="0"/>
                <a:ea typeface="Tahoma" panose="020B0604030504040204" pitchFamily="34" charset="0"/>
                <a:cs typeface="Tahoma" panose="020B0604030504040204" pitchFamily="34" charset="0"/>
              </a:rPr>
              <a:t>havadan hafif olan gazlar için </a:t>
            </a:r>
            <a:r>
              <a:rPr lang="tr-TR" sz="2000" dirty="0">
                <a:latin typeface="Tahoma" panose="020B0604030504040204" pitchFamily="34" charset="0"/>
                <a:ea typeface="Tahoma" panose="020B0604030504040204" pitchFamily="34" charset="0"/>
                <a:cs typeface="Tahoma" panose="020B0604030504040204" pitchFamily="34" charset="0"/>
              </a:rPr>
              <a:t>tasarlanmış uygun bir havalandırma tertibatı görülürken, B şeklinde de aynı sistem </a:t>
            </a:r>
            <a:r>
              <a:rPr lang="tr-TR" sz="2000" b="1" dirty="0">
                <a:latin typeface="Tahoma" panose="020B0604030504040204" pitchFamily="34" charset="0"/>
                <a:ea typeface="Tahoma" panose="020B0604030504040204" pitchFamily="34" charset="0"/>
                <a:cs typeface="Tahoma" panose="020B0604030504040204" pitchFamily="34" charset="0"/>
              </a:rPr>
              <a:t>havadan daha ağır olan gazlar için </a:t>
            </a:r>
            <a:r>
              <a:rPr lang="tr-TR" sz="2000" dirty="0">
                <a:latin typeface="Tahoma" panose="020B0604030504040204" pitchFamily="34" charset="0"/>
                <a:ea typeface="Tahoma" panose="020B0604030504040204" pitchFamily="34" charset="0"/>
                <a:cs typeface="Tahoma" panose="020B0604030504040204" pitchFamily="34" charset="0"/>
              </a:rPr>
              <a:t>düzenlenmiştir.</a:t>
            </a:r>
          </a:p>
        </p:txBody>
      </p:sp>
      <p:sp>
        <p:nvSpPr>
          <p:cNvPr id="9" name="Metin kutusu 8">
            <a:extLst>
              <a:ext uri="{FF2B5EF4-FFF2-40B4-BE49-F238E27FC236}">
                <a16:creationId xmlns:a16="http://schemas.microsoft.com/office/drawing/2014/main" id="{227EE84C-7F48-446F-8897-67E3CA583B7A}"/>
              </a:ext>
            </a:extLst>
          </p:cNvPr>
          <p:cNvSpPr txBox="1"/>
          <p:nvPr/>
        </p:nvSpPr>
        <p:spPr>
          <a:xfrm>
            <a:off x="776684" y="301601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Tree>
    <p:extLst>
      <p:ext uri="{BB962C8B-B14F-4D97-AF65-F5344CB8AC3E}">
        <p14:creationId xmlns:p14="http://schemas.microsoft.com/office/powerpoint/2010/main" val="848113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476FAAFD-28C6-4C5B-8DB5-0205139DB077}"/>
              </a:ext>
            </a:extLst>
          </p:cNvPr>
          <p:cNvSpPr/>
          <p:nvPr/>
        </p:nvSpPr>
        <p:spPr>
          <a:xfrm>
            <a:off x="797063" y="2420888"/>
            <a:ext cx="7519353" cy="5324535"/>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Bir önceki </a:t>
            </a:r>
            <a:r>
              <a:rPr lang="tr-TR" sz="2000" dirty="0" err="1">
                <a:latin typeface="Tahoma" panose="020B0604030504040204" pitchFamily="34" charset="0"/>
                <a:ea typeface="Tahoma" panose="020B0604030504040204" pitchFamily="34" charset="0"/>
                <a:cs typeface="Tahoma" panose="020B0604030504040204" pitchFamily="34" charset="0"/>
              </a:rPr>
              <a:t>slaytda</a:t>
            </a:r>
            <a:r>
              <a:rPr lang="tr-TR" sz="2000" dirty="0">
                <a:latin typeface="Tahoma" panose="020B0604030504040204" pitchFamily="34" charset="0"/>
                <a:ea typeface="Tahoma" panose="020B0604030504040204" pitchFamily="34" charset="0"/>
                <a:cs typeface="Tahoma" panose="020B0604030504040204" pitchFamily="34" charset="0"/>
              </a:rPr>
              <a:t> A şeklinde </a:t>
            </a:r>
            <a:r>
              <a:rPr lang="tr-TR" sz="2000" u="sng" dirty="0">
                <a:latin typeface="Tahoma" panose="020B0604030504040204" pitchFamily="34" charset="0"/>
                <a:ea typeface="Tahoma" panose="020B0604030504040204" pitchFamily="34" charset="0"/>
                <a:cs typeface="Tahoma" panose="020B0604030504040204" pitchFamily="34" charset="0"/>
              </a:rPr>
              <a:t>havadan hafif olan gazlar </a:t>
            </a:r>
            <a:r>
              <a:rPr lang="tr-TR" sz="2000" dirty="0">
                <a:latin typeface="Tahoma" panose="020B0604030504040204" pitchFamily="34" charset="0"/>
                <a:ea typeface="Tahoma" panose="020B0604030504040204" pitchFamily="34" charset="0"/>
                <a:cs typeface="Tahoma" panose="020B0604030504040204" pitchFamily="34" charset="0"/>
              </a:rPr>
              <a:t>için tasarlanmış uygun bir havalandırma tertibatı görülürken, B şeklinde de aynı sistem </a:t>
            </a:r>
            <a:r>
              <a:rPr lang="tr-TR" sz="2000" u="sng" dirty="0">
                <a:latin typeface="Tahoma" panose="020B0604030504040204" pitchFamily="34" charset="0"/>
                <a:ea typeface="Tahoma" panose="020B0604030504040204" pitchFamily="34" charset="0"/>
                <a:cs typeface="Tahoma" panose="020B0604030504040204" pitchFamily="34" charset="0"/>
              </a:rPr>
              <a:t>havadan daha ağır olan gazlar </a:t>
            </a:r>
            <a:r>
              <a:rPr lang="tr-TR" sz="2000" dirty="0">
                <a:latin typeface="Tahoma" panose="020B0604030504040204" pitchFamily="34" charset="0"/>
                <a:ea typeface="Tahoma" panose="020B0604030504040204" pitchFamily="34" charset="0"/>
                <a:cs typeface="Tahoma" panose="020B0604030504040204" pitchFamily="34" charset="0"/>
              </a:rPr>
              <a:t>için düzenlenmiştir.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b="1" dirty="0">
                <a:latin typeface="Tahoma" panose="020B0604030504040204" pitchFamily="34" charset="0"/>
                <a:ea typeface="Tahoma" panose="020B0604030504040204" pitchFamily="34" charset="0"/>
                <a:cs typeface="Tahoma" panose="020B0604030504040204" pitchFamily="34" charset="0"/>
              </a:rPr>
              <a:t>Kapalı alanlardaki çalışmalarda havalandırma yapılırken dikkat edilmesi gerekenlerde şu şekilde sıralanabilir:</a:t>
            </a: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Zemindeki elektriksel ekipmanların tehlikeleri göz ardı edilmemelidir;</a:t>
            </a: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Patlayıcı ortam oluşma ihtimali var ise </a:t>
            </a:r>
            <a:r>
              <a:rPr lang="tr-TR" sz="2000" dirty="0" err="1">
                <a:latin typeface="Tahoma" panose="020B0604030504040204" pitchFamily="34" charset="0"/>
                <a:ea typeface="Tahoma" panose="020B0604030504040204" pitchFamily="34" charset="0"/>
                <a:cs typeface="Tahoma" panose="020B0604030504040204" pitchFamily="34" charset="0"/>
              </a:rPr>
              <a:t>ex-proof</a:t>
            </a:r>
            <a:r>
              <a:rPr lang="tr-TR" sz="2000" dirty="0">
                <a:latin typeface="Tahoma" panose="020B0604030504040204" pitchFamily="34" charset="0"/>
                <a:ea typeface="Tahoma" panose="020B0604030504040204" pitchFamily="34" charset="0"/>
                <a:cs typeface="Tahoma" panose="020B0604030504040204" pitchFamily="34" charset="0"/>
              </a:rPr>
              <a:t> ekipman kullanılmalıdır;</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47C5E634-05BE-460B-A567-D51AD7811FA5}"/>
              </a:ext>
            </a:extLst>
          </p:cNvPr>
          <p:cNvSpPr txBox="1"/>
          <p:nvPr/>
        </p:nvSpPr>
        <p:spPr>
          <a:xfrm>
            <a:off x="797063" y="1916832"/>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Tree>
    <p:extLst>
      <p:ext uri="{BB962C8B-B14F-4D97-AF65-F5344CB8AC3E}">
        <p14:creationId xmlns:p14="http://schemas.microsoft.com/office/powerpoint/2010/main" val="188848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DBB3F9F0-D153-481A-83EC-51CBF1AC8620}"/>
              </a:ext>
            </a:extLst>
          </p:cNvPr>
          <p:cNvSpPr txBox="1"/>
          <p:nvPr/>
        </p:nvSpPr>
        <p:spPr>
          <a:xfrm>
            <a:off x="763984" y="1716757"/>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Özellikleri Bakımından Kapalı Alanlar</a:t>
            </a:r>
          </a:p>
        </p:txBody>
      </p:sp>
      <p:sp>
        <p:nvSpPr>
          <p:cNvPr id="16" name="Dikdörtgen 15">
            <a:extLst>
              <a:ext uri="{FF2B5EF4-FFF2-40B4-BE49-F238E27FC236}">
                <a16:creationId xmlns:a16="http://schemas.microsoft.com/office/drawing/2014/main" id="{B8BDE85E-D4C2-4CF8-BE4C-B5C52A11F71A}"/>
              </a:ext>
            </a:extLst>
          </p:cNvPr>
          <p:cNvSpPr/>
          <p:nvPr/>
        </p:nvSpPr>
        <p:spPr>
          <a:xfrm>
            <a:off x="763984" y="2250430"/>
            <a:ext cx="7519353" cy="4401205"/>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Bir yerin kapalı alan olarak nitelenebilmesi için sınırlı bir giriş ve çıkış alanının olması gerekir.</a:t>
            </a:r>
          </a:p>
          <a:p>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Bir işçinin girip çalışabileceği kadar yeterli büyüklükte bulunan kapalı alanlar kimyasallardan, atık ya da lağımlardan ve bazı olumsuz çevre koşullarından kaynaklanabilecek tehlikeli atmosfer şartları ihtiva edebilir.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Bunlara ek olarak bu tip yerlerde göçme ya da çökme sonucu sıkışma ve boğulma ihtimali de bulunmaktadır.</a:t>
            </a:r>
          </a:p>
          <a:p>
            <a:r>
              <a:rPr lang="tr-TR" sz="2000" dirty="0">
                <a:latin typeface="Tahoma" panose="020B0604030504040204" pitchFamily="34" charset="0"/>
                <a:ea typeface="Tahoma" panose="020B0604030504040204" pitchFamily="34" charset="0"/>
                <a:cs typeface="Tahoma" panose="020B0604030504040204" pitchFamily="34" charset="0"/>
              </a:rPr>
              <a:t> </a:t>
            </a: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275579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B57DF1BA-B895-49BC-9BB8-48B951DCBCB8}"/>
              </a:ext>
            </a:extLst>
          </p:cNvPr>
          <p:cNvSpPr/>
          <p:nvPr/>
        </p:nvSpPr>
        <p:spPr>
          <a:xfrm>
            <a:off x="797063" y="2132856"/>
            <a:ext cx="7519353" cy="4708981"/>
          </a:xfrm>
          <a:prstGeom prst="rect">
            <a:avLst/>
          </a:prstGeom>
        </p:spPr>
        <p:txBody>
          <a:bodyPr wrap="square">
            <a:spAutoFit/>
          </a:bodyPr>
          <a:lstStyle/>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Havalandırma tertibatı tutuşabilir ya da zehirli maddelerin yanına yerleştirilmemelidir,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Alandan çekilen kirli gaz ve buharın yeniden alan içine girmemesi için sistem optimize edilmelidir,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Tehlikeli ya da zehirli maddelerin direk atmosfer ortamına ya da çalışanlara ulaşabilecek yerlere bırakılmamasına dikkat edilmelidir,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Parlayıcı gaz ya da buharların dışarı atılması esnasında ortamda tutuşturucu kaynak bulunmamasına dikkat edilmelidir.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E54A0921-6F09-43E8-8171-6DAFFB064108}"/>
              </a:ext>
            </a:extLst>
          </p:cNvPr>
          <p:cNvSpPr txBox="1"/>
          <p:nvPr/>
        </p:nvSpPr>
        <p:spPr>
          <a:xfrm>
            <a:off x="797063" y="171710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Havalandırma Teknikleri</a:t>
            </a:r>
          </a:p>
        </p:txBody>
      </p:sp>
    </p:spTree>
    <p:extLst>
      <p:ext uri="{BB962C8B-B14F-4D97-AF65-F5344CB8AC3E}">
        <p14:creationId xmlns:p14="http://schemas.microsoft.com/office/powerpoint/2010/main" val="2413521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8A03AACA-4522-4934-AD12-A7586439CD4A}"/>
              </a:ext>
            </a:extLst>
          </p:cNvPr>
          <p:cNvSpPr/>
          <p:nvPr/>
        </p:nvSpPr>
        <p:spPr>
          <a:xfrm>
            <a:off x="797063" y="2485345"/>
            <a:ext cx="7519353" cy="4093428"/>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operasyonunun başlayacağı kapalı alanda gerçekleştirilen </a:t>
            </a:r>
            <a:r>
              <a:rPr lang="tr-TR" sz="2000" u="sng" dirty="0">
                <a:latin typeface="Tahoma" panose="020B0604030504040204" pitchFamily="34" charset="0"/>
                <a:ea typeface="Tahoma" panose="020B0604030504040204" pitchFamily="34" charset="0"/>
                <a:cs typeface="Tahoma" panose="020B0604030504040204" pitchFamily="34" charset="0"/>
              </a:rPr>
              <a:t>ölçüm sonuçlarına göre</a:t>
            </a:r>
            <a:r>
              <a:rPr lang="tr-TR" sz="2000" dirty="0">
                <a:latin typeface="Tahoma" panose="020B0604030504040204" pitchFamily="34" charset="0"/>
                <a:ea typeface="Tahoma" panose="020B0604030504040204" pitchFamily="34" charset="0"/>
                <a:cs typeface="Tahoma" panose="020B0604030504040204" pitchFamily="34" charset="0"/>
              </a:rPr>
              <a:t>, ortamın oksijen seviyesi ya da zehirleyici veya da tutuşabilir gaz ve buhar açısından güvenli olmadığı sonucuna varılırsa personelin solunumla ilgili koruyucu ekipman (THSC) kullanması gerekir.</a:t>
            </a:r>
          </a:p>
          <a:p>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Ortamdaki tehlikenin türüne ve miktarına göre kişisel koruyucu donanım seçimi yapılmaktadır. Kişisel koruyucu donanım seçimi </a:t>
            </a:r>
            <a:r>
              <a:rPr lang="tr-TR" sz="2000" u="sng" dirty="0">
                <a:latin typeface="Tahoma" panose="020B0604030504040204" pitchFamily="34" charset="0"/>
                <a:ea typeface="Tahoma" panose="020B0604030504040204" pitchFamily="34" charset="0"/>
                <a:cs typeface="Tahoma" panose="020B0604030504040204" pitchFamily="34" charset="0"/>
              </a:rPr>
              <a:t>ortamdaki maddenin türüne göre </a:t>
            </a:r>
            <a:r>
              <a:rPr lang="tr-TR" sz="2000" dirty="0">
                <a:latin typeface="Tahoma" panose="020B0604030504040204" pitchFamily="34" charset="0"/>
                <a:ea typeface="Tahoma" panose="020B0604030504040204" pitchFamily="34" charset="0"/>
                <a:cs typeface="Tahoma" panose="020B0604030504040204" pitchFamily="34" charset="0"/>
              </a:rPr>
              <a:t>değişiklik gösterebilir.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055960F1-1E11-4856-9171-6C1ECACB7386}"/>
              </a:ext>
            </a:extLst>
          </p:cNvPr>
          <p:cNvSpPr txBox="1"/>
          <p:nvPr/>
        </p:nvSpPr>
        <p:spPr>
          <a:xfrm>
            <a:off x="797063" y="1959223"/>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Kişisel Koruyucu Donanımın Seçimi</a:t>
            </a:r>
          </a:p>
        </p:txBody>
      </p:sp>
    </p:spTree>
    <p:extLst>
      <p:ext uri="{BB962C8B-B14F-4D97-AF65-F5344CB8AC3E}">
        <p14:creationId xmlns:p14="http://schemas.microsoft.com/office/powerpoint/2010/main" val="395506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b="1" dirty="0">
                <a:latin typeface="Tahoma" panose="020B0604030504040204" pitchFamily="34" charset="0"/>
                <a:ea typeface="Tahoma" panose="020B0604030504040204" pitchFamily="34" charset="0"/>
                <a:cs typeface="Tahoma" panose="020B0604030504040204" pitchFamily="34" charset="0"/>
              </a:rPr>
              <a:t>Kapal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Alanlarda Al</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nmas</a:t>
            </a:r>
            <a:r>
              <a:rPr lang="tr-TR" sz="2800" b="1" dirty="0">
                <a:latin typeface="Tahoma" panose="020B0604030504040204" pitchFamily="34" charset="0"/>
                <a:ea typeface="Tahoma" panose="020B0604030504040204" pitchFamily="34" charset="0"/>
                <a:cs typeface="Tahoma" panose="020B0604030504040204" pitchFamily="34" charset="0"/>
              </a:rPr>
              <a:t>ı</a:t>
            </a:r>
            <a:r>
              <a:rPr lang="sv-SE" sz="2800" b="1" dirty="0">
                <a:latin typeface="Tahoma" panose="020B0604030504040204" pitchFamily="34" charset="0"/>
                <a:ea typeface="Tahoma" panose="020B0604030504040204" pitchFamily="34" charset="0"/>
                <a:cs typeface="Tahoma" panose="020B0604030504040204" pitchFamily="34" charset="0"/>
              </a:rPr>
              <a:t> Gereken Önlemler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E0D7797A-B1D8-4362-A076-6BF53609DFBA}"/>
              </a:ext>
            </a:extLst>
          </p:cNvPr>
          <p:cNvSpPr/>
          <p:nvPr/>
        </p:nvSpPr>
        <p:spPr>
          <a:xfrm>
            <a:off x="797063" y="2420888"/>
            <a:ext cx="7519353" cy="3785652"/>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Buna göre </a:t>
            </a:r>
            <a:r>
              <a:rPr lang="tr-TR" sz="2000" b="1" u="sng" dirty="0">
                <a:latin typeface="Tahoma" panose="020B0604030504040204" pitchFamily="34" charset="0"/>
                <a:ea typeface="Tahoma" panose="020B0604030504040204" pitchFamily="34" charset="0"/>
                <a:cs typeface="Tahoma" panose="020B0604030504040204" pitchFamily="34" charset="0"/>
              </a:rPr>
              <a:t>ortamdaki maddenin türüne göre </a:t>
            </a:r>
            <a:r>
              <a:rPr lang="tr-TR" sz="2000" dirty="0">
                <a:latin typeface="Tahoma" panose="020B0604030504040204" pitchFamily="34" charset="0"/>
                <a:ea typeface="Tahoma" panose="020B0604030504040204" pitchFamily="34" charset="0"/>
                <a:cs typeface="Tahoma" panose="020B0604030504040204" pitchFamily="34" charset="0"/>
              </a:rPr>
              <a:t>yapılacak seçim faktörleri şunlardır:</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Tehlikeli maddenin doğası, zehirlilik derecesi, fiziksel formu ve ortamdaki konsantrasyonu,</a:t>
            </a: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Cihazda meydana gelebilecek bir olumsuzluğun hayati açıdan tehlikeli bir durum ortaya çıkarıp çıkarmayacağı,</a:t>
            </a: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Diğer kişisel koruyucu donanımın kullanılabilme ihtiyacı. Örnek: Göz, kulak ya da vücut koruyucuları,</a:t>
            </a: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Ortamdaki madde tarafından verilen uyarının yeterliliği. Örnek: Koku eşiği,</a:t>
            </a:r>
          </a:p>
          <a:p>
            <a:pPr marL="342900" indent="-342900">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Ortamın patlayıcı özellikle olabilme ihtimali.</a:t>
            </a:r>
          </a:p>
        </p:txBody>
      </p:sp>
      <p:sp>
        <p:nvSpPr>
          <p:cNvPr id="9" name="Metin kutusu 8">
            <a:extLst>
              <a:ext uri="{FF2B5EF4-FFF2-40B4-BE49-F238E27FC236}">
                <a16:creationId xmlns:a16="http://schemas.microsoft.com/office/drawing/2014/main" id="{E5AFF7FD-1E15-482F-888B-877693C683E8}"/>
              </a:ext>
            </a:extLst>
          </p:cNvPr>
          <p:cNvSpPr txBox="1"/>
          <p:nvPr/>
        </p:nvSpPr>
        <p:spPr>
          <a:xfrm>
            <a:off x="797063" y="184482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Kişisel Koruyucu Donanımın Seçimi</a:t>
            </a:r>
          </a:p>
        </p:txBody>
      </p:sp>
    </p:spTree>
    <p:extLst>
      <p:ext uri="{BB962C8B-B14F-4D97-AF65-F5344CB8AC3E}">
        <p14:creationId xmlns:p14="http://schemas.microsoft.com/office/powerpoint/2010/main" val="2409316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Kuyuların Yapısı ve Çeşitleri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1" name="Dikdörtgen 10">
            <a:extLst>
              <a:ext uri="{FF2B5EF4-FFF2-40B4-BE49-F238E27FC236}">
                <a16:creationId xmlns:a16="http://schemas.microsoft.com/office/drawing/2014/main" id="{E9541629-3685-4B23-A13A-D1DEF2257731}"/>
              </a:ext>
            </a:extLst>
          </p:cNvPr>
          <p:cNvSpPr/>
          <p:nvPr/>
        </p:nvSpPr>
        <p:spPr>
          <a:xfrm>
            <a:off x="812322" y="2042470"/>
            <a:ext cx="7519353" cy="3785652"/>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Kapalı Alanlardan Kurtarma konusu içerisinde en fazla kuyu ve su deposu vb. olaylarla İtfaiye Teşkilatı karşılaşmaktadır.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Kuyulara insan ve hayvan düşme vakası; eski yerleşim bölgelerinde, evlerin bahçelerinde, binaların bodrum katında, kırsal alanlarda  karşımıza çıkmaktadır ve bu durum </a:t>
            </a:r>
            <a:r>
              <a:rPr lang="tr-TR" sz="2000" dirty="0" err="1">
                <a:latin typeface="Tahoma" panose="020B0604030504040204" pitchFamily="34" charset="0"/>
                <a:ea typeface="Tahoma" panose="020B0604030504040204" pitchFamily="34" charset="0"/>
                <a:cs typeface="Tahoma" panose="020B0604030504040204" pitchFamily="34" charset="0"/>
              </a:rPr>
              <a:t>itfai</a:t>
            </a:r>
            <a:r>
              <a:rPr lang="tr-TR" sz="2000" dirty="0">
                <a:latin typeface="Tahoma" panose="020B0604030504040204" pitchFamily="34" charset="0"/>
                <a:ea typeface="Tahoma" panose="020B0604030504040204" pitchFamily="34" charset="0"/>
                <a:cs typeface="Tahoma" panose="020B0604030504040204" pitchFamily="34" charset="0"/>
              </a:rPr>
              <a:t> olarak önem arz etmektedir. </a:t>
            </a:r>
          </a:p>
          <a:p>
            <a:pPr marL="342900" indent="-342900">
              <a:buFont typeface="Arial" panose="020B0604020202020204" pitchFamily="34" charset="0"/>
              <a:buChar char="•"/>
            </a:pPr>
            <a:endParaRPr lang="tr-TR" sz="2000" cap="all"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cap="all" dirty="0">
                <a:latin typeface="Tahoma" panose="020B0604030504040204" pitchFamily="34" charset="0"/>
                <a:ea typeface="Tahoma" panose="020B0604030504040204" pitchFamily="34" charset="0"/>
                <a:cs typeface="Tahoma" panose="020B0604030504040204" pitchFamily="34" charset="0"/>
              </a:rPr>
              <a:t>G</a:t>
            </a:r>
            <a:r>
              <a:rPr lang="tr-TR" sz="2000" dirty="0">
                <a:latin typeface="Tahoma" panose="020B0604030504040204" pitchFamily="34" charset="0"/>
                <a:ea typeface="Tahoma" panose="020B0604030504040204" pitchFamily="34" charset="0"/>
                <a:cs typeface="Tahoma" panose="020B0604030504040204" pitchFamily="34" charset="0"/>
              </a:rPr>
              <a:t>enellikle karşılaşılan kuyu çeşitleri:</a:t>
            </a:r>
          </a:p>
          <a:p>
            <a:pPr marL="457200" indent="-457200">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Taş örme (yığma) kuyu</a:t>
            </a:r>
          </a:p>
          <a:p>
            <a:pPr marL="457200" indent="-457200">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Toprak kuyu</a:t>
            </a:r>
          </a:p>
          <a:p>
            <a:pPr marL="457200" indent="-457200">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Beton kuyu</a:t>
            </a:r>
          </a:p>
        </p:txBody>
      </p:sp>
    </p:spTree>
    <p:extLst>
      <p:ext uri="{BB962C8B-B14F-4D97-AF65-F5344CB8AC3E}">
        <p14:creationId xmlns:p14="http://schemas.microsoft.com/office/powerpoint/2010/main" val="215585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Kuyuların Yapısı ve Çeşitleri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IMG_20160313_101550">
            <a:extLst>
              <a:ext uri="{FF2B5EF4-FFF2-40B4-BE49-F238E27FC236}">
                <a16:creationId xmlns:a16="http://schemas.microsoft.com/office/drawing/2014/main" id="{C630A44E-1C8D-4B0F-8788-1661B8A021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019" y="2710752"/>
            <a:ext cx="3528392" cy="2935188"/>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1B21B299-9B45-4600-8F3B-ACBF6969DE9B}"/>
              </a:ext>
            </a:extLst>
          </p:cNvPr>
          <p:cNvSpPr txBox="1"/>
          <p:nvPr/>
        </p:nvSpPr>
        <p:spPr>
          <a:xfrm>
            <a:off x="758311" y="2325469"/>
            <a:ext cx="3852700" cy="4093428"/>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Taş örme kuyuların çökme riski olabilir. Eğer çökme riski varsa tahkimat yapılmalıdır.</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Taş aralarında veya kuyunun dip bölümünde yılan, akrep vb. yabani hayvanlara rastlanabilir.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Bundan dolayı kurtarma personeli taşlara temas etmeden kuyunun ortasından inmelidir.</a:t>
            </a:r>
          </a:p>
        </p:txBody>
      </p:sp>
      <p:sp>
        <p:nvSpPr>
          <p:cNvPr id="11" name="Metin kutusu 10">
            <a:extLst>
              <a:ext uri="{FF2B5EF4-FFF2-40B4-BE49-F238E27FC236}">
                <a16:creationId xmlns:a16="http://schemas.microsoft.com/office/drawing/2014/main" id="{DC25E7F2-6869-4002-818B-601B9B745974}"/>
              </a:ext>
            </a:extLst>
          </p:cNvPr>
          <p:cNvSpPr txBox="1"/>
          <p:nvPr/>
        </p:nvSpPr>
        <p:spPr>
          <a:xfrm>
            <a:off x="764066" y="176962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Taş örme Kuyu</a:t>
            </a:r>
          </a:p>
        </p:txBody>
      </p:sp>
    </p:spTree>
    <p:extLst>
      <p:ext uri="{BB962C8B-B14F-4D97-AF65-F5344CB8AC3E}">
        <p14:creationId xmlns:p14="http://schemas.microsoft.com/office/powerpoint/2010/main" val="588311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Kuyuların Yapısı ve Çeşitleri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6595A8A1-5685-434A-8A8F-F64FCA252E56}"/>
              </a:ext>
            </a:extLst>
          </p:cNvPr>
          <p:cNvSpPr txBox="1"/>
          <p:nvPr/>
        </p:nvSpPr>
        <p:spPr>
          <a:xfrm>
            <a:off x="770929" y="2550237"/>
            <a:ext cx="3852700" cy="3785652"/>
          </a:xfrm>
          <a:prstGeom prst="rect">
            <a:avLst/>
          </a:prstGeom>
          <a:noFill/>
        </p:spPr>
        <p:txBody>
          <a:bodyPr wrap="square" rtlCol="0">
            <a:spAutoFit/>
          </a:bodyPr>
          <a:lstStyle/>
          <a:p>
            <a:pPr marL="342900" indent="-342900">
              <a:buFont typeface="Arial" panose="020B0604020202020204" pitchFamily="34" charset="0"/>
              <a:buChar char="•"/>
            </a:pPr>
            <a:r>
              <a:rPr lang="tr-TR" sz="2000" dirty="0"/>
              <a:t>Toprak kuyuların çökme riski yüksektir. Eğer çökme riski varsa tahkimat yapılmalıdır.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Toprak içerisinde yılan, akrep vb. yabani hayvanlara rastlanabilir.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Bundan dolayı kurtarma personeli toprağa temas etmeden kuyunun ortasından inmelidir.</a:t>
            </a:r>
          </a:p>
        </p:txBody>
      </p:sp>
      <p:sp>
        <p:nvSpPr>
          <p:cNvPr id="9" name="Metin kutusu 8">
            <a:extLst>
              <a:ext uri="{FF2B5EF4-FFF2-40B4-BE49-F238E27FC236}">
                <a16:creationId xmlns:a16="http://schemas.microsoft.com/office/drawing/2014/main" id="{5989A47E-20E6-4905-995C-50F69C7CC523}"/>
              </a:ext>
            </a:extLst>
          </p:cNvPr>
          <p:cNvSpPr txBox="1"/>
          <p:nvPr/>
        </p:nvSpPr>
        <p:spPr>
          <a:xfrm>
            <a:off x="776684" y="1994397"/>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Toprak Kuyu</a:t>
            </a:r>
          </a:p>
        </p:txBody>
      </p:sp>
      <p:pic>
        <p:nvPicPr>
          <p:cNvPr id="11" name="Picture 3" descr="akcakale-de-50-yillik-kuyu-kapatildi-videolu-haber">
            <a:extLst>
              <a:ext uri="{FF2B5EF4-FFF2-40B4-BE49-F238E27FC236}">
                <a16:creationId xmlns:a16="http://schemas.microsoft.com/office/drawing/2014/main" id="{5A88220D-9A89-4F76-8AE7-348A7A704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637" y="2837892"/>
            <a:ext cx="3528392" cy="2935188"/>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801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Kuyuların Yapısı ve Çeşitleri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DA083CEB-0806-4B9C-AC97-8E3C5A644D9F}"/>
              </a:ext>
            </a:extLst>
          </p:cNvPr>
          <p:cNvSpPr txBox="1"/>
          <p:nvPr/>
        </p:nvSpPr>
        <p:spPr>
          <a:xfrm>
            <a:off x="770929" y="2989768"/>
            <a:ext cx="3852700" cy="2246769"/>
          </a:xfrm>
          <a:prstGeom prst="rect">
            <a:avLst/>
          </a:prstGeom>
          <a:noFill/>
        </p:spPr>
        <p:txBody>
          <a:bodyPr wrap="square" rtlCol="0">
            <a:spAutoFit/>
          </a:bodyPr>
          <a:lstStyle/>
          <a:p>
            <a:endParaRPr lang="tr-TR" sz="2000" dirty="0"/>
          </a:p>
          <a:p>
            <a:pPr marL="342900" indent="-342900">
              <a:buFont typeface="Arial" panose="020B0604020202020204" pitchFamily="34" charset="0"/>
              <a:buChar char="•"/>
            </a:pPr>
            <a:r>
              <a:rPr lang="tr-TR" sz="2000" dirty="0"/>
              <a:t>Beton kuyuların çökme riski diğerlerine göre daha azdır.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Beton kuyular, taş ve toprak kuyulara göre daha güvenlidir.</a:t>
            </a:r>
          </a:p>
        </p:txBody>
      </p:sp>
      <p:sp>
        <p:nvSpPr>
          <p:cNvPr id="9" name="Metin kutusu 8">
            <a:extLst>
              <a:ext uri="{FF2B5EF4-FFF2-40B4-BE49-F238E27FC236}">
                <a16:creationId xmlns:a16="http://schemas.microsoft.com/office/drawing/2014/main" id="{74C802F9-84DF-4387-A29B-F2A063ACA188}"/>
              </a:ext>
            </a:extLst>
          </p:cNvPr>
          <p:cNvSpPr txBox="1"/>
          <p:nvPr/>
        </p:nvSpPr>
        <p:spPr>
          <a:xfrm>
            <a:off x="776684" y="2274336"/>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Beton Kuyu</a:t>
            </a:r>
          </a:p>
        </p:txBody>
      </p:sp>
      <p:pic>
        <p:nvPicPr>
          <p:cNvPr id="11" name="Picture 4" descr="Görüntü295">
            <a:extLst>
              <a:ext uri="{FF2B5EF4-FFF2-40B4-BE49-F238E27FC236}">
                <a16:creationId xmlns:a16="http://schemas.microsoft.com/office/drawing/2014/main" id="{38BF45E6-8A0F-4F8A-BF38-58EA204C5B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629" y="2815112"/>
            <a:ext cx="3528392" cy="2935188"/>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07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Kuyuların Yapısı ve Çeşitleri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3" name="Metin kutusu 12">
            <a:extLst>
              <a:ext uri="{FF2B5EF4-FFF2-40B4-BE49-F238E27FC236}">
                <a16:creationId xmlns:a16="http://schemas.microsoft.com/office/drawing/2014/main" id="{B07BD2C2-7B83-457F-A577-8DDDAD2E61B2}"/>
              </a:ext>
            </a:extLst>
          </p:cNvPr>
          <p:cNvSpPr txBox="1"/>
          <p:nvPr/>
        </p:nvSpPr>
        <p:spPr>
          <a:xfrm>
            <a:off x="845449" y="3152438"/>
            <a:ext cx="7453100" cy="1631216"/>
          </a:xfrm>
          <a:prstGeom prst="rect">
            <a:avLst/>
          </a:prstGeom>
          <a:noFill/>
        </p:spPr>
        <p:txBody>
          <a:bodyPr wrap="square" rtlCol="0">
            <a:spAutoFit/>
          </a:bodyPr>
          <a:lstStyle/>
          <a:p>
            <a:endParaRPr lang="tr-TR" sz="2000" dirty="0"/>
          </a:p>
          <a:p>
            <a:pPr marL="342900" indent="-342900">
              <a:buFont typeface="Arial" panose="020B0604020202020204" pitchFamily="34" charset="0"/>
              <a:buChar char="•"/>
            </a:pPr>
            <a:r>
              <a:rPr lang="tr-TR" sz="2000" dirty="0"/>
              <a:t>Kuyulara düşme olaylarında can kaybı ve yaralanma riski; kuyunun çeşidi, kuyunun derinliği, kuyunun genişliği, kuyuda su olup olmaması ve kuyularda zehirli, yanıcı, parlayıcı gaz olup olmamasına göre değişkenlik gösterir.</a:t>
            </a:r>
          </a:p>
        </p:txBody>
      </p:sp>
    </p:spTree>
    <p:extLst>
      <p:ext uri="{BB962C8B-B14F-4D97-AF65-F5344CB8AC3E}">
        <p14:creationId xmlns:p14="http://schemas.microsoft.com/office/powerpoint/2010/main" val="3009393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Kuyuların Yapısı ve Çeşitleri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C56A8959-2983-473A-A927-CAB694CF79F8}"/>
              </a:ext>
            </a:extLst>
          </p:cNvPr>
          <p:cNvSpPr txBox="1"/>
          <p:nvPr/>
        </p:nvSpPr>
        <p:spPr>
          <a:xfrm>
            <a:off x="791308" y="2458631"/>
            <a:ext cx="7453100" cy="3785652"/>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Kuyular genellikle; </a:t>
            </a:r>
            <a:r>
              <a:rPr lang="tr-TR" sz="2000" b="1" dirty="0">
                <a:latin typeface="Tahoma" panose="020B0604030504040204" pitchFamily="34" charset="0"/>
                <a:ea typeface="Tahoma" panose="020B0604030504040204" pitchFamily="34" charset="0"/>
                <a:cs typeface="Tahoma" panose="020B0604030504040204" pitchFamily="34" charset="0"/>
              </a:rPr>
              <a:t>dar, normal ve geniş </a:t>
            </a:r>
            <a:r>
              <a:rPr lang="tr-TR" sz="2000" dirty="0">
                <a:latin typeface="Tahoma" panose="020B0604030504040204" pitchFamily="34" charset="0"/>
                <a:ea typeface="Tahoma" panose="020B0604030504040204" pitchFamily="34" charset="0"/>
                <a:cs typeface="Tahoma" panose="020B0604030504040204" pitchFamily="34" charset="0"/>
              </a:rPr>
              <a:t>olmak üzere üç tipte bulunmaktadır.</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çalışmalarında kuyunun tipine göre müdahale teknikleri değişebilir.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Dar kuyular iki kişinin sığamayacağı kuyu tipleridir. Kuyu dar olduğundan dolayı kurtarma çalışmalarında daha farklı teknikler uygulanır.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Normal kuyular iki kişinin sığabileceği kuyu tipidir. Kurtarma açısından daha rahat çalışılır.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Geniş kuyularda ise olay yerinin şartlarına göre rahatlıkla müdahale edilebilir. </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D971D5DB-9231-4C67-A8FA-86A8F4536840}"/>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Tipleri</a:t>
            </a:r>
          </a:p>
        </p:txBody>
      </p:sp>
    </p:spTree>
    <p:extLst>
      <p:ext uri="{BB962C8B-B14F-4D97-AF65-F5344CB8AC3E}">
        <p14:creationId xmlns:p14="http://schemas.microsoft.com/office/powerpoint/2010/main" val="2854216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0F84D342-0273-4B52-A3EF-572FE72470E7}"/>
              </a:ext>
            </a:extLst>
          </p:cNvPr>
          <p:cNvSpPr txBox="1"/>
          <p:nvPr/>
        </p:nvSpPr>
        <p:spPr>
          <a:xfrm>
            <a:off x="791308" y="1855852"/>
            <a:ext cx="7453100" cy="4401205"/>
          </a:xfrm>
          <a:prstGeom prst="rect">
            <a:avLst/>
          </a:prstGeom>
          <a:noFill/>
        </p:spPr>
        <p:txBody>
          <a:bodyPr wrap="square" rtlCol="0">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Kuyulardan Kurtarma Operasyonlarında, kurtarma personelinin ve kuyudaki canlının güvenliği son derece önemlidir.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personelleri olay yeri güvenliğini sağlarken bir yandan da:</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Seslenerek</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Gözlemleyerek</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Dinleyerek kuyudaki kişinin sağ/kendinde olup olmadığını anlamaya çalışır.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Kuyuda sağ, yaralı, baygın ya da ölü olduğu tespit edilen kazazedenin durumuna göre operasyon düzenlenir.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1749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0B41B8B3-C296-4E2D-92A7-8B058F33CCE0}"/>
              </a:ext>
            </a:extLst>
          </p:cNvPr>
          <p:cNvSpPr txBox="1"/>
          <p:nvPr/>
        </p:nvSpPr>
        <p:spPr>
          <a:xfrm>
            <a:off x="840184" y="1768433"/>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Özellikleri Bakımından Kapalı Alanlar</a:t>
            </a:r>
          </a:p>
        </p:txBody>
      </p:sp>
      <p:sp>
        <p:nvSpPr>
          <p:cNvPr id="16" name="Dikdörtgen 15">
            <a:extLst>
              <a:ext uri="{FF2B5EF4-FFF2-40B4-BE49-F238E27FC236}">
                <a16:creationId xmlns:a16="http://schemas.microsoft.com/office/drawing/2014/main" id="{92F33A68-7A76-4F15-AB71-B9A8C0BA526A}"/>
              </a:ext>
            </a:extLst>
          </p:cNvPr>
          <p:cNvSpPr/>
          <p:nvPr/>
        </p:nvSpPr>
        <p:spPr>
          <a:xfrm>
            <a:off x="840184" y="2302106"/>
            <a:ext cx="7519353" cy="4401205"/>
          </a:xfrm>
          <a:prstGeom prst="rect">
            <a:avLst/>
          </a:prstGeom>
        </p:spPr>
        <p:txBody>
          <a:bodyPr wrap="square">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Bir yerin kapalı alan olarak nitelenebilmesi için sınırlı bir giriş ve çıkış alanının olması gerekir.</a:t>
            </a:r>
          </a:p>
          <a:p>
            <a:r>
              <a:rPr lang="tr-TR" sz="20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Bir işçinin girip çalışabileceği kadar yeterli büyüklükte bulunan kapalı alanlar kimyasallardan, atık ya da lağımlardan ve bazı olumsuz çevre koşullarından kaynaklanabilecek tehlikeli atmosfer şartları ihtiva edebilir.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Bunlara ek olarak bu tip yerlerde göçme ya da çökme sonucu sıkışma ve boğulma ihtimali de bulunmaktadır.</a:t>
            </a:r>
          </a:p>
          <a:p>
            <a:r>
              <a:rPr lang="tr-TR" sz="2000" dirty="0">
                <a:latin typeface="Tahoma" panose="020B0604030504040204" pitchFamily="34" charset="0"/>
                <a:ea typeface="Tahoma" panose="020B0604030504040204" pitchFamily="34" charset="0"/>
                <a:cs typeface="Tahoma" panose="020B0604030504040204" pitchFamily="34" charset="0"/>
              </a:rPr>
              <a:t> </a:t>
            </a: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764670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2">
            <a:extLst>
              <a:ext uri="{FF2B5EF4-FFF2-40B4-BE49-F238E27FC236}">
                <a16:creationId xmlns:a16="http://schemas.microsoft.com/office/drawing/2014/main" id="{D74C87DD-CB70-4E34-9944-F093D3CBE05D}"/>
              </a:ext>
            </a:extLst>
          </p:cNvPr>
          <p:cNvGrpSpPr>
            <a:grpSpLocks/>
          </p:cNvGrpSpPr>
          <p:nvPr/>
        </p:nvGrpSpPr>
        <p:grpSpPr bwMode="auto">
          <a:xfrm>
            <a:off x="1238272" y="1794866"/>
            <a:ext cx="6667454" cy="4434904"/>
            <a:chOff x="106496089" y="109163849"/>
            <a:chExt cx="7086019" cy="6122034"/>
          </a:xfrm>
        </p:grpSpPr>
        <p:pic>
          <p:nvPicPr>
            <p:cNvPr id="9" name="Picture 3" descr="KURTARMA BECERİLERİ-63">
              <a:extLst>
                <a:ext uri="{FF2B5EF4-FFF2-40B4-BE49-F238E27FC236}">
                  <a16:creationId xmlns:a16="http://schemas.microsoft.com/office/drawing/2014/main" id="{AF741ED2-5D1B-4170-94D7-6DCF211AA1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96089" y="109163849"/>
              <a:ext cx="6944347" cy="6122034"/>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5225FE09-7EE7-4F44-94D5-6FC969CF64CD}"/>
                </a:ext>
              </a:extLst>
            </p:cNvPr>
            <p:cNvSpPr txBox="1">
              <a:spLocks noChangeArrowheads="1"/>
            </p:cNvSpPr>
            <p:nvPr/>
          </p:nvSpPr>
          <p:spPr bwMode="auto">
            <a:xfrm>
              <a:off x="111229432" y="111059334"/>
              <a:ext cx="2352676" cy="1145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ÇÖKME RİSKİ</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tr-TR" altLang="tr-TR" sz="1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Çökme riski var ise tahkimat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yapılır.</a:t>
              </a:r>
              <a:endParaRPr kumimoji="0" lang="tr-TR" altLang="tr-T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 Box 5">
              <a:extLst>
                <a:ext uri="{FF2B5EF4-FFF2-40B4-BE49-F238E27FC236}">
                  <a16:creationId xmlns:a16="http://schemas.microsoft.com/office/drawing/2014/main" id="{047E8355-5D65-4AED-AC4C-F8B330056016}"/>
                </a:ext>
              </a:extLst>
            </p:cNvPr>
            <p:cNvSpPr txBox="1">
              <a:spLocks noChangeArrowheads="1"/>
            </p:cNvSpPr>
            <p:nvPr/>
          </p:nvSpPr>
          <p:spPr bwMode="auto">
            <a:xfrm>
              <a:off x="109247900" y="114096481"/>
              <a:ext cx="203835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Calibri" panose="020F0502020204030204" pitchFamily="34" charset="0"/>
                </a:rPr>
                <a:t>  </a:t>
              </a: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SU DURUMU</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Kuyudaki su tahliye edilir</a:t>
              </a:r>
              <a:r>
                <a:rPr kumimoji="0" lang="tr-TR" altLang="tr-TR" sz="1200" b="1" i="0" u="none" strike="noStrike" cap="none" normalizeH="0" baseline="0" dirty="0">
                  <a:ln>
                    <a:noFill/>
                  </a:ln>
                  <a:solidFill>
                    <a:srgbClr val="000000"/>
                  </a:solidFill>
                  <a:effectLst/>
                  <a:latin typeface="Calibri" panose="020F0502020204030204" pitchFamily="34" charset="0"/>
                </a:rPr>
                <a:t>.</a:t>
              </a: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B1E5033D-91B1-4002-A1F0-8887A5C2E342}"/>
                </a:ext>
              </a:extLst>
            </p:cNvPr>
            <p:cNvSpPr txBox="1">
              <a:spLocks noChangeArrowheads="1"/>
            </p:cNvSpPr>
            <p:nvPr/>
          </p:nvSpPr>
          <p:spPr bwMode="auto">
            <a:xfrm>
              <a:off x="107000663" y="110812822"/>
              <a:ext cx="2762745" cy="2427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GAZ ÖLÇÜMÜ</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Gaz var ise kuyuya derhal hava basılır.</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Kazazedeye  maske takılır.</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Gaz Olması muhtemel kuyularda </a:t>
              </a:r>
              <a:r>
                <a:rPr kumimoji="0" lang="tr-TR" altLang="tr-TR" sz="1200" b="1" i="0" u="none" strike="noStrike" cap="none" normalizeH="0" baseline="0" dirty="0" err="1">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ex-prof</a:t>
              </a:r>
              <a:r>
                <a:rPr kumimoji="0" lang="tr-TR" altLang="tr-TR" sz="12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özelliği olan malzeme kullanılır.</a:t>
              </a:r>
              <a:endParaRPr kumimoji="0" lang="tr-TR" altLang="tr-TR"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52957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pic>
        <p:nvPicPr>
          <p:cNvPr id="8" name="Picture 2" descr="YENİSİ_001">
            <a:extLst>
              <a:ext uri="{FF2B5EF4-FFF2-40B4-BE49-F238E27FC236}">
                <a16:creationId xmlns:a16="http://schemas.microsoft.com/office/drawing/2014/main" id="{B06B711C-682A-44D8-92E4-E21383F2C8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37" y="654663"/>
            <a:ext cx="8971724" cy="5947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177445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55944FD7-594D-44C8-BE08-BA044FFCF50C}"/>
              </a:ext>
            </a:extLst>
          </p:cNvPr>
          <p:cNvSpPr txBox="1"/>
          <p:nvPr/>
        </p:nvSpPr>
        <p:spPr>
          <a:xfrm>
            <a:off x="791308" y="2636912"/>
            <a:ext cx="7453100" cy="4708981"/>
          </a:xfrm>
          <a:prstGeom prst="rect">
            <a:avLst/>
          </a:prstGeom>
          <a:noFill/>
        </p:spPr>
        <p:txBody>
          <a:bodyPr wrap="square" rtlCol="0">
            <a:spAutoFit/>
          </a:bodyPr>
          <a:lstStyle/>
          <a:p>
            <a:r>
              <a:rPr lang="tr-TR" sz="2000" b="1" dirty="0"/>
              <a:t>1. Kazazede İle İletişime Geçilmeye Çalışılması ve Ön Bilgi Alınması</a:t>
            </a:r>
          </a:p>
          <a:p>
            <a:r>
              <a:rPr lang="tr-TR" sz="2000" b="1" dirty="0"/>
              <a:t>2. Kurtarma Personelinin Kazazedeye Ulaşması</a:t>
            </a:r>
          </a:p>
          <a:p>
            <a:pPr marL="457200" indent="-457200">
              <a:buFont typeface="+mj-lt"/>
              <a:buAutoNum type="alphaLcParenR"/>
            </a:pPr>
            <a:r>
              <a:rPr lang="tr-TR" sz="2000" dirty="0"/>
              <a:t>Durum tespiti</a:t>
            </a:r>
          </a:p>
          <a:p>
            <a:pPr marL="457200" indent="-457200">
              <a:buFont typeface="+mj-lt"/>
              <a:buAutoNum type="alphaLcParenR"/>
            </a:pPr>
            <a:r>
              <a:rPr lang="tr-TR" sz="2000" dirty="0"/>
              <a:t>İlkyardım Uygulaması</a:t>
            </a:r>
          </a:p>
          <a:p>
            <a:pPr marL="457200" indent="-457200">
              <a:buFont typeface="+mj-lt"/>
              <a:buAutoNum type="alphaLcParenR"/>
            </a:pPr>
            <a:r>
              <a:rPr lang="tr-TR" sz="2000" dirty="0"/>
              <a:t>Sabitleme</a:t>
            </a:r>
            <a:endParaRPr lang="tr-TR" sz="2000" b="1" dirty="0"/>
          </a:p>
          <a:p>
            <a:r>
              <a:rPr lang="tr-TR" sz="2000" b="1" dirty="0"/>
              <a:t>3. Kazazedenin Güvenli Bölgeye Çıkartılması</a:t>
            </a:r>
            <a:endParaRPr lang="tr-TR" sz="2000" dirty="0"/>
          </a:p>
          <a:p>
            <a:pPr marL="457200" indent="-457200">
              <a:buFont typeface="+mj-lt"/>
              <a:buAutoNum type="alphaLcParenR"/>
            </a:pPr>
            <a:r>
              <a:rPr lang="tr-TR" sz="2000" dirty="0"/>
              <a:t>Kurtarma Personelinin Öncelikli Çıkartılması</a:t>
            </a:r>
          </a:p>
          <a:p>
            <a:pPr marL="457200" indent="-457200">
              <a:buFont typeface="+mj-lt"/>
              <a:buAutoNum type="alphaLcParenR"/>
            </a:pPr>
            <a:r>
              <a:rPr lang="tr-TR" sz="2000" dirty="0">
                <a:latin typeface="Tahoma" panose="020B0604030504040204" pitchFamily="34" charset="0"/>
                <a:ea typeface="Tahoma" panose="020B0604030504040204" pitchFamily="34" charset="0"/>
                <a:cs typeface="Tahoma" panose="020B0604030504040204" pitchFamily="34" charset="0"/>
              </a:rPr>
              <a:t>Kazazedenin Öncelikli Çıkartılması</a:t>
            </a:r>
          </a:p>
          <a:p>
            <a:pPr marL="457200" indent="-457200">
              <a:buFont typeface="+mj-lt"/>
              <a:buAutoNum type="alphaLcParenR"/>
            </a:pPr>
            <a:r>
              <a:rPr lang="tr-TR" sz="2000" dirty="0">
                <a:latin typeface="Tahoma" panose="020B0604030504040204" pitchFamily="34" charset="0"/>
                <a:ea typeface="Tahoma" panose="020B0604030504040204" pitchFamily="34" charset="0"/>
                <a:cs typeface="Tahoma" panose="020B0604030504040204" pitchFamily="34" charset="0"/>
              </a:rPr>
              <a:t>Kurtarma Personeli ve Kazazedenin Birlikte Çıkartılması</a:t>
            </a:r>
          </a:p>
          <a:p>
            <a:endParaRPr lang="tr-TR" sz="2000" dirty="0"/>
          </a:p>
          <a:p>
            <a:endParaRPr lang="tr-TR" sz="2000" dirty="0"/>
          </a:p>
          <a:p>
            <a:endParaRPr lang="tr-TR" sz="2000" dirty="0"/>
          </a:p>
          <a:p>
            <a:r>
              <a:rPr lang="tr-TR" sz="2000" dirty="0"/>
              <a:t> </a:t>
            </a:r>
          </a:p>
          <a:p>
            <a:endParaRPr lang="tr-TR" sz="2000" dirty="0"/>
          </a:p>
        </p:txBody>
      </p:sp>
      <p:sp>
        <p:nvSpPr>
          <p:cNvPr id="9" name="Metin kutusu 8">
            <a:extLst>
              <a:ext uri="{FF2B5EF4-FFF2-40B4-BE49-F238E27FC236}">
                <a16:creationId xmlns:a16="http://schemas.microsoft.com/office/drawing/2014/main" id="{9764F32A-4E73-4809-8827-439E70340745}"/>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4114780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7A97EFA-95AC-460D-9682-40912BC6608B}"/>
              </a:ext>
            </a:extLst>
          </p:cNvPr>
          <p:cNvSpPr txBox="1"/>
          <p:nvPr/>
        </p:nvSpPr>
        <p:spPr>
          <a:xfrm>
            <a:off x="791308" y="2636912"/>
            <a:ext cx="7453100" cy="3477875"/>
          </a:xfrm>
          <a:prstGeom prst="rect">
            <a:avLst/>
          </a:prstGeom>
          <a:noFill/>
        </p:spPr>
        <p:txBody>
          <a:bodyPr wrap="square" rtlCol="0">
            <a:spAutoFit/>
          </a:bodyPr>
          <a:lstStyle/>
          <a:p>
            <a:r>
              <a:rPr lang="tr-TR" sz="2000" b="1" dirty="0"/>
              <a:t>1. Kazazede İle İletişime Geçilmeye Çalışılması ve Ön Bilgi Alınması:</a:t>
            </a:r>
          </a:p>
          <a:p>
            <a:endParaRPr lang="tr-TR" sz="2000" dirty="0"/>
          </a:p>
          <a:p>
            <a:pPr marL="342900" indent="-342900">
              <a:buFont typeface="Arial" panose="020B0604020202020204" pitchFamily="34" charset="0"/>
              <a:buChar char="•"/>
            </a:pPr>
            <a:r>
              <a:rPr lang="tr-TR" sz="2000" dirty="0"/>
              <a:t>Olayın ihbarını veren kişiden alınan bilgiler doğrultusunda; olayın özeti, olay yerinin özellikleri, kazazede sayısı, ayrıntılı yol tarifi hakkında bilgi edinilebilir.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Olay yerinde vakayı gören kişilerden bilgi alınabilir.</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Kazazede ile iletişime geçilebiliyorsa; sözlü iletişim kurularak hakkında bilgi alınabilir.</a:t>
            </a:r>
          </a:p>
        </p:txBody>
      </p:sp>
      <p:sp>
        <p:nvSpPr>
          <p:cNvPr id="9" name="Metin kutusu 8">
            <a:extLst>
              <a:ext uri="{FF2B5EF4-FFF2-40B4-BE49-F238E27FC236}">
                <a16:creationId xmlns:a16="http://schemas.microsoft.com/office/drawing/2014/main" id="{FAB1253C-6414-47F9-9869-D42B60769704}"/>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150729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B4645568-5D19-4E5F-94E5-B09771427BC0}"/>
              </a:ext>
            </a:extLst>
          </p:cNvPr>
          <p:cNvSpPr txBox="1"/>
          <p:nvPr/>
        </p:nvSpPr>
        <p:spPr>
          <a:xfrm>
            <a:off x="918963" y="3311687"/>
            <a:ext cx="7453100" cy="2246769"/>
          </a:xfrm>
          <a:prstGeom prst="rect">
            <a:avLst/>
          </a:prstGeom>
          <a:noFill/>
        </p:spPr>
        <p:txBody>
          <a:bodyPr wrap="square" rtlCol="0">
            <a:spAutoFit/>
          </a:bodyPr>
          <a:lstStyle/>
          <a:p>
            <a:pPr algn="just"/>
            <a:endParaRPr lang="tr-TR" sz="2000" b="1" dirty="0"/>
          </a:p>
          <a:p>
            <a:pPr marL="342900" indent="-342900" algn="just">
              <a:buFont typeface="Arial" panose="020B0604020202020204" pitchFamily="34" charset="0"/>
              <a:buChar char="•"/>
            </a:pPr>
            <a:r>
              <a:rPr lang="tr-TR" sz="2000" dirty="0"/>
              <a:t>Kazanın ne şekilde gerçekleştiği hakkında bilgi alınabilir. (kaza, iş icabı, çalışma, sonradan tespit edilen ve nedeni bilinmeyen vb.. )</a:t>
            </a:r>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r>
              <a:rPr lang="tr-TR" sz="2000" dirty="0"/>
              <a:t>Kazazedeye ulaşan kurtarma personeli, kazazedenin durumu hakkında bilgi edinebilir.</a:t>
            </a:r>
          </a:p>
        </p:txBody>
      </p:sp>
      <p:sp>
        <p:nvSpPr>
          <p:cNvPr id="9" name="Metin kutusu 8">
            <a:extLst>
              <a:ext uri="{FF2B5EF4-FFF2-40B4-BE49-F238E27FC236}">
                <a16:creationId xmlns:a16="http://schemas.microsoft.com/office/drawing/2014/main" id="{F7089572-A0E2-4FDB-B2C1-004BB8E3FF44}"/>
              </a:ext>
            </a:extLst>
          </p:cNvPr>
          <p:cNvSpPr txBox="1"/>
          <p:nvPr/>
        </p:nvSpPr>
        <p:spPr>
          <a:xfrm>
            <a:off x="924718" y="2466180"/>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3317239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1" name="Metin kutusu 10">
            <a:extLst>
              <a:ext uri="{FF2B5EF4-FFF2-40B4-BE49-F238E27FC236}">
                <a16:creationId xmlns:a16="http://schemas.microsoft.com/office/drawing/2014/main" id="{8281AC40-5BDF-4373-8601-7ABD3D774A5C}"/>
              </a:ext>
            </a:extLst>
          </p:cNvPr>
          <p:cNvSpPr txBox="1"/>
          <p:nvPr/>
        </p:nvSpPr>
        <p:spPr>
          <a:xfrm>
            <a:off x="791308" y="2707173"/>
            <a:ext cx="7453100" cy="3170099"/>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2. Kurtarma Personelinin Kazazedeye Ulaşması: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Kazazedeye zarar vermeden, çökme ve parça düşürme riskine karşı kurtarma personeli kuyu kenarlarına temas ettirilmeden kazazedeye ulaştırılır.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çalışmalarında personel, ihtiyaç duyabileceği ekipmanları alarak, ( ilkyardım, sabitleme ) kazazedenin bulunduğu ortama iner. Durum tespiti yapar, ilkyardım ve sabitleme çalışmalarını gerçekleştirir.  </a:t>
            </a:r>
          </a:p>
        </p:txBody>
      </p:sp>
      <p:sp>
        <p:nvSpPr>
          <p:cNvPr id="13" name="Metin kutusu 12">
            <a:extLst>
              <a:ext uri="{FF2B5EF4-FFF2-40B4-BE49-F238E27FC236}">
                <a16:creationId xmlns:a16="http://schemas.microsoft.com/office/drawing/2014/main" id="{0F88BF85-3EE5-4EEC-9BDF-D190EB1B1F91}"/>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3973728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C0925E7A-095C-4C65-99D1-B0093DA3B8E4}"/>
              </a:ext>
            </a:extLst>
          </p:cNvPr>
          <p:cNvSpPr txBox="1"/>
          <p:nvPr/>
        </p:nvSpPr>
        <p:spPr>
          <a:xfrm>
            <a:off x="918963" y="3255473"/>
            <a:ext cx="7453100" cy="2554545"/>
          </a:xfrm>
          <a:prstGeom prst="rect">
            <a:avLst/>
          </a:prstGeom>
          <a:noFill/>
        </p:spPr>
        <p:txBody>
          <a:bodyPr wrap="square" rtlCol="0">
            <a:spAutoFit/>
          </a:bodyPr>
          <a:lstStyle/>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personeli kazazedeye ulaşma aşamasında;</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a) Durum tespiti,</a:t>
            </a:r>
          </a:p>
          <a:p>
            <a:pPr algn="just"/>
            <a:r>
              <a:rPr lang="tr-TR" sz="2000" dirty="0">
                <a:latin typeface="Tahoma" panose="020B0604030504040204" pitchFamily="34" charset="0"/>
                <a:ea typeface="Tahoma" panose="020B0604030504040204" pitchFamily="34" charset="0"/>
                <a:cs typeface="Tahoma" panose="020B0604030504040204" pitchFamily="34" charset="0"/>
              </a:rPr>
              <a:t>b) İlkyardım uygulaması,</a:t>
            </a:r>
          </a:p>
          <a:p>
            <a:pPr algn="just"/>
            <a:r>
              <a:rPr lang="tr-TR" sz="2000" dirty="0">
                <a:latin typeface="Tahoma" panose="020B0604030504040204" pitchFamily="34" charset="0"/>
                <a:ea typeface="Tahoma" panose="020B0604030504040204" pitchFamily="34" charset="0"/>
                <a:cs typeface="Tahoma" panose="020B0604030504040204" pitchFamily="34" charset="0"/>
              </a:rPr>
              <a:t>c) Sabitleme, </a:t>
            </a:r>
          </a:p>
          <a:p>
            <a:pPr algn="just"/>
            <a:r>
              <a:rPr lang="tr-TR" sz="2000" dirty="0">
                <a:latin typeface="Tahoma" panose="020B0604030504040204" pitchFamily="34" charset="0"/>
                <a:ea typeface="Tahoma" panose="020B0604030504040204" pitchFamily="34" charset="0"/>
                <a:cs typeface="Tahoma" panose="020B0604030504040204" pitchFamily="34" charset="0"/>
              </a:rPr>
              <a:t>çalışmalarını yapmalıdır.</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37C5E992-9A2D-46E4-963B-001D2E65BA81}"/>
              </a:ext>
            </a:extLst>
          </p:cNvPr>
          <p:cNvSpPr txBox="1"/>
          <p:nvPr/>
        </p:nvSpPr>
        <p:spPr>
          <a:xfrm>
            <a:off x="924718" y="2289752"/>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408217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EC100D15-05E1-4A51-AD0D-B76C5428FC95}"/>
              </a:ext>
            </a:extLst>
          </p:cNvPr>
          <p:cNvSpPr txBox="1"/>
          <p:nvPr/>
        </p:nvSpPr>
        <p:spPr>
          <a:xfrm>
            <a:off x="791308" y="2708920"/>
            <a:ext cx="7453100" cy="3170099"/>
          </a:xfrm>
          <a:prstGeom prst="rect">
            <a:avLst/>
          </a:prstGeom>
          <a:noFill/>
        </p:spPr>
        <p:txBody>
          <a:bodyPr wrap="square" rtlCol="0">
            <a:spAutoFit/>
          </a:bodyPr>
          <a:lstStyle/>
          <a:p>
            <a:pPr algn="just"/>
            <a:r>
              <a:rPr lang="tr-TR" sz="2000" dirty="0">
                <a:latin typeface="Tahoma" panose="020B0604030504040204" pitchFamily="34" charset="0"/>
                <a:ea typeface="Tahoma" panose="020B0604030504040204" pitchFamily="34" charset="0"/>
                <a:cs typeface="Tahoma" panose="020B0604030504040204" pitchFamily="34" charset="0"/>
              </a:rPr>
              <a:t>a. </a:t>
            </a:r>
            <a:r>
              <a:rPr lang="tr-TR" sz="2000" b="1" dirty="0">
                <a:latin typeface="Tahoma" panose="020B0604030504040204" pitchFamily="34" charset="0"/>
                <a:ea typeface="Tahoma" panose="020B0604030504040204" pitchFamily="34" charset="0"/>
                <a:cs typeface="Tahoma" panose="020B0604030504040204" pitchFamily="34" charset="0"/>
              </a:rPr>
              <a:t>Durum Tespiti</a:t>
            </a: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b="1"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Kazazedenin sağlık durumu, psikolojik durumu, sıkışma durumu, yaralanmaların yeri ve boyutu, olayın oluş şeklini aydınlatabilecek eşyalar tespit edilir.</a:t>
            </a:r>
            <a:r>
              <a:rPr lang="tr-TR" sz="2000" b="1" dirty="0">
                <a:latin typeface="Tahoma" panose="020B0604030504040204" pitchFamily="34" charset="0"/>
                <a:ea typeface="Tahoma" panose="020B0604030504040204" pitchFamily="34" charset="0"/>
                <a:cs typeface="Tahoma" panose="020B0604030504040204" pitchFamily="34" charset="0"/>
              </a:rPr>
              <a:t> </a:t>
            </a:r>
          </a:p>
          <a:p>
            <a:pPr marL="342900" indent="-342900" algn="just">
              <a:buFont typeface="Arial" panose="020B0604020202020204" pitchFamily="34" charset="0"/>
              <a:buChar char="•"/>
            </a:pPr>
            <a:endParaRPr lang="tr-TR"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Kazazede sözlü olarak uyarılmalı, bilinci kontrol edilmeli, mümkün olduğunca az hareket ettirilerek durumu tespit edilmelidir.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6205FE92-6BD4-46A5-B236-5F1720E37ACA}"/>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88116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3AA5FC4A-BD95-4027-BB94-8294D51E39BD}"/>
              </a:ext>
            </a:extLst>
          </p:cNvPr>
          <p:cNvSpPr txBox="1"/>
          <p:nvPr/>
        </p:nvSpPr>
        <p:spPr>
          <a:xfrm>
            <a:off x="791308" y="2831445"/>
            <a:ext cx="7453100" cy="3170099"/>
          </a:xfrm>
          <a:prstGeom prst="rect">
            <a:avLst/>
          </a:prstGeom>
          <a:noFill/>
        </p:spPr>
        <p:txBody>
          <a:bodyPr wrap="square" rtlCol="0">
            <a:spAutoFit/>
          </a:bodyPr>
          <a:lstStyle/>
          <a:p>
            <a:pPr algn="just"/>
            <a:r>
              <a:rPr lang="tr-TR" sz="2000" dirty="0">
                <a:latin typeface="Tahoma" panose="020B0604030504040204" pitchFamily="34" charset="0"/>
                <a:ea typeface="Tahoma" panose="020B0604030504040204" pitchFamily="34" charset="0"/>
                <a:cs typeface="Tahoma" panose="020B0604030504040204" pitchFamily="34" charset="0"/>
              </a:rPr>
              <a:t>b. </a:t>
            </a:r>
            <a:r>
              <a:rPr lang="tr-TR" sz="2000" b="1" dirty="0">
                <a:latin typeface="Tahoma" panose="020B0604030504040204" pitchFamily="34" charset="0"/>
                <a:ea typeface="Tahoma" panose="020B0604030504040204" pitchFamily="34" charset="0"/>
                <a:cs typeface="Tahoma" panose="020B0604030504040204" pitchFamily="34" charset="0"/>
              </a:rPr>
              <a:t>İlkyardım Uygulaması</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Kazazedeye öncelikle boyunluk takılmalı, rahat nefes alabilmesi için nefes yolu kontrol edilmeli, açık kanama varsa durdurulmalı, kırık ve çıkıklar sabitlenmeli, bilinci mümkün olduğunca açık tutulmalıdır.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Her kurtarma personelinin mutlaka yeterli seviyede ilkyardım bilgisine sahip olması gerekmektedir.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İlkyardım uygulaması esnasında mutlaka steril eldiven kullanılmalıdır. İlk yardımda amaç solunum ve kan dolaşımını güvence altına almaktır.</a:t>
            </a:r>
          </a:p>
        </p:txBody>
      </p:sp>
      <p:sp>
        <p:nvSpPr>
          <p:cNvPr id="9" name="Metin kutusu 8">
            <a:extLst>
              <a:ext uri="{FF2B5EF4-FFF2-40B4-BE49-F238E27FC236}">
                <a16:creationId xmlns:a16="http://schemas.microsoft.com/office/drawing/2014/main" id="{A844A1C6-F91E-482F-9C5A-3225EC2A67D3}"/>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313047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7EED39CC-01E7-4733-93C8-9C7A3768E7BE}"/>
              </a:ext>
            </a:extLst>
          </p:cNvPr>
          <p:cNvSpPr txBox="1"/>
          <p:nvPr/>
        </p:nvSpPr>
        <p:spPr>
          <a:xfrm>
            <a:off x="791308" y="2575932"/>
            <a:ext cx="7453100" cy="3477875"/>
          </a:xfrm>
          <a:prstGeom prst="rect">
            <a:avLst/>
          </a:prstGeom>
          <a:noFill/>
        </p:spPr>
        <p:txBody>
          <a:bodyPr wrap="square" rtlCol="0">
            <a:spAutoFit/>
          </a:bodyPr>
          <a:lstStyle/>
          <a:p>
            <a:pPr algn="just"/>
            <a:r>
              <a:rPr lang="tr-TR" sz="2000" dirty="0">
                <a:latin typeface="Tahoma" panose="020B0604030504040204" pitchFamily="34" charset="0"/>
                <a:ea typeface="Tahoma" panose="020B0604030504040204" pitchFamily="34" charset="0"/>
                <a:cs typeface="Tahoma" panose="020B0604030504040204" pitchFamily="34" charset="0"/>
              </a:rPr>
              <a:t>c. </a:t>
            </a:r>
            <a:r>
              <a:rPr lang="tr-TR" sz="2000" b="1" dirty="0">
                <a:latin typeface="Tahoma" panose="020B0604030504040204" pitchFamily="34" charset="0"/>
                <a:ea typeface="Tahoma" panose="020B0604030504040204" pitchFamily="34" charset="0"/>
                <a:cs typeface="Tahoma" panose="020B0604030504040204" pitchFamily="34" charset="0"/>
              </a:rPr>
              <a:t>Sabitleme </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Kazazede mümkün olduğunca az hareket ettirilerek ve yaraları göz önünde bulundurularak uygun bir taşıma ekipmanına alınmalı ve mümkün olduğunca sağlam bir şekilde sabitlenmelidir. </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Normalde sakin olan bir kazazede; operasyon esnasında korku veya şoka girerek operasyonu tehlike ye sokabilecek hareketler yapabilmektedir.</a:t>
            </a:r>
            <a:r>
              <a:rPr lang="tr-TR" sz="2000" b="1" dirty="0">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Kazazedenin ( sedye, kurtarma üçgeni vb. ) bağlanması esnasında kırık ve yaralarına dikkat edilmeli, ihtiyaç halinde kazazedenin elleri ve kolları da hareket etmeyecek şekilde özellikle  sedyeye sabitlenmelidir.</a:t>
            </a:r>
          </a:p>
        </p:txBody>
      </p:sp>
      <p:sp>
        <p:nvSpPr>
          <p:cNvPr id="9" name="Metin kutusu 8">
            <a:extLst>
              <a:ext uri="{FF2B5EF4-FFF2-40B4-BE49-F238E27FC236}">
                <a16:creationId xmlns:a16="http://schemas.microsoft.com/office/drawing/2014/main" id="{BCB87386-5DC1-4477-BE9A-23F8C8AE5DE3}"/>
              </a:ext>
            </a:extLst>
          </p:cNvPr>
          <p:cNvSpPr txBox="1"/>
          <p:nvPr/>
        </p:nvSpPr>
        <p:spPr>
          <a:xfrm>
            <a:off x="791308" y="1680704"/>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59231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96E41DCA-09F3-41FD-BCED-EE83E369D619}"/>
              </a:ext>
            </a:extLst>
          </p:cNvPr>
          <p:cNvSpPr txBox="1"/>
          <p:nvPr/>
        </p:nvSpPr>
        <p:spPr>
          <a:xfrm>
            <a:off x="797063" y="188721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Özellikleri Bakımından Kapalı Alanlar</a:t>
            </a:r>
          </a:p>
        </p:txBody>
      </p:sp>
      <p:sp>
        <p:nvSpPr>
          <p:cNvPr id="16" name="Dikdörtgen 15">
            <a:extLst>
              <a:ext uri="{FF2B5EF4-FFF2-40B4-BE49-F238E27FC236}">
                <a16:creationId xmlns:a16="http://schemas.microsoft.com/office/drawing/2014/main" id="{869FA18D-0EE3-4601-9046-E7822B35E4DE}"/>
              </a:ext>
            </a:extLst>
          </p:cNvPr>
          <p:cNvSpPr/>
          <p:nvPr/>
        </p:nvSpPr>
        <p:spPr>
          <a:xfrm>
            <a:off x="797063" y="2420888"/>
            <a:ext cx="7519353" cy="3477875"/>
          </a:xfrm>
          <a:prstGeom prst="rect">
            <a:avLst/>
          </a:prstGeom>
        </p:spPr>
        <p:txBody>
          <a:bodyPr wrap="square">
            <a:spAutoFit/>
          </a:bodyPr>
          <a:lstStyle/>
          <a:p>
            <a:pPr marL="342900" indent="-342900" algn="just">
              <a:buFont typeface="Arial" panose="020B0604020202020204" pitchFamily="34" charset="0"/>
              <a:buChar char="•"/>
            </a:pPr>
            <a:r>
              <a:rPr lang="tr-TR" sz="2000" dirty="0"/>
              <a:t>Kapalı alanlar, çoğunlukla insanların çalışacağı alanlar olarak tasarlanmadıkları için bazı tehlikeler barındırırlar. </a:t>
            </a:r>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r>
              <a:rPr lang="tr-TR" sz="2000" dirty="0"/>
              <a:t>Kapalı alanlarda; özellikle hareket alanı kısıtlı olan bölümlerde, havalandırma sistemi genellikle tehlikeli atmosfer ortamının yayılmasını engelleyemez durumdadır. Bu tehlikeli ortam genellikle fark edilebilir durumda olmaz ve kısa zaman dilimleri içerisinde ani değişiklikler gösterebilir. </a:t>
            </a:r>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546053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5B8703E8-588D-4192-ADE7-CEF5AC8D334C}"/>
              </a:ext>
            </a:extLst>
          </p:cNvPr>
          <p:cNvSpPr txBox="1"/>
          <p:nvPr/>
        </p:nvSpPr>
        <p:spPr>
          <a:xfrm>
            <a:off x="791308" y="2746663"/>
            <a:ext cx="7453100" cy="3170099"/>
          </a:xfrm>
          <a:prstGeom prst="rect">
            <a:avLst/>
          </a:prstGeom>
          <a:noFill/>
        </p:spPr>
        <p:txBody>
          <a:bodyPr wrap="square" rtlCol="0">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3.Kazazedenin Güvenli Bölgeye Çıkartılması</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Olay yerinin durumuna göre; kazazedenin güvenli bölgeye çıkartılabilmesi için aşağıdakiler uygulanabilir;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LcParenR"/>
            </a:pPr>
            <a:r>
              <a:rPr lang="tr-TR" sz="2000" dirty="0"/>
              <a:t>Kurtarma Personelinin Öncelikli Çıkartılması</a:t>
            </a:r>
          </a:p>
          <a:p>
            <a:pPr marL="457200" indent="-457200">
              <a:buFont typeface="+mj-lt"/>
              <a:buAutoNum type="alphaLcParenR"/>
            </a:pPr>
            <a:r>
              <a:rPr lang="tr-TR" sz="2000" dirty="0">
                <a:latin typeface="Tahoma" panose="020B0604030504040204" pitchFamily="34" charset="0"/>
                <a:ea typeface="Tahoma" panose="020B0604030504040204" pitchFamily="34" charset="0"/>
                <a:cs typeface="Tahoma" panose="020B0604030504040204" pitchFamily="34" charset="0"/>
              </a:rPr>
              <a:t>Kazazedenin Öncelikli Çıkartılması</a:t>
            </a:r>
          </a:p>
          <a:p>
            <a:pPr marL="457200" indent="-457200">
              <a:buFont typeface="+mj-lt"/>
              <a:buAutoNum type="alphaLcParenR"/>
            </a:pPr>
            <a:r>
              <a:rPr lang="tr-TR" sz="2000" dirty="0">
                <a:latin typeface="Tahoma" panose="020B0604030504040204" pitchFamily="34" charset="0"/>
                <a:ea typeface="Tahoma" panose="020B0604030504040204" pitchFamily="34" charset="0"/>
                <a:cs typeface="Tahoma" panose="020B0604030504040204" pitchFamily="34" charset="0"/>
              </a:rPr>
              <a:t>Kurtarma Personeli ve Kazazedenin Birlikte Çıkartılması</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endParaRPr lang="tr-TR" sz="2000" b="1" u="sng"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A8B600FD-380E-4328-9D3F-7D54D3433F1D}"/>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384146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6D1C6DBE-C708-46C3-A798-B8D3FF545EB4}"/>
              </a:ext>
            </a:extLst>
          </p:cNvPr>
          <p:cNvSpPr txBox="1"/>
          <p:nvPr/>
        </p:nvSpPr>
        <p:spPr>
          <a:xfrm>
            <a:off x="797063" y="2659994"/>
            <a:ext cx="7453100" cy="3170099"/>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Kurtarma Personelinin Öncelikli Çıkartılması</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err="1">
                <a:latin typeface="Tahoma" panose="020B0604030504040204" pitchFamily="34" charset="0"/>
                <a:ea typeface="Tahoma" panose="020B0604030504040204" pitchFamily="34" charset="0"/>
                <a:cs typeface="Tahoma" panose="020B0604030504040204" pitchFamily="34" charset="0"/>
              </a:rPr>
              <a:t>Ex</a:t>
            </a:r>
            <a:r>
              <a:rPr lang="tr-TR" sz="2000" dirty="0">
                <a:latin typeface="Tahoma" panose="020B0604030504040204" pitchFamily="34" charset="0"/>
                <a:ea typeface="Tahoma" panose="020B0604030504040204" pitchFamily="34" charset="0"/>
                <a:cs typeface="Tahoma" panose="020B0604030504040204" pitchFamily="34" charset="0"/>
              </a:rPr>
              <a:t>(ölü) kişi veya canlı hayvan vakalarında; olay yeri riskli bir bölgedeyse, yaralı kazazedeyi yukarı çekebilecek yeterli insan gücü bulunmuyorsa, operasyon esnasında kurtarma personelinde acil müdahale edilmesini gerektiren bir durum söz konusuysa, ekip amiri tarafından bu konu değerlendirilerek </a:t>
            </a:r>
            <a:r>
              <a:rPr lang="tr-TR" sz="2000" b="1" u="sng" dirty="0">
                <a:latin typeface="Tahoma" panose="020B0604030504040204" pitchFamily="34" charset="0"/>
                <a:ea typeface="Tahoma" panose="020B0604030504040204" pitchFamily="34" charset="0"/>
                <a:cs typeface="Tahoma" panose="020B0604030504040204" pitchFamily="34" charset="0"/>
              </a:rPr>
              <a:t>kurtarma personeli kazazededen önce güvenli bölgeye alınmalıdır.</a:t>
            </a:r>
          </a:p>
          <a:p>
            <a:pPr algn="just"/>
            <a:endParaRPr lang="tr-TR" sz="2000" b="1" u="sng"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77DB676A-541A-429C-BF48-B370C36A6BBB}"/>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090528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A96A1FBC-46C7-4947-8E6C-FF755ACEDE20}"/>
              </a:ext>
            </a:extLst>
          </p:cNvPr>
          <p:cNvSpPr txBox="1"/>
          <p:nvPr/>
        </p:nvSpPr>
        <p:spPr>
          <a:xfrm>
            <a:off x="797063" y="2659773"/>
            <a:ext cx="7453100" cy="3477875"/>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Kurtarma Personelinin Öncelikli Çıkartılması</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Çökme, kayma, yukarıdan parça düşme risklerinin bulunduğu ortamlarda; </a:t>
            </a:r>
            <a:r>
              <a:rPr lang="tr-TR" sz="2000" dirty="0" err="1">
                <a:latin typeface="Tahoma" panose="020B0604030504040204" pitchFamily="34" charset="0"/>
                <a:ea typeface="Tahoma" panose="020B0604030504040204" pitchFamily="34" charset="0"/>
                <a:cs typeface="Tahoma" panose="020B0604030504040204" pitchFamily="34" charset="0"/>
              </a:rPr>
              <a:t>ex</a:t>
            </a:r>
            <a:r>
              <a:rPr lang="tr-TR" sz="2000" dirty="0">
                <a:latin typeface="Tahoma" panose="020B0604030504040204" pitchFamily="34" charset="0"/>
                <a:ea typeface="Tahoma" panose="020B0604030504040204" pitchFamily="34" charset="0"/>
                <a:cs typeface="Tahoma" panose="020B0604030504040204" pitchFamily="34" charset="0"/>
              </a:rPr>
              <a:t>(ölü) kişi veya canlı hayvan kurtarma operasyonlarında </a:t>
            </a:r>
            <a:r>
              <a:rPr lang="tr-TR" sz="2000" b="1" u="sng" dirty="0">
                <a:latin typeface="Tahoma" panose="020B0604030504040204" pitchFamily="34" charset="0"/>
                <a:ea typeface="Tahoma" panose="020B0604030504040204" pitchFamily="34" charset="0"/>
                <a:cs typeface="Tahoma" panose="020B0604030504040204" pitchFamily="34" charset="0"/>
              </a:rPr>
              <a:t>kurtarma personeli öncelikli olarak güvenli bölgeye alınmalıdır</a:t>
            </a:r>
            <a:r>
              <a:rPr lang="tr-TR" sz="2000" dirty="0">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operasyonu esnasında herhangi bir ekipmanın arızalanması veya personel gücünün sedyeyi yukarı almaya yetmemesi durumunda; </a:t>
            </a:r>
            <a:r>
              <a:rPr lang="tr-TR" sz="2000" b="1" u="sng" dirty="0">
                <a:latin typeface="Tahoma" panose="020B0604030504040204" pitchFamily="34" charset="0"/>
                <a:ea typeface="Tahoma" panose="020B0604030504040204" pitchFamily="34" charset="0"/>
                <a:cs typeface="Tahoma" panose="020B0604030504040204" pitchFamily="34" charset="0"/>
              </a:rPr>
              <a:t>kurtarma personeli öncelikli olarak yukarı alınabilir.</a:t>
            </a: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65AA63DB-74E2-4657-B717-26E40ABA67F0}"/>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5815213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E1032DF9-FAE1-426F-8783-D6A8D9E70094}"/>
              </a:ext>
            </a:extLst>
          </p:cNvPr>
          <p:cNvSpPr txBox="1"/>
          <p:nvPr/>
        </p:nvSpPr>
        <p:spPr>
          <a:xfrm>
            <a:off x="918963" y="3145025"/>
            <a:ext cx="7453100" cy="2554545"/>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Kurtarma Personelinin Öncelikli Çıkartılması</a:t>
            </a:r>
          </a:p>
          <a:p>
            <a:pPr marL="342900" indent="-342900">
              <a:buFont typeface="Arial" panose="020B0604020202020204" pitchFamily="34" charset="0"/>
              <a:buChar char="•"/>
            </a:pPr>
            <a:endParaRPr lang="tr-TR"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t>Kurtarma personelinin operasyon esnasında rahatsızlanması ( gazlar, kişisel sağlık sorunu vb.), operasyon esnasında yaralanması söz konusu olduğunda, </a:t>
            </a:r>
            <a:r>
              <a:rPr lang="tr-TR" sz="2000" b="1" u="sng" dirty="0"/>
              <a:t>kurtarma personeli öncelikli olarak yukarı alınabilir.</a:t>
            </a:r>
            <a:endParaRPr lang="tr-TR" sz="2000" dirty="0"/>
          </a:p>
          <a:p>
            <a:r>
              <a:rPr lang="tr-TR" sz="2000" dirty="0"/>
              <a:t>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3ABD763C-7167-4B51-9445-91C15D5BE98A}"/>
              </a:ext>
            </a:extLst>
          </p:cNvPr>
          <p:cNvSpPr txBox="1"/>
          <p:nvPr/>
        </p:nvSpPr>
        <p:spPr>
          <a:xfrm>
            <a:off x="924718" y="2325067"/>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4170540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D0A5FEBD-AF35-4C0F-9A74-DFD541C19C95}"/>
              </a:ext>
            </a:extLst>
          </p:cNvPr>
          <p:cNvSpPr txBox="1"/>
          <p:nvPr/>
        </p:nvSpPr>
        <p:spPr>
          <a:xfrm>
            <a:off x="791308" y="2707173"/>
            <a:ext cx="7453100" cy="3170099"/>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Kazazedenin Öncelikli Çıkartılması</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Operasyonlar olağan üstü durumlar haricinde kazazedenin öncelikli olarak güvenli bölgeye alınması şeklinde planlanmalı ve uygulanmalıdır. Sisteme kurulacak denge ipleri ve aşağıdan alınacak güvenlik önlemleri sayesinde kazazedenin maksimum güvenli bir şekilde güvenli bölgeye alınması sağlanır.</a:t>
            </a:r>
          </a:p>
          <a:p>
            <a:pPr marL="342900" indent="-342900" algn="just">
              <a:buFont typeface="Arial" panose="020B0604020202020204" pitchFamily="34" charset="0"/>
              <a:buChar char="•"/>
            </a:pPr>
            <a:r>
              <a:rPr lang="tr-TR" sz="2000" u="sng" dirty="0">
                <a:latin typeface="Tahoma" panose="020B0604030504040204" pitchFamily="34" charset="0"/>
                <a:ea typeface="Tahoma" panose="020B0604030504040204" pitchFamily="34" charset="0"/>
                <a:cs typeface="Tahoma" panose="020B0604030504040204" pitchFamily="34" charset="0"/>
              </a:rPr>
              <a:t>Normal şartlarda operasyonlar kazazedenin önce çıkartılması yönünde planlanmalıdır. </a:t>
            </a:r>
            <a:r>
              <a:rPr lang="tr-TR" sz="2000" dirty="0">
                <a:latin typeface="Tahoma" panose="020B0604030504040204" pitchFamily="34" charset="0"/>
                <a:ea typeface="Tahoma" panose="020B0604030504040204" pitchFamily="34" charset="0"/>
                <a:cs typeface="Tahoma" panose="020B0604030504040204" pitchFamily="34" charset="0"/>
              </a:rPr>
              <a:t>Yukarıdan ve aşağıdan alınacak güvenlik önlemleri ile mümkün olan en düşük riskte kazazede güvenli bölgeye taşınmış olacaktır.</a:t>
            </a:r>
          </a:p>
        </p:txBody>
      </p:sp>
      <p:sp>
        <p:nvSpPr>
          <p:cNvPr id="9" name="Metin kutusu 8">
            <a:extLst>
              <a:ext uri="{FF2B5EF4-FFF2-40B4-BE49-F238E27FC236}">
                <a16:creationId xmlns:a16="http://schemas.microsoft.com/office/drawing/2014/main" id="{5ABEE9C6-2390-46F2-8720-15566B182928}"/>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489899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9AA8A16D-5763-45A2-9374-231CD00903C3}"/>
              </a:ext>
            </a:extLst>
          </p:cNvPr>
          <p:cNvSpPr txBox="1"/>
          <p:nvPr/>
        </p:nvSpPr>
        <p:spPr>
          <a:xfrm>
            <a:off x="770929" y="3163061"/>
            <a:ext cx="7453100" cy="2554545"/>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Kurtarma Personeli ve Kazazedenin Birlikte Çıkartılması</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Operasyon alanında bulunan doğal veya doğal olmayan engeller, kazazedenin şok ve panik halinde olduğu durumlar, kısıtlı zaman, operasyon alanında tehlike oluşturan çökme, kopma ve kaymalar gibi kazazedenin tek başına çıkartılmasının riskli olduğu durumlarda kazazede ile kurtarma personeli birlikte güvenli bölgeye alınabilir.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723CEC0D-D726-4A06-9AFC-7C5F1DB63736}"/>
              </a:ext>
            </a:extLst>
          </p:cNvPr>
          <p:cNvSpPr txBox="1"/>
          <p:nvPr/>
        </p:nvSpPr>
        <p:spPr>
          <a:xfrm>
            <a:off x="776684" y="2269348"/>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504332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162DD2FA-21C0-438C-88F0-6F4031C87819}"/>
              </a:ext>
            </a:extLst>
          </p:cNvPr>
          <p:cNvSpPr txBox="1"/>
          <p:nvPr/>
        </p:nvSpPr>
        <p:spPr>
          <a:xfrm>
            <a:off x="770929" y="3229632"/>
            <a:ext cx="7453100" cy="2554545"/>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Kurtarma Personeli ve Kazazedenin Birlikte Çıkartılması</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Operasyonun bu şekilde tamamlanması kazazede ve kurtarma personeli açısından güvenli olsa da bu operasyonu gerçekleştirecek personel veya araç gücü önceden hesap edilmeli. Kurtarma personelinin talimatlarına göre hareket edilmelidir</a:t>
            </a:r>
            <a:r>
              <a:rPr lang="tr-TR" sz="2000" b="1" dirty="0">
                <a:latin typeface="Tahoma" panose="020B0604030504040204" pitchFamily="34" charset="0"/>
                <a:ea typeface="Tahoma" panose="020B0604030504040204" pitchFamily="34" charset="0"/>
                <a:cs typeface="Tahoma" panose="020B0604030504040204" pitchFamily="34" charset="0"/>
              </a:rPr>
              <a:t>.</a:t>
            </a: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502C6465-4E85-4FE8-B5FB-34B5BDA4F56F}"/>
              </a:ext>
            </a:extLst>
          </p:cNvPr>
          <p:cNvSpPr txBox="1"/>
          <p:nvPr/>
        </p:nvSpPr>
        <p:spPr>
          <a:xfrm>
            <a:off x="776684" y="233591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4165781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C5EC3A55-75B3-4204-A47A-31D33F3AF985}"/>
              </a:ext>
            </a:extLst>
          </p:cNvPr>
          <p:cNvSpPr txBox="1"/>
          <p:nvPr/>
        </p:nvSpPr>
        <p:spPr>
          <a:xfrm>
            <a:off x="791308" y="2636912"/>
            <a:ext cx="7453100" cy="3477875"/>
          </a:xfrm>
          <a:prstGeom prst="rect">
            <a:avLst/>
          </a:prstGeom>
          <a:noFill/>
        </p:spPr>
        <p:txBody>
          <a:bodyPr wrap="square" rtlCol="0">
            <a:spAutoFit/>
          </a:bodyPr>
          <a:lstStyle/>
          <a:p>
            <a:pPr algn="just"/>
            <a:r>
              <a:rPr lang="tr-TR" sz="2000" b="1" dirty="0">
                <a:latin typeface="Tahoma" panose="020B0604030504040204" pitchFamily="34" charset="0"/>
                <a:ea typeface="Tahoma" panose="020B0604030504040204" pitchFamily="34" charset="0"/>
                <a:cs typeface="Tahoma" panose="020B0604030504040204" pitchFamily="34" charset="0"/>
              </a:rPr>
              <a:t>Kuyudan Kurtarmada Dikkat Edilmesi Gereken Hususlar ve Yapılması Gereken Çalışmalar:</a:t>
            </a: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Olay yeri güvenliği sağlanmalıdır. Sıcak, ılık ve soğuk bölgeler oluşturulmalıdır. Ilık bölgede lojistik oluşturulmalıdır. Aydınlatma sağlanmalıdır.</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 çalışmalarında  kesinlikle temiz hava solunum cihazı kullanılmalıdır.</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Mevcut durum ve tehlikelerle ilgili değerlendirme ve planlama yapılmalıdır.</a:t>
            </a:r>
          </a:p>
        </p:txBody>
      </p:sp>
      <p:sp>
        <p:nvSpPr>
          <p:cNvPr id="9" name="Metin kutusu 8">
            <a:extLst>
              <a:ext uri="{FF2B5EF4-FFF2-40B4-BE49-F238E27FC236}">
                <a16:creationId xmlns:a16="http://schemas.microsoft.com/office/drawing/2014/main" id="{89381A49-F56C-4577-BE2C-596E7E719178}"/>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922776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0E6FA9F-A2B9-4F4E-9B92-18866C5A4F49}"/>
              </a:ext>
            </a:extLst>
          </p:cNvPr>
          <p:cNvSpPr txBox="1"/>
          <p:nvPr/>
        </p:nvSpPr>
        <p:spPr>
          <a:xfrm>
            <a:off x="791308" y="2636912"/>
            <a:ext cx="7453100" cy="3170099"/>
          </a:xfrm>
          <a:prstGeom prst="rect">
            <a:avLst/>
          </a:prstGeom>
          <a:noFill/>
        </p:spPr>
        <p:txBody>
          <a:bodyPr wrap="square" rtlCol="0">
            <a:spAutoFit/>
          </a:bodyPr>
          <a:lstStyle/>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Kuyunun çevresi, kuyunun derinliği, kuyunun genişliği, kuyunun ağzının dar ya da geniş olup olmadığı, kuyuda su olup olmadığı, çökme tehlikesi olup olmadığı, boğucu veya zehirleyici gaz olup olmadığı  mutlaka kontrol edilmelidir.</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Kuyuda su bulunması durumunda kazazedeye derhal can simidi veya kurtarma kemeri atılarak, boğulma riski ortadan kaldırılır.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38340485-AFDF-4372-8A7F-FAB1F61967FF}"/>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625443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2136F6E1-AFD4-47C6-A556-772F82D8D390}"/>
              </a:ext>
            </a:extLst>
          </p:cNvPr>
          <p:cNvSpPr txBox="1"/>
          <p:nvPr/>
        </p:nvSpPr>
        <p:spPr>
          <a:xfrm>
            <a:off x="791308" y="2636912"/>
            <a:ext cx="7453100" cy="3477875"/>
          </a:xfrm>
          <a:prstGeom prst="rect">
            <a:avLst/>
          </a:prstGeom>
          <a:noFill/>
        </p:spPr>
        <p:txBody>
          <a:bodyPr wrap="square" rtlCol="0">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Gaz ölçüm cihazıyla ölçüm yapıldığında, kuyuda tehlikeli gaz olduğu tespit edilirse, kazazedeye derhal maske ulaştırılır ve </a:t>
            </a:r>
            <a:r>
              <a:rPr lang="tr-TR" sz="2000" dirty="0" err="1">
                <a:latin typeface="Tahoma" panose="020B0604030504040204" pitchFamily="34" charset="0"/>
                <a:ea typeface="Tahoma" panose="020B0604030504040204" pitchFamily="34" charset="0"/>
                <a:cs typeface="Tahoma" panose="020B0604030504040204" pitchFamily="34" charset="0"/>
              </a:rPr>
              <a:t>exproof</a:t>
            </a:r>
            <a:r>
              <a:rPr lang="tr-TR" sz="2000" dirty="0">
                <a:latin typeface="Tahoma" panose="020B0604030504040204" pitchFamily="34" charset="0"/>
                <a:ea typeface="Tahoma" panose="020B0604030504040204" pitchFamily="34" charset="0"/>
                <a:cs typeface="Tahoma" panose="020B0604030504040204" pitchFamily="34" charset="0"/>
              </a:rPr>
              <a:t> malzemelerle pozitif veya negatif hava basıncı oluşturularak ortamdaki tehlikeli gaz seviyesi düşürülür.</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Tehlikeli madde var ise “Tehlikeli Maddeleri Tanımlama Rehberine” bakılmalı ve tehlikeli madde hakkında doğru bilgilere ulaşılmalıdır.</a:t>
            </a: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Tehlikeli maddenin, solunum veya deri yoluyla etkileme özelliğine göre  doğru kişisel koruyucu donanım kullanılmalıdır. (</a:t>
            </a:r>
            <a:r>
              <a:rPr lang="tr-TR" sz="2000" dirty="0" err="1">
                <a:latin typeface="Tahoma" panose="020B0604030504040204" pitchFamily="34" charset="0"/>
                <a:ea typeface="Tahoma" panose="020B0604030504040204" pitchFamily="34" charset="0"/>
                <a:cs typeface="Tahoma" panose="020B0604030504040204" pitchFamily="34" charset="0"/>
              </a:rPr>
              <a:t>Nomex</a:t>
            </a:r>
            <a:r>
              <a:rPr lang="tr-TR" sz="2000" dirty="0">
                <a:latin typeface="Tahoma" panose="020B0604030504040204" pitchFamily="34" charset="0"/>
                <a:ea typeface="Tahoma" panose="020B0604030504040204" pitchFamily="34" charset="0"/>
                <a:cs typeface="Tahoma" panose="020B0604030504040204" pitchFamily="34" charset="0"/>
              </a:rPr>
              <a:t> yeterli olmayabilir.)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43791B08-DABF-4B62-B13B-1A6522A0A5D6}"/>
              </a:ext>
            </a:extLst>
          </p:cNvPr>
          <p:cNvSpPr txBox="1"/>
          <p:nvPr/>
        </p:nvSpPr>
        <p:spPr>
          <a:xfrm>
            <a:off x="797063" y="1700808"/>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468396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93F0240B-EC28-4A56-89AA-C979AFFFF95F}"/>
              </a:ext>
            </a:extLst>
          </p:cNvPr>
          <p:cNvSpPr txBox="1"/>
          <p:nvPr/>
        </p:nvSpPr>
        <p:spPr>
          <a:xfrm>
            <a:off x="797063" y="1887215"/>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Özellikleri Bakımından Kapalı Alanlar</a:t>
            </a:r>
          </a:p>
        </p:txBody>
      </p:sp>
      <p:sp>
        <p:nvSpPr>
          <p:cNvPr id="16" name="Dikdörtgen 15">
            <a:extLst>
              <a:ext uri="{FF2B5EF4-FFF2-40B4-BE49-F238E27FC236}">
                <a16:creationId xmlns:a16="http://schemas.microsoft.com/office/drawing/2014/main" id="{A0508551-65BE-45B8-95F6-C30240E12696}"/>
              </a:ext>
            </a:extLst>
          </p:cNvPr>
          <p:cNvSpPr/>
          <p:nvPr/>
        </p:nvSpPr>
        <p:spPr>
          <a:xfrm>
            <a:off x="797063" y="2307644"/>
            <a:ext cx="7519353" cy="3785652"/>
          </a:xfrm>
          <a:prstGeom prst="rect">
            <a:avLst/>
          </a:prstGeom>
        </p:spPr>
        <p:txBody>
          <a:bodyPr wrap="square">
            <a:spAutoFit/>
          </a:bodyPr>
          <a:lstStyle/>
          <a:p>
            <a:pPr algn="just"/>
            <a:r>
              <a:rPr lang="tr-TR" sz="2000" dirty="0">
                <a:latin typeface="Tahoma" panose="020B0604030504040204" pitchFamily="34" charset="0"/>
                <a:ea typeface="Tahoma" panose="020B0604030504040204" pitchFamily="34" charset="0"/>
                <a:cs typeface="Tahoma" panose="020B0604030504040204" pitchFamily="34" charset="0"/>
              </a:rPr>
              <a:t>Kapalı alanlarda yapılan çalışmaların içerdiği riskler şu şekilde sıralanabilir:</a:t>
            </a:r>
          </a:p>
          <a:p>
            <a:pPr marL="457200" indent="-457200" algn="just">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Atmosfer şartlarından kaynaklanabilecek bilinç kaybı, sakatlanma, yaralanma ya da ölüm ihtimali.</a:t>
            </a:r>
          </a:p>
          <a:p>
            <a:pPr marL="457200" indent="-457200" algn="just">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Kolayca reaksiyon verebilen gaz, toz ve buhar benzeri maddelerin tutuşması sonucu yangın veya patlama olma ihtimali.</a:t>
            </a:r>
          </a:p>
          <a:p>
            <a:pPr marL="457200" indent="-457200" algn="just">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Yaralanmış ya da baygın vaziyetteki kişinin tedavi edilmesi ya da kurtarılması sırasında yaşanabilecek zorluklar.</a:t>
            </a:r>
          </a:p>
          <a:p>
            <a:pPr marL="457200" indent="-457200" algn="just">
              <a:buFont typeface="+mj-lt"/>
              <a:buAutoNum type="arabicPeriod"/>
            </a:pPr>
            <a:r>
              <a:rPr lang="tr-TR" sz="2000" dirty="0">
                <a:latin typeface="Tahoma" panose="020B0604030504040204" pitchFamily="34" charset="0"/>
                <a:ea typeface="Tahoma" panose="020B0604030504040204" pitchFamily="34" charset="0"/>
                <a:cs typeface="Tahoma" panose="020B0604030504040204" pitchFamily="34" charset="0"/>
              </a:rPr>
              <a:t>Oksijen yetersizliğinden kaynaklanan ya da su, kum, hububat vb. maddelerin yoğun birikintisi içerisinde kalarak gerçekleşebilecek boğulma olasılığı. </a:t>
            </a:r>
          </a:p>
        </p:txBody>
      </p:sp>
    </p:spTree>
    <p:extLst>
      <p:ext uri="{BB962C8B-B14F-4D97-AF65-F5344CB8AC3E}">
        <p14:creationId xmlns:p14="http://schemas.microsoft.com/office/powerpoint/2010/main" val="41547496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9405C239-5F3C-44B7-B74E-CE2E4FE2D678}"/>
              </a:ext>
            </a:extLst>
          </p:cNvPr>
          <p:cNvSpPr txBox="1"/>
          <p:nvPr/>
        </p:nvSpPr>
        <p:spPr>
          <a:xfrm>
            <a:off x="791308" y="2636912"/>
            <a:ext cx="7453100" cy="3477875"/>
          </a:xfrm>
          <a:prstGeom prst="rect">
            <a:avLst/>
          </a:prstGeom>
          <a:noFill/>
        </p:spPr>
        <p:txBody>
          <a:bodyPr wrap="square" rtlCol="0">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Kuyudaki gaz  tahliyesi tamamlandıktan sonra çökme riski değerlendirilir ve kuyudaki su tahliye edilerek gerekli dayanak/destek çalışmaları yapılır.</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Kuyudaki suyun çekilmesi mümkün değilse gerekli tedbirler alınarak çalışmalar yürütülür.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İnme esnasında kuyunun tam orta noktasından inilmeli, kuyunun duvarlarına temas etmekten kaçınılmalıdır. Aksi takdirde istenmeyen çökmelere sebep olunabilir.</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C20275BB-F4F5-436A-80A9-B748EEB50D6C}"/>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8287250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12544968-B276-4CA0-8F1A-5488D7271498}"/>
              </a:ext>
            </a:extLst>
          </p:cNvPr>
          <p:cNvSpPr txBox="1"/>
          <p:nvPr/>
        </p:nvSpPr>
        <p:spPr>
          <a:xfrm>
            <a:off x="791308" y="2636912"/>
            <a:ext cx="7453100" cy="2862322"/>
          </a:xfrm>
          <a:prstGeom prst="rect">
            <a:avLst/>
          </a:prstGeom>
          <a:noFill/>
        </p:spPr>
        <p:txBody>
          <a:bodyPr wrap="square" rtlCol="0">
            <a:spAutoFit/>
          </a:bodyPr>
          <a:lstStyle/>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Kuyuya inmek için iki kurtarma personeli; ekipmanlarını hazır hale getirir.</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Kuyuya inildikten sonra kazazedeye imkânlar dâhilinde ilk yardım uygulanmalı ve uygun şekilde bağlanarak kuyudan çıkarılmalıdır.</a:t>
            </a:r>
            <a:endParaRPr lang="tr-TR" sz="2000" b="1" dirty="0">
              <a:latin typeface="Tahoma" panose="020B0604030504040204" pitchFamily="34" charset="0"/>
              <a:ea typeface="Tahoma" panose="020B0604030504040204" pitchFamily="34" charset="0"/>
              <a:cs typeface="Tahoma" panose="020B0604030504040204" pitchFamily="34" charset="0"/>
            </a:endParaRPr>
          </a:p>
          <a:p>
            <a:pPr algn="just"/>
            <a:endParaRPr lang="tr-TR"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endParaRPr lang="tr-TR" sz="2000" b="1"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108F7AAD-2E4A-4FBC-A30B-4CCA840775A5}"/>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116990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67FAC84-4ED0-46BE-9F20-EA90FED15F1D}"/>
              </a:ext>
            </a:extLst>
          </p:cNvPr>
          <p:cNvSpPr txBox="1"/>
          <p:nvPr/>
        </p:nvSpPr>
        <p:spPr>
          <a:xfrm>
            <a:off x="791308" y="2636912"/>
            <a:ext cx="7453100" cy="3477875"/>
          </a:xfrm>
          <a:prstGeom prst="rect">
            <a:avLst/>
          </a:prstGeom>
          <a:noFill/>
        </p:spPr>
        <p:txBody>
          <a:bodyPr wrap="square" rtlCol="0">
            <a:spAutoFit/>
          </a:bodyPr>
          <a:lstStyle/>
          <a:p>
            <a:pPr marL="342900" indent="-342900" algn="just">
              <a:buFont typeface="Arial" panose="020B0604020202020204" pitchFamily="34" charset="0"/>
              <a:buChar char="•"/>
            </a:pPr>
            <a:r>
              <a:rPr lang="tr-TR" sz="2000" b="1" dirty="0">
                <a:latin typeface="Tahoma" panose="020B0604030504040204" pitchFamily="34" charset="0"/>
                <a:ea typeface="Tahoma" panose="020B0604030504040204" pitchFamily="34" charset="0"/>
                <a:cs typeface="Tahoma" panose="020B0604030504040204" pitchFamily="34" charset="0"/>
              </a:rPr>
              <a:t>Kuyulardan kurtarma operasyonlarında; </a:t>
            </a:r>
            <a:r>
              <a:rPr lang="tr-TR" sz="2000" dirty="0">
                <a:latin typeface="Tahoma" panose="020B0604030504040204" pitchFamily="34" charset="0"/>
                <a:ea typeface="Tahoma" panose="020B0604030504040204" pitchFamily="34" charset="0"/>
                <a:cs typeface="Tahoma" panose="020B0604030504040204" pitchFamily="34" charset="0"/>
              </a:rPr>
              <a:t>öncelikle hayatta olan kişiler yukarı çekilerek tahliye edilir. Eğer hayvan ya da </a:t>
            </a:r>
            <a:r>
              <a:rPr lang="tr-TR" sz="2000" dirty="0" err="1">
                <a:latin typeface="Tahoma" panose="020B0604030504040204" pitchFamily="34" charset="0"/>
                <a:ea typeface="Tahoma" panose="020B0604030504040204" pitchFamily="34" charset="0"/>
                <a:cs typeface="Tahoma" panose="020B0604030504040204" pitchFamily="34" charset="0"/>
              </a:rPr>
              <a:t>ex</a:t>
            </a:r>
            <a:r>
              <a:rPr lang="tr-TR" sz="2000" dirty="0">
                <a:latin typeface="Tahoma" panose="020B0604030504040204" pitchFamily="34" charset="0"/>
                <a:ea typeface="Tahoma" panose="020B0604030504040204" pitchFamily="34" charset="0"/>
                <a:cs typeface="Tahoma" panose="020B0604030504040204" pitchFamily="34" charset="0"/>
              </a:rPr>
              <a:t>(ölü) kişi ise; önce kurtarma personeli tahliye edilir. </a:t>
            </a:r>
            <a:r>
              <a:rPr lang="tr-TR" sz="2000" dirty="0" err="1">
                <a:latin typeface="Tahoma" panose="020B0604030504040204" pitchFamily="34" charset="0"/>
                <a:ea typeface="Tahoma" panose="020B0604030504040204" pitchFamily="34" charset="0"/>
                <a:cs typeface="Tahoma" panose="020B0604030504040204" pitchFamily="34" charset="0"/>
              </a:rPr>
              <a:t>Ex</a:t>
            </a:r>
            <a:r>
              <a:rPr lang="tr-TR" sz="2000" dirty="0">
                <a:latin typeface="Tahoma" panose="020B0604030504040204" pitchFamily="34" charset="0"/>
                <a:ea typeface="Tahoma" panose="020B0604030504040204" pitchFamily="34" charset="0"/>
                <a:cs typeface="Tahoma" panose="020B0604030504040204" pitchFamily="34" charset="0"/>
              </a:rPr>
              <a:t> (ölü) ve hayvanların çıkarılmasında bağlama işlemi yapılmalı ve önce kurtarma personeli kuyudan çıkmalıdır.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b="1" dirty="0">
                <a:latin typeface="Tahoma" panose="020B0604030504040204" pitchFamily="34" charset="0"/>
                <a:ea typeface="Tahoma" panose="020B0604030504040204" pitchFamily="34" charset="0"/>
                <a:cs typeface="Tahoma" panose="020B0604030504040204" pitchFamily="34" charset="0"/>
              </a:rPr>
              <a:t>Kuyu dar (tek kişinin sığabileceği) ise; </a:t>
            </a:r>
            <a:r>
              <a:rPr lang="tr-TR" sz="2000" dirty="0">
                <a:latin typeface="Tahoma" panose="020B0604030504040204" pitchFamily="34" charset="0"/>
                <a:ea typeface="Tahoma" panose="020B0604030504040204" pitchFamily="34" charset="0"/>
                <a:cs typeface="Tahoma" panose="020B0604030504040204" pitchFamily="34" charset="0"/>
              </a:rPr>
              <a:t>kurtarma personeli yaralı kazazedenin bağlantılarını yapar. Eğer kazazede canlı ise; önce kazazede yukarıya tahliye edilir. Eğer </a:t>
            </a:r>
            <a:r>
              <a:rPr lang="tr-TR" sz="2000" dirty="0" err="1">
                <a:latin typeface="Tahoma" panose="020B0604030504040204" pitchFamily="34" charset="0"/>
                <a:ea typeface="Tahoma" panose="020B0604030504040204" pitchFamily="34" charset="0"/>
                <a:cs typeface="Tahoma" panose="020B0604030504040204" pitchFamily="34" charset="0"/>
              </a:rPr>
              <a:t>ex</a:t>
            </a:r>
            <a:r>
              <a:rPr lang="tr-TR" sz="2000" dirty="0">
                <a:latin typeface="Tahoma" panose="020B0604030504040204" pitchFamily="34" charset="0"/>
                <a:ea typeface="Tahoma" panose="020B0604030504040204" pitchFamily="34" charset="0"/>
                <a:cs typeface="Tahoma" panose="020B0604030504040204" pitchFamily="34" charset="0"/>
              </a:rPr>
              <a:t> ise; önce kurtarma personeli sonra kazazede tahliye edilir. </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D37DA48D-E0D7-4767-A63B-5334B92027C3}"/>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2383311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E763F473-5FC8-4308-9FEE-54B3AD85E578}"/>
              </a:ext>
            </a:extLst>
          </p:cNvPr>
          <p:cNvSpPr txBox="1"/>
          <p:nvPr/>
        </p:nvSpPr>
        <p:spPr>
          <a:xfrm>
            <a:off x="791308" y="2636912"/>
            <a:ext cx="7453100" cy="3477875"/>
          </a:xfrm>
          <a:prstGeom prst="rect">
            <a:avLst/>
          </a:prstGeom>
          <a:noFill/>
        </p:spPr>
        <p:txBody>
          <a:bodyPr wrap="square" rtlCol="0">
            <a:spAutoFit/>
          </a:bodyPr>
          <a:lstStyle/>
          <a:p>
            <a:pPr marL="342900" indent="-342900" algn="just">
              <a:buFont typeface="Arial" panose="020B0604020202020204" pitchFamily="34" charset="0"/>
              <a:buChar char="•"/>
            </a:pPr>
            <a:r>
              <a:rPr lang="tr-TR" sz="2000" b="1" dirty="0">
                <a:latin typeface="Tahoma" panose="020B0604030504040204" pitchFamily="34" charset="0"/>
                <a:ea typeface="Tahoma" panose="020B0604030504040204" pitchFamily="34" charset="0"/>
                <a:cs typeface="Tahoma" panose="020B0604030504040204" pitchFamily="34" charset="0"/>
              </a:rPr>
              <a:t>Kuyu geniş (iki kişinin sığabileceği) ise; </a:t>
            </a:r>
            <a:r>
              <a:rPr lang="tr-TR" sz="2000" dirty="0">
                <a:latin typeface="Tahoma" panose="020B0604030504040204" pitchFamily="34" charset="0"/>
                <a:ea typeface="Tahoma" panose="020B0604030504040204" pitchFamily="34" charset="0"/>
                <a:cs typeface="Tahoma" panose="020B0604030504040204" pitchFamily="34" charset="0"/>
              </a:rPr>
              <a:t>kurtarma personeli ve yaralı kazazede aynı anda çekilebilir. </a:t>
            </a:r>
          </a:p>
          <a:p>
            <a:pPr marL="342900" indent="-342900" algn="just">
              <a:buFont typeface="Arial" panose="020B0604020202020204" pitchFamily="34" charset="0"/>
              <a:buChar char="•"/>
            </a:pPr>
            <a:endParaRPr lang="tr-TR"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b="1" dirty="0">
                <a:latin typeface="Tahoma" panose="020B0604030504040204" pitchFamily="34" charset="0"/>
                <a:ea typeface="Tahoma" panose="020B0604030504040204" pitchFamily="34" charset="0"/>
                <a:cs typeface="Tahoma" panose="020B0604030504040204" pitchFamily="34" charset="0"/>
              </a:rPr>
              <a:t>Kuyu çok dar (tek kişinin sığamayacağı) ise; </a:t>
            </a:r>
            <a:r>
              <a:rPr lang="tr-TR" sz="2000" dirty="0">
                <a:latin typeface="Tahoma" panose="020B0604030504040204" pitchFamily="34" charset="0"/>
                <a:ea typeface="Tahoma" panose="020B0604030504040204" pitchFamily="34" charset="0"/>
                <a:cs typeface="Tahoma" panose="020B0604030504040204" pitchFamily="34" charset="0"/>
              </a:rPr>
              <a:t>Kuyularda yapılacak çalışmalarda kuyunun yapısal özelliklerine bağlı olarak (özellikle çok dar olan kuyularda) kurtarma personeli iniş yapamayabilir. Bu gibi durumlarda iş makinelerinden istifade edilmelidir. Kuyunun derinliği hesaplanarak en uygun yerden ikinci kuyu açılmalı ve uygun derinlikte açılacak galeriden kazazedeye ulaşılmalıdır.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98B75A1A-BC06-4309-981E-64BF890BA948}"/>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8988895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6CB5A3E1-D16D-4064-B53D-6FC81252DA74}"/>
              </a:ext>
            </a:extLst>
          </p:cNvPr>
          <p:cNvSpPr txBox="1"/>
          <p:nvPr/>
        </p:nvSpPr>
        <p:spPr>
          <a:xfrm>
            <a:off x="791308" y="2798926"/>
            <a:ext cx="7453100" cy="2862322"/>
          </a:xfrm>
          <a:prstGeom prst="rect">
            <a:avLst/>
          </a:prstGeom>
          <a:noFill/>
        </p:spPr>
        <p:txBody>
          <a:bodyPr wrap="square" rtlCol="0">
            <a:spAutoFit/>
          </a:bodyPr>
          <a:lstStyle/>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Bazı durumlarda kuyunun içindeki yaralıya yönelik koruyucu tedbirler alınarak kuyu genişletilir ya da kuyunun derinliği tespit edilerek uygun bir planlamayla iş makineleri kullanılarak kuyunun alt seviyelerine ulaşılmaya çalışılır.</a:t>
            </a:r>
          </a:p>
          <a:p>
            <a:pPr marL="342900" indent="-342900" algn="just">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Tüm bu çalışmalardan sonra kazazede kurtarma yöntemlerine uygun şekilde yukarı çekilerek tahliye edilir. Kurtarma personelinin kuyudan çıkmasıyla operasyon tamamlanır.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2BF1F34E-1C4C-48C1-AACD-D37EA11EE5EA}"/>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Kuyulardan Kurtarma Operasyonlarında Sistemli Çalışma</a:t>
            </a:r>
          </a:p>
        </p:txBody>
      </p:sp>
    </p:spTree>
    <p:extLst>
      <p:ext uri="{BB962C8B-B14F-4D97-AF65-F5344CB8AC3E}">
        <p14:creationId xmlns:p14="http://schemas.microsoft.com/office/powerpoint/2010/main" val="1512909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E2A0C3C-37BE-4ABC-9CE2-90E6BE602B4F}"/>
              </a:ext>
            </a:extLst>
          </p:cNvPr>
          <p:cNvSpPr txBox="1"/>
          <p:nvPr/>
        </p:nvSpPr>
        <p:spPr>
          <a:xfrm>
            <a:off x="791308" y="2420888"/>
            <a:ext cx="7453100" cy="3170099"/>
          </a:xfrm>
          <a:prstGeom prst="rect">
            <a:avLst/>
          </a:prstGeom>
          <a:noFill/>
        </p:spPr>
        <p:txBody>
          <a:bodyPr wrap="square" rtlCol="0">
            <a:spAutoFit/>
          </a:bodyPr>
          <a:lstStyle/>
          <a:p>
            <a:pPr marL="342900" indent="-342900">
              <a:buFont typeface="Arial" panose="020B0604020202020204" pitchFamily="34" charset="0"/>
              <a:buChar char="•"/>
            </a:pPr>
            <a:r>
              <a:rPr lang="tr-TR" sz="2000" dirty="0" err="1">
                <a:latin typeface="Tahoma" panose="020B0604030504040204" pitchFamily="34" charset="0"/>
                <a:ea typeface="Tahoma" panose="020B0604030504040204" pitchFamily="34" charset="0"/>
                <a:cs typeface="Tahoma" panose="020B0604030504040204" pitchFamily="34" charset="0"/>
              </a:rPr>
              <a:t>Tripot</a:t>
            </a:r>
            <a:r>
              <a:rPr lang="tr-TR" sz="2000" dirty="0">
                <a:latin typeface="Tahoma" panose="020B0604030504040204" pitchFamily="34" charset="0"/>
                <a:ea typeface="Tahoma" panose="020B0604030504040204" pitchFamily="34" charset="0"/>
                <a:cs typeface="Tahoma" panose="020B0604030504040204" pitchFamily="34" charset="0"/>
              </a:rPr>
              <a:t>(üç ayak) üzerinde bulunan </a:t>
            </a:r>
            <a:r>
              <a:rPr lang="tr-TR" sz="2000" dirty="0" err="1">
                <a:latin typeface="Tahoma" panose="020B0604030504040204" pitchFamily="34" charset="0"/>
                <a:ea typeface="Tahoma" panose="020B0604030504040204" pitchFamily="34" charset="0"/>
                <a:cs typeface="Tahoma" panose="020B0604030504040204" pitchFamily="34" charset="0"/>
              </a:rPr>
              <a:t>ankraj</a:t>
            </a:r>
            <a:r>
              <a:rPr lang="tr-TR" sz="2000" dirty="0">
                <a:latin typeface="Tahoma" panose="020B0604030504040204" pitchFamily="34" charset="0"/>
                <a:ea typeface="Tahoma" panose="020B0604030504040204" pitchFamily="34" charset="0"/>
                <a:cs typeface="Tahoma" panose="020B0604030504040204" pitchFamily="34" charset="0"/>
              </a:rPr>
              <a:t> noktası sayesinde istenilen makara sistemi kurularak kuyunun merkezinden çalışma yapılabilir.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Kurtarma personeli ihtiyaç dahilinde farklı makara sistemleri kullanabilir.</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Örnek olarak; </a:t>
            </a:r>
            <a:r>
              <a:rPr lang="tr-TR" sz="2000" dirty="0" err="1">
                <a:latin typeface="Tahoma" panose="020B0604030504040204" pitchFamily="34" charset="0"/>
                <a:ea typeface="Tahoma" panose="020B0604030504040204" pitchFamily="34" charset="0"/>
                <a:cs typeface="Tahoma" panose="020B0604030504040204" pitchFamily="34" charset="0"/>
              </a:rPr>
              <a:t>tripot</a:t>
            </a:r>
            <a:r>
              <a:rPr lang="tr-TR" sz="2000" dirty="0">
                <a:latin typeface="Tahoma" panose="020B0604030504040204" pitchFamily="34" charset="0"/>
                <a:ea typeface="Tahoma" panose="020B0604030504040204" pitchFamily="34" charset="0"/>
                <a:cs typeface="Tahoma" panose="020B0604030504040204" pitchFamily="34" charset="0"/>
              </a:rPr>
              <a:t> üzerinde </a:t>
            </a:r>
            <a:r>
              <a:rPr lang="tr-TR" sz="2000" b="1" dirty="0">
                <a:latin typeface="Tahoma" panose="020B0604030504040204" pitchFamily="34" charset="0"/>
                <a:ea typeface="Tahoma" panose="020B0604030504040204" pitchFamily="34" charset="0"/>
                <a:cs typeface="Tahoma" panose="020B0604030504040204" pitchFamily="34" charset="0"/>
              </a:rPr>
              <a:t>hazır makara sistemi </a:t>
            </a:r>
            <a:r>
              <a:rPr lang="tr-TR" sz="2000" dirty="0">
                <a:latin typeface="Tahoma" panose="020B0604030504040204" pitchFamily="34" charset="0"/>
                <a:ea typeface="Tahoma" panose="020B0604030504040204" pitchFamily="34" charset="0"/>
                <a:cs typeface="Tahoma" panose="020B0604030504040204" pitchFamily="34" charset="0"/>
              </a:rPr>
              <a:t>kullanılarak yapılan çalışma gösterilecektir.</a:t>
            </a:r>
          </a:p>
          <a:p>
            <a:pPr algn="just"/>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2B957E81-AFB9-4205-BB58-1C85523249E1}"/>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spTree>
    <p:extLst>
      <p:ext uri="{BB962C8B-B14F-4D97-AF65-F5344CB8AC3E}">
        <p14:creationId xmlns:p14="http://schemas.microsoft.com/office/powerpoint/2010/main" val="2038382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62EBFCD0-14AF-4D2F-AE0E-E9C6CFC1DBE0}"/>
              </a:ext>
            </a:extLst>
          </p:cNvPr>
          <p:cNvSpPr txBox="1"/>
          <p:nvPr/>
        </p:nvSpPr>
        <p:spPr>
          <a:xfrm>
            <a:off x="791308" y="3185681"/>
            <a:ext cx="3276636" cy="1323439"/>
          </a:xfrm>
          <a:prstGeom prst="rect">
            <a:avLst/>
          </a:prstGeom>
          <a:noFill/>
        </p:spPr>
        <p:txBody>
          <a:bodyPr wrap="square" rtlCol="0">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1. Adım: </a:t>
            </a:r>
            <a:r>
              <a:rPr lang="tr-TR" sz="2000" dirty="0">
                <a:latin typeface="Tahoma" panose="020B0604030504040204" pitchFamily="34" charset="0"/>
                <a:ea typeface="Tahoma" panose="020B0604030504040204" pitchFamily="34" charset="0"/>
                <a:cs typeface="Tahoma" panose="020B0604030504040204" pitchFamily="34" charset="0"/>
              </a:rPr>
              <a:t>Kuyuda ilk önce hazırlık ve güvenlik çalışmaları yapılır.</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D8B162A8-9675-40D4-92A7-1D29B65C714F}"/>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1" name="Picture 2" descr="IMG_5333">
            <a:extLst>
              <a:ext uri="{FF2B5EF4-FFF2-40B4-BE49-F238E27FC236}">
                <a16:creationId xmlns:a16="http://schemas.microsoft.com/office/drawing/2014/main" id="{8DAF8543-BBC4-441A-BA84-67165B22F1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306465"/>
            <a:ext cx="4104455" cy="3642816"/>
          </a:xfrm>
          <a:prstGeom prst="rect">
            <a:avLst/>
          </a:prstGeom>
          <a:noFill/>
          <a:ln w="127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511954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49251B30-5177-4D98-B918-8417DBDADA6B}"/>
              </a:ext>
            </a:extLst>
          </p:cNvPr>
          <p:cNvSpPr txBox="1"/>
          <p:nvPr/>
        </p:nvSpPr>
        <p:spPr>
          <a:xfrm>
            <a:off x="791308" y="3021920"/>
            <a:ext cx="3348644" cy="1631216"/>
          </a:xfrm>
          <a:prstGeom prst="rect">
            <a:avLst/>
          </a:prstGeom>
          <a:noFill/>
        </p:spPr>
        <p:txBody>
          <a:bodyPr wrap="square" rtlCol="0">
            <a:spAutoFit/>
          </a:bodyPr>
          <a:lstStyle/>
          <a:p>
            <a:endParaRPr lang="tr-TR" sz="2000" b="1" dirty="0">
              <a:latin typeface="Tahoma" panose="020B0604030504040204" pitchFamily="34" charset="0"/>
              <a:ea typeface="Tahoma" panose="020B0604030504040204" pitchFamily="34" charset="0"/>
              <a:cs typeface="Tahoma" panose="020B0604030504040204" pitchFamily="34" charset="0"/>
            </a:endParaRPr>
          </a:p>
          <a:p>
            <a:r>
              <a:rPr lang="tr-TR" sz="2000" b="1" dirty="0">
                <a:latin typeface="Tahoma" panose="020B0604030504040204" pitchFamily="34" charset="0"/>
                <a:ea typeface="Tahoma" panose="020B0604030504040204" pitchFamily="34" charset="0"/>
                <a:cs typeface="Tahoma" panose="020B0604030504040204" pitchFamily="34" charset="0"/>
              </a:rPr>
              <a:t>2. Adım: </a:t>
            </a:r>
            <a:r>
              <a:rPr lang="tr-TR" sz="2000" dirty="0">
                <a:latin typeface="Tahoma" panose="020B0604030504040204" pitchFamily="34" charset="0"/>
                <a:ea typeface="Tahoma" panose="020B0604030504040204" pitchFamily="34" charset="0"/>
                <a:cs typeface="Tahoma" panose="020B0604030504040204" pitchFamily="34" charset="0"/>
              </a:rPr>
              <a:t>Kuyuya inecek personel, iniş ekipmanlarını kuşanarak </a:t>
            </a:r>
            <a:r>
              <a:rPr lang="tr-TR" sz="2000" dirty="0" err="1">
                <a:latin typeface="Tahoma" panose="020B0604030504040204" pitchFamily="34" charset="0"/>
                <a:ea typeface="Tahoma" panose="020B0604030504040204" pitchFamily="34" charset="0"/>
                <a:cs typeface="Tahoma" panose="020B0604030504040204" pitchFamily="34" charset="0"/>
              </a:rPr>
              <a:t>tripotu</a:t>
            </a:r>
            <a:r>
              <a:rPr lang="tr-TR" sz="2000" dirty="0">
                <a:latin typeface="Tahoma" panose="020B0604030504040204" pitchFamily="34" charset="0"/>
                <a:ea typeface="Tahoma" panose="020B0604030504040204" pitchFamily="34" charset="0"/>
                <a:cs typeface="Tahoma" panose="020B0604030504040204" pitchFamily="34" charset="0"/>
              </a:rPr>
              <a:t> hazırlar.</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14B8391E-4BEC-4694-9E56-4870A27A0A85}"/>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1" name="Picture 2" descr="IMG_5335">
            <a:extLst>
              <a:ext uri="{FF2B5EF4-FFF2-40B4-BE49-F238E27FC236}">
                <a16:creationId xmlns:a16="http://schemas.microsoft.com/office/drawing/2014/main" id="{BA409AEE-535C-4B91-9789-AACA49C54B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267784"/>
            <a:ext cx="4104455" cy="3609488"/>
          </a:xfrm>
          <a:prstGeom prst="rect">
            <a:avLst/>
          </a:prstGeom>
          <a:noFill/>
          <a:ln w="127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957326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B44CD34A-4EB8-4610-9F1B-DB786705EADE}"/>
              </a:ext>
            </a:extLst>
          </p:cNvPr>
          <p:cNvSpPr txBox="1"/>
          <p:nvPr/>
        </p:nvSpPr>
        <p:spPr>
          <a:xfrm>
            <a:off x="791308" y="3277433"/>
            <a:ext cx="3132620" cy="1015663"/>
          </a:xfrm>
          <a:prstGeom prst="rect">
            <a:avLst/>
          </a:prstGeom>
          <a:noFill/>
        </p:spPr>
        <p:txBody>
          <a:bodyPr wrap="square" rtlCol="0">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3. Adım: </a:t>
            </a:r>
            <a:r>
              <a:rPr lang="tr-TR" sz="2000" dirty="0">
                <a:latin typeface="Tahoma" panose="020B0604030504040204" pitchFamily="34" charset="0"/>
                <a:ea typeface="Tahoma" panose="020B0604030504040204" pitchFamily="34" charset="0"/>
                <a:cs typeface="Tahoma" panose="020B0604030504040204" pitchFamily="34" charset="0"/>
              </a:rPr>
              <a:t>İniş yapacak personel, gerekli bağlantıları yapar. </a:t>
            </a:r>
          </a:p>
        </p:txBody>
      </p:sp>
      <p:sp>
        <p:nvSpPr>
          <p:cNvPr id="9" name="Metin kutusu 8">
            <a:extLst>
              <a:ext uri="{FF2B5EF4-FFF2-40B4-BE49-F238E27FC236}">
                <a16:creationId xmlns:a16="http://schemas.microsoft.com/office/drawing/2014/main" id="{1A179419-936A-4061-B868-1A41FC7214AA}"/>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1" name="Picture 2" descr="IMG_5345">
            <a:extLst>
              <a:ext uri="{FF2B5EF4-FFF2-40B4-BE49-F238E27FC236}">
                <a16:creationId xmlns:a16="http://schemas.microsoft.com/office/drawing/2014/main" id="{89730343-5C79-46BF-88B6-EE5E393299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709" b="17709"/>
          <a:stretch>
            <a:fillRect/>
          </a:stretch>
        </p:blipFill>
        <p:spPr bwMode="auto">
          <a:xfrm>
            <a:off x="4283968" y="2306464"/>
            <a:ext cx="4032448" cy="3642816"/>
          </a:xfrm>
          <a:prstGeom prst="rect">
            <a:avLst/>
          </a:prstGeom>
          <a:noFill/>
          <a:ln w="127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039962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FCCDA748-B287-4D44-BEE7-D65915A5BE98}"/>
              </a:ext>
            </a:extLst>
          </p:cNvPr>
          <p:cNvSpPr txBox="1"/>
          <p:nvPr/>
        </p:nvSpPr>
        <p:spPr>
          <a:xfrm>
            <a:off x="791308" y="2492896"/>
            <a:ext cx="3132620" cy="3170099"/>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Ardından yardımcı malzeme ile birlikte kuyuya inmeye başlar.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El </a:t>
            </a:r>
            <a:r>
              <a:rPr lang="tr-TR" sz="2000" dirty="0" err="1">
                <a:latin typeface="Tahoma" panose="020B0604030504040204" pitchFamily="34" charset="0"/>
                <a:ea typeface="Tahoma" panose="020B0604030504040204" pitchFamily="34" charset="0"/>
                <a:cs typeface="Tahoma" panose="020B0604030504040204" pitchFamily="34" charset="0"/>
              </a:rPr>
              <a:t>jumarının</a:t>
            </a:r>
            <a:r>
              <a:rPr lang="tr-TR" sz="2000" dirty="0">
                <a:latin typeface="Tahoma" panose="020B0604030504040204" pitchFamily="34" charset="0"/>
                <a:ea typeface="Tahoma" panose="020B0604030504040204" pitchFamily="34" charset="0"/>
                <a:cs typeface="Tahoma" panose="020B0604030504040204" pitchFamily="34" charset="0"/>
              </a:rPr>
              <a:t> mandalı hafif bir şekilde boşatılarak ipin kayması sağlanır ve kuyuya iniş işlemi yapılır.</a:t>
            </a:r>
          </a:p>
        </p:txBody>
      </p:sp>
      <p:sp>
        <p:nvSpPr>
          <p:cNvPr id="9" name="Metin kutusu 8">
            <a:extLst>
              <a:ext uri="{FF2B5EF4-FFF2-40B4-BE49-F238E27FC236}">
                <a16:creationId xmlns:a16="http://schemas.microsoft.com/office/drawing/2014/main" id="{C87E96BC-C419-4B97-BBF2-1B62DB7875A2}"/>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1" name="Picture 3" descr="IMG_5359">
            <a:extLst>
              <a:ext uri="{FF2B5EF4-FFF2-40B4-BE49-F238E27FC236}">
                <a16:creationId xmlns:a16="http://schemas.microsoft.com/office/drawing/2014/main" id="{A857D182-3096-4408-9FE2-1AC79336EC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7" y="2492896"/>
            <a:ext cx="3888432" cy="3384376"/>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5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Kapalı Alanların Özellikleri ve Barındırdığı Tehlikeler</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5" name="Metin kutusu 14">
            <a:extLst>
              <a:ext uri="{FF2B5EF4-FFF2-40B4-BE49-F238E27FC236}">
                <a16:creationId xmlns:a16="http://schemas.microsoft.com/office/drawing/2014/main" id="{72C2DA7D-8FA0-4C59-8685-639823AE9A72}"/>
              </a:ext>
            </a:extLst>
          </p:cNvPr>
          <p:cNvSpPr txBox="1"/>
          <p:nvPr/>
        </p:nvSpPr>
        <p:spPr>
          <a:xfrm>
            <a:off x="795338" y="2482347"/>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Özellikleri Bakımından Kapalı Alanlar</a:t>
            </a:r>
          </a:p>
        </p:txBody>
      </p:sp>
      <p:sp>
        <p:nvSpPr>
          <p:cNvPr id="16" name="Dikdörtgen 15">
            <a:extLst>
              <a:ext uri="{FF2B5EF4-FFF2-40B4-BE49-F238E27FC236}">
                <a16:creationId xmlns:a16="http://schemas.microsoft.com/office/drawing/2014/main" id="{378CFF7C-AAE1-4ABD-91B6-C7A8404ECB2C}"/>
              </a:ext>
            </a:extLst>
          </p:cNvPr>
          <p:cNvSpPr/>
          <p:nvPr/>
        </p:nvSpPr>
        <p:spPr>
          <a:xfrm>
            <a:off x="795338" y="3706483"/>
            <a:ext cx="7590632" cy="1477328"/>
          </a:xfrm>
          <a:prstGeom prst="rect">
            <a:avLst/>
          </a:prstGeom>
        </p:spPr>
        <p:txBody>
          <a:bodyPr wrap="square">
            <a:spAutoFit/>
          </a:bodyPr>
          <a:lstStyle/>
          <a:p>
            <a:pPr algn="just"/>
            <a:r>
              <a:rPr lang="tr-TR" sz="1800" dirty="0">
                <a:latin typeface="Tahoma" panose="020B0604030504040204" pitchFamily="34" charset="0"/>
                <a:ea typeface="Tahoma" panose="020B0604030504040204" pitchFamily="34" charset="0"/>
                <a:cs typeface="Tahoma" panose="020B0604030504040204" pitchFamily="34" charset="0"/>
              </a:rPr>
              <a:t>A.B.D.’</a:t>
            </a:r>
            <a:r>
              <a:rPr lang="tr-TR" sz="1800" dirty="0" err="1">
                <a:latin typeface="Tahoma" panose="020B0604030504040204" pitchFamily="34" charset="0"/>
                <a:ea typeface="Tahoma" panose="020B0604030504040204" pitchFamily="34" charset="0"/>
                <a:cs typeface="Tahoma" panose="020B0604030504040204" pitchFamily="34" charset="0"/>
              </a:rPr>
              <a:t>nin</a:t>
            </a:r>
            <a:r>
              <a:rPr lang="tr-TR" sz="1800" dirty="0">
                <a:latin typeface="Tahoma" panose="020B0604030504040204" pitchFamily="34" charset="0"/>
                <a:ea typeface="Tahoma" panose="020B0604030504040204" pitchFamily="34" charset="0"/>
                <a:cs typeface="Tahoma" panose="020B0604030504040204" pitchFamily="34" charset="0"/>
              </a:rPr>
              <a:t> Ulusal İş Sağlığı ve Güvenliği Enstitüsü (NIOSH), kapalı alanlarda mevcut olabilecek havadaki oksijen miktarı, gaz ve buharların tutuşabilme özelliği ve zehirli maddelerin yoğunluğunu baz alan </a:t>
            </a:r>
            <a:r>
              <a:rPr lang="tr-TR" sz="1800" u="sng" dirty="0">
                <a:latin typeface="Tahoma" panose="020B0604030504040204" pitchFamily="34" charset="0"/>
                <a:ea typeface="Tahoma" panose="020B0604030504040204" pitchFamily="34" charset="0"/>
                <a:cs typeface="Tahoma" panose="020B0604030504040204" pitchFamily="34" charset="0"/>
              </a:rPr>
              <a:t>kapalı alanlardaki atmosferik tehlikelerle ilgili bir sınıflandırma şeması </a:t>
            </a:r>
            <a:r>
              <a:rPr lang="tr-TR" sz="1800" dirty="0">
                <a:latin typeface="Tahoma" panose="020B0604030504040204" pitchFamily="34" charset="0"/>
                <a:ea typeface="Tahoma" panose="020B0604030504040204" pitchFamily="34" charset="0"/>
                <a:cs typeface="Tahoma" panose="020B0604030504040204" pitchFamily="34" charset="0"/>
              </a:rPr>
              <a:t>oluşturmuştur.</a:t>
            </a:r>
          </a:p>
        </p:txBody>
      </p:sp>
    </p:spTree>
    <p:extLst>
      <p:ext uri="{BB962C8B-B14F-4D97-AF65-F5344CB8AC3E}">
        <p14:creationId xmlns:p14="http://schemas.microsoft.com/office/powerpoint/2010/main" val="1864652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3" name="Metin kutusu 12">
            <a:extLst>
              <a:ext uri="{FF2B5EF4-FFF2-40B4-BE49-F238E27FC236}">
                <a16:creationId xmlns:a16="http://schemas.microsoft.com/office/drawing/2014/main" id="{16F432C3-C817-41C2-A71C-4228B725D0E3}"/>
              </a:ext>
            </a:extLst>
          </p:cNvPr>
          <p:cNvSpPr txBox="1"/>
          <p:nvPr/>
        </p:nvSpPr>
        <p:spPr>
          <a:xfrm>
            <a:off x="806239" y="1769883"/>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5" name="Picture 2" descr="IMG_5364">
            <a:extLst>
              <a:ext uri="{FF2B5EF4-FFF2-40B4-BE49-F238E27FC236}">
                <a16:creationId xmlns:a16="http://schemas.microsoft.com/office/drawing/2014/main" id="{BFEFE763-EE71-4103-AD34-314E785CF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063" y="2563202"/>
            <a:ext cx="3702929" cy="3170054"/>
          </a:xfrm>
          <a:prstGeom prst="rect">
            <a:avLst/>
          </a:prstGeom>
          <a:noFill/>
          <a:ln w="127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6" name="Picture 3" descr="IMG_5362">
            <a:extLst>
              <a:ext uri="{FF2B5EF4-FFF2-40B4-BE49-F238E27FC236}">
                <a16:creationId xmlns:a16="http://schemas.microsoft.com/office/drawing/2014/main" id="{BAFAD7BC-A296-4718-9122-D065D403B4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1555" y="2563201"/>
            <a:ext cx="3702929" cy="3170055"/>
          </a:xfrm>
          <a:prstGeom prst="rect">
            <a:avLst/>
          </a:prstGeom>
          <a:noFill/>
          <a:ln w="12700" algn="ctr">
            <a:solidFill>
              <a:srgbClr val="2626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8897908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F569C05E-8382-4D79-B236-97FAB118B843}"/>
              </a:ext>
            </a:extLst>
          </p:cNvPr>
          <p:cNvSpPr txBox="1"/>
          <p:nvPr/>
        </p:nvSpPr>
        <p:spPr>
          <a:xfrm>
            <a:off x="791308" y="2746663"/>
            <a:ext cx="3132620" cy="2554545"/>
          </a:xfrm>
          <a:prstGeom prst="rect">
            <a:avLst/>
          </a:prstGeom>
          <a:noFill/>
        </p:spPr>
        <p:txBody>
          <a:bodyPr wrap="square" rtlCol="0">
            <a:spAutoFit/>
          </a:bodyPr>
          <a:lstStyle/>
          <a:p>
            <a:r>
              <a:rPr lang="tr-TR" sz="2000" b="1" dirty="0">
                <a:latin typeface="Tahoma" panose="020B0604030504040204" pitchFamily="34" charset="0"/>
                <a:ea typeface="Tahoma" panose="020B0604030504040204" pitchFamily="34" charset="0"/>
                <a:cs typeface="Tahoma" panose="020B0604030504040204" pitchFamily="34" charset="0"/>
              </a:rPr>
              <a:t>4. Adım: </a:t>
            </a:r>
            <a:r>
              <a:rPr lang="tr-TR" sz="2000" dirty="0">
                <a:latin typeface="Tahoma" panose="020B0604030504040204" pitchFamily="34" charset="0"/>
                <a:ea typeface="Tahoma" panose="020B0604030504040204" pitchFamily="34" charset="0"/>
                <a:cs typeface="Tahoma" panose="020B0604030504040204" pitchFamily="34" charset="0"/>
              </a:rPr>
              <a:t>Kuyudaki çalışma tamamlanarak yukarı çıkma işlemine geçilir. Çıkma işleminde, mandalına dokunmadan el </a:t>
            </a:r>
            <a:r>
              <a:rPr lang="tr-TR" sz="2000" dirty="0" err="1">
                <a:latin typeface="Tahoma" panose="020B0604030504040204" pitchFamily="34" charset="0"/>
                <a:ea typeface="Tahoma" panose="020B0604030504040204" pitchFamily="34" charset="0"/>
                <a:cs typeface="Tahoma" panose="020B0604030504040204" pitchFamily="34" charset="0"/>
              </a:rPr>
              <a:t>jumarı</a:t>
            </a:r>
            <a:r>
              <a:rPr lang="tr-TR" sz="2000" dirty="0">
                <a:latin typeface="Tahoma" panose="020B0604030504040204" pitchFamily="34" charset="0"/>
                <a:ea typeface="Tahoma" panose="020B0604030504040204" pitchFamily="34" charset="0"/>
                <a:cs typeface="Tahoma" panose="020B0604030504040204" pitchFamily="34" charset="0"/>
              </a:rPr>
              <a:t> ip üzerinde yukarı doğru itilir. </a:t>
            </a:r>
          </a:p>
          <a:p>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CCF3E1DA-2404-49D7-BE1D-ED20B699B4DB}"/>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1" name="Picture 2" descr="IMG_5366">
            <a:extLst>
              <a:ext uri="{FF2B5EF4-FFF2-40B4-BE49-F238E27FC236}">
                <a16:creationId xmlns:a16="http://schemas.microsoft.com/office/drawing/2014/main" id="{2B284696-BA48-4E94-BE3A-BB5E6DECC5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420888"/>
            <a:ext cx="3888432" cy="3384376"/>
          </a:xfrm>
          <a:prstGeom prst="rect">
            <a:avLst/>
          </a:prstGeom>
          <a:noFill/>
          <a:ln w="12700" algn="ctr">
            <a:solidFill>
              <a:srgbClr val="3F3F3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8798975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1CFB2C3-67C6-44CC-A71C-F3E283D123F9}"/>
              </a:ext>
            </a:extLst>
          </p:cNvPr>
          <p:cNvSpPr txBox="1"/>
          <p:nvPr/>
        </p:nvSpPr>
        <p:spPr>
          <a:xfrm>
            <a:off x="791308" y="3002176"/>
            <a:ext cx="3204628" cy="1938992"/>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Uygun mesafede halata kenetlendikten sonra kol kuvveti ile </a:t>
            </a:r>
            <a:r>
              <a:rPr lang="tr-TR" sz="2000" dirty="0" err="1">
                <a:latin typeface="Tahoma" panose="020B0604030504040204" pitchFamily="34" charset="0"/>
                <a:ea typeface="Tahoma" panose="020B0604030504040204" pitchFamily="34" charset="0"/>
                <a:cs typeface="Tahoma" panose="020B0604030504040204" pitchFamily="34" charset="0"/>
              </a:rPr>
              <a:t>jumar</a:t>
            </a:r>
            <a:r>
              <a:rPr lang="tr-TR" sz="2000" dirty="0">
                <a:latin typeface="Tahoma" panose="020B0604030504040204" pitchFamily="34" charset="0"/>
                <a:ea typeface="Tahoma" panose="020B0604030504040204" pitchFamily="34" charset="0"/>
                <a:cs typeface="Tahoma" panose="020B0604030504040204" pitchFamily="34" charset="0"/>
              </a:rPr>
              <a:t> aşağı çekilerek yukarı çıkılır.</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0D8E3089-4B2F-486F-ADC4-37F1FC0AF1AC}"/>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11" name="Picture 2" descr="IMG_5368">
            <a:extLst>
              <a:ext uri="{FF2B5EF4-FFF2-40B4-BE49-F238E27FC236}">
                <a16:creationId xmlns:a16="http://schemas.microsoft.com/office/drawing/2014/main" id="{DC4D9914-71AF-4F50-BE7C-CC00F064F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535287"/>
            <a:ext cx="4104456" cy="326997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721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29BADE6A-761B-4E88-9938-5796E2143373}"/>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pic>
        <p:nvPicPr>
          <p:cNvPr id="9" name="Picture 2" descr="IMG_5372">
            <a:extLst>
              <a:ext uri="{FF2B5EF4-FFF2-40B4-BE49-F238E27FC236}">
                <a16:creationId xmlns:a16="http://schemas.microsoft.com/office/drawing/2014/main" id="{036C42CC-CE50-4685-89F3-EC36051335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339" y="2535287"/>
            <a:ext cx="3559675" cy="3269977"/>
          </a:xfrm>
          <a:prstGeom prst="rect">
            <a:avLst/>
          </a:prstGeom>
          <a:noFill/>
          <a:ln w="12700" algn="ctr">
            <a:solidFill>
              <a:srgbClr val="3F3F3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3" descr="IMG_5373">
            <a:extLst>
              <a:ext uri="{FF2B5EF4-FFF2-40B4-BE49-F238E27FC236}">
                <a16:creationId xmlns:a16="http://schemas.microsoft.com/office/drawing/2014/main" id="{75B117AD-72C1-4EFE-9C66-53CD07CB0A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535287"/>
            <a:ext cx="3559675" cy="3269977"/>
          </a:xfrm>
          <a:prstGeom prst="rect">
            <a:avLst/>
          </a:prstGeom>
          <a:noFill/>
          <a:ln w="12700" algn="ctr">
            <a:solidFill>
              <a:srgbClr val="3F3F3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428347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D88F4912-C5B1-4B7D-BDBA-85F1E98C80FF}"/>
              </a:ext>
            </a:extLst>
          </p:cNvPr>
          <p:cNvSpPr txBox="1"/>
          <p:nvPr/>
        </p:nvSpPr>
        <p:spPr>
          <a:xfrm>
            <a:off x="797063" y="1743199"/>
            <a:ext cx="7590632" cy="461665"/>
          </a:xfrm>
          <a:prstGeom prst="rect">
            <a:avLst/>
          </a:prstGeom>
          <a:noFill/>
        </p:spPr>
        <p:txBody>
          <a:bodyPr wrap="square" rtlCol="0">
            <a:spAutoFit/>
          </a:bodyPr>
          <a:lstStyle/>
          <a:p>
            <a:r>
              <a:rPr lang="tr-TR" sz="2400" b="1" dirty="0" err="1">
                <a:solidFill>
                  <a:srgbClr val="C00000"/>
                </a:solidFill>
                <a:latin typeface="Tahoma" panose="020B0604030504040204" pitchFamily="34" charset="0"/>
                <a:ea typeface="Tahoma" panose="020B0604030504040204" pitchFamily="34" charset="0"/>
                <a:cs typeface="Tahoma" panose="020B0604030504040204" pitchFamily="34" charset="0"/>
              </a:rPr>
              <a:t>Tripot</a:t>
            </a:r>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 İle Kurtarma Teknikleri</a:t>
            </a:r>
          </a:p>
        </p:txBody>
      </p:sp>
      <p:sp>
        <p:nvSpPr>
          <p:cNvPr id="9" name="Dikdörtgen 8">
            <a:extLst>
              <a:ext uri="{FF2B5EF4-FFF2-40B4-BE49-F238E27FC236}">
                <a16:creationId xmlns:a16="http://schemas.microsoft.com/office/drawing/2014/main" id="{F762AF89-9C80-42C4-A1F9-F8A601116523}"/>
              </a:ext>
            </a:extLst>
          </p:cNvPr>
          <p:cNvSpPr/>
          <p:nvPr/>
        </p:nvSpPr>
        <p:spPr>
          <a:xfrm>
            <a:off x="797062" y="2285896"/>
            <a:ext cx="6007185" cy="288797"/>
          </a:xfrm>
          <a:prstGeom prst="rect">
            <a:avLst/>
          </a:prstGeom>
        </p:spPr>
        <p:txBody>
          <a:bodyPr wrap="square">
            <a:spAutoFit/>
          </a:bodyPr>
          <a:lstStyle/>
          <a:p>
            <a:pPr>
              <a:lnSpc>
                <a:spcPct val="119000"/>
              </a:lnSpc>
              <a:spcBef>
                <a:spcPts val="0"/>
              </a:spcBef>
              <a:spcAft>
                <a:spcPts val="600"/>
              </a:spcAft>
            </a:pPr>
            <a:r>
              <a:rPr lang="tr-TR" b="1" kern="1400" dirty="0">
                <a:solidFill>
                  <a:srgbClr val="000000"/>
                </a:solidFill>
                <a:latin typeface="Tahoma" panose="020B0604030504040204" pitchFamily="34" charset="0"/>
                <a:ea typeface="Tahoma" panose="020B0604030504040204" pitchFamily="34" charset="0"/>
                <a:cs typeface="Tahoma" panose="020B0604030504040204" pitchFamily="34" charset="0"/>
              </a:rPr>
              <a:t>Kurtarma Personeli Refakatinde Kazazedenin Kuyudan Tahliye Çalışması</a:t>
            </a:r>
            <a:endParaRPr lang="tr-TR" sz="1000" kern="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2" descr="180403  İleri Düzey Kurtarma Eğitimi (25)">
            <a:extLst>
              <a:ext uri="{FF2B5EF4-FFF2-40B4-BE49-F238E27FC236}">
                <a16:creationId xmlns:a16="http://schemas.microsoft.com/office/drawing/2014/main" id="{92C2CB94-4259-4C07-BD98-AA11E79E81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101" y="2636912"/>
            <a:ext cx="3588891" cy="32299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3" descr="Adsız">
            <a:extLst>
              <a:ext uri="{FF2B5EF4-FFF2-40B4-BE49-F238E27FC236}">
                <a16:creationId xmlns:a16="http://schemas.microsoft.com/office/drawing/2014/main" id="{E7195D8E-26FF-45A2-92AE-013A2B8524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517" y="2676293"/>
            <a:ext cx="3588891" cy="32299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2312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73BE8D9F-18E4-4A3D-9387-D670A80C17DD}"/>
              </a:ext>
            </a:extLst>
          </p:cNvPr>
          <p:cNvSpPr txBox="1"/>
          <p:nvPr/>
        </p:nvSpPr>
        <p:spPr>
          <a:xfrm>
            <a:off x="791308" y="2746663"/>
            <a:ext cx="7669124" cy="2554545"/>
          </a:xfrm>
          <a:prstGeom prst="rect">
            <a:avLst/>
          </a:prstGeom>
          <a:noFill/>
        </p:spPr>
        <p:txBody>
          <a:bodyPr wrap="square" rtlCol="0">
            <a:spAutoFit/>
          </a:bodyPr>
          <a:lstStyle/>
          <a:p>
            <a:pPr marL="342900" indent="-342900">
              <a:buFont typeface="Arial" panose="020B0604020202020204" pitchFamily="34" charset="0"/>
              <a:buChar char="•"/>
            </a:pPr>
            <a:r>
              <a:rPr lang="tr-TR" sz="2000" dirty="0" err="1">
                <a:latin typeface="Tahoma" panose="020B0604030504040204" pitchFamily="34" charset="0"/>
                <a:ea typeface="Tahoma" panose="020B0604030504040204" pitchFamily="34" charset="0"/>
                <a:cs typeface="Tahoma" panose="020B0604030504040204" pitchFamily="34" charset="0"/>
              </a:rPr>
              <a:t>Tripotun</a:t>
            </a:r>
            <a:r>
              <a:rPr lang="tr-TR" sz="2000" dirty="0">
                <a:latin typeface="Tahoma" panose="020B0604030504040204" pitchFamily="34" charset="0"/>
                <a:ea typeface="Tahoma" panose="020B0604030504040204" pitchFamily="34" charset="0"/>
                <a:cs typeface="Tahoma" panose="020B0604030504040204" pitchFamily="34" charset="0"/>
              </a:rPr>
              <a:t> kullanılamadığı geniş kuyu vb. alanlarda sürgülü merdivenden faydalanılır.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err="1">
                <a:latin typeface="Tahoma" panose="020B0604030504040204" pitchFamily="34" charset="0"/>
                <a:ea typeface="Tahoma" panose="020B0604030504040204" pitchFamily="34" charset="0"/>
                <a:cs typeface="Tahoma" panose="020B0604030504040204" pitchFamily="34" charset="0"/>
              </a:rPr>
              <a:t>Tripot</a:t>
            </a:r>
            <a:r>
              <a:rPr lang="tr-TR" sz="2000" dirty="0">
                <a:latin typeface="Tahoma" panose="020B0604030504040204" pitchFamily="34" charset="0"/>
                <a:ea typeface="Tahoma" panose="020B0604030504040204" pitchFamily="34" charset="0"/>
                <a:cs typeface="Tahoma" panose="020B0604030504040204" pitchFamily="34" charset="0"/>
              </a:rPr>
              <a:t> sayesinde sürgülü merdiven yükseltilir, </a:t>
            </a:r>
            <a:r>
              <a:rPr lang="tr-TR" sz="2000" dirty="0" err="1">
                <a:latin typeface="Tahoma" panose="020B0604030504040204" pitchFamily="34" charset="0"/>
                <a:ea typeface="Tahoma" panose="020B0604030504040204" pitchFamily="34" charset="0"/>
                <a:cs typeface="Tahoma" panose="020B0604030504040204" pitchFamily="34" charset="0"/>
              </a:rPr>
              <a:t>tripot</a:t>
            </a:r>
            <a:r>
              <a:rPr lang="tr-TR" sz="2000" dirty="0">
                <a:latin typeface="Tahoma" panose="020B0604030504040204" pitchFamily="34" charset="0"/>
                <a:ea typeface="Tahoma" panose="020B0604030504040204" pitchFamily="34" charset="0"/>
                <a:cs typeface="Tahoma" panose="020B0604030504040204" pitchFamily="34" charset="0"/>
              </a:rPr>
              <a:t> ile merdiven arasında emniyet bağlantıları yapılır ve merdiven üzerinde </a:t>
            </a:r>
            <a:r>
              <a:rPr lang="tr-TR" sz="2000" dirty="0" err="1">
                <a:latin typeface="Tahoma" panose="020B0604030504040204" pitchFamily="34" charset="0"/>
                <a:ea typeface="Tahoma" panose="020B0604030504040204" pitchFamily="34" charset="0"/>
                <a:cs typeface="Tahoma" panose="020B0604030504040204" pitchFamily="34" charset="0"/>
              </a:rPr>
              <a:t>ankraj</a:t>
            </a:r>
            <a:r>
              <a:rPr lang="tr-TR" sz="2000" dirty="0">
                <a:latin typeface="Tahoma" panose="020B0604030504040204" pitchFamily="34" charset="0"/>
                <a:ea typeface="Tahoma" panose="020B0604030504040204" pitchFamily="34" charset="0"/>
                <a:cs typeface="Tahoma" panose="020B0604030504040204" pitchFamily="34" charset="0"/>
              </a:rPr>
              <a:t> noktası hazırlanarak çalışma alanı oluşturulur. </a:t>
            </a:r>
          </a:p>
          <a:p>
            <a:r>
              <a:rPr lang="tr-TR" sz="2000" dirty="0">
                <a:latin typeface="Tahoma" panose="020B0604030504040204" pitchFamily="34" charset="0"/>
                <a:ea typeface="Tahoma" panose="020B0604030504040204" pitchFamily="34" charset="0"/>
                <a:cs typeface="Tahoma" panose="020B0604030504040204" pitchFamily="34" charset="0"/>
              </a:rPr>
              <a:t> </a:t>
            </a:r>
          </a:p>
          <a:p>
            <a:r>
              <a:rPr lang="tr-TR" sz="2000" dirty="0">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6398A30E-7F49-400B-94B1-AA1A49972577}"/>
              </a:ext>
            </a:extLst>
          </p:cNvPr>
          <p:cNvSpPr txBox="1"/>
          <p:nvPr/>
        </p:nvSpPr>
        <p:spPr>
          <a:xfrm>
            <a:off x="797063" y="1844824"/>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Sürgülü Merdiven ile Kurtarma Teknikleri</a:t>
            </a:r>
          </a:p>
        </p:txBody>
      </p:sp>
    </p:spTree>
    <p:extLst>
      <p:ext uri="{BB962C8B-B14F-4D97-AF65-F5344CB8AC3E}">
        <p14:creationId xmlns:p14="http://schemas.microsoft.com/office/powerpoint/2010/main" val="13708262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170426  İleri Düzey Kurtarma Eğitimi (80)">
            <a:extLst>
              <a:ext uri="{FF2B5EF4-FFF2-40B4-BE49-F238E27FC236}">
                <a16:creationId xmlns:a16="http://schemas.microsoft.com/office/drawing/2014/main" id="{D67D572F-E265-403F-8914-D2FCAF92AB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173" y="921280"/>
            <a:ext cx="7663402" cy="5533811"/>
          </a:xfrm>
          <a:prstGeom prst="rect">
            <a:avLst/>
          </a:prstGeom>
          <a:noFill/>
          <a:ln w="12700" algn="ctr">
            <a:solidFill>
              <a:srgbClr val="000000"/>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5C62CC09-1482-498F-91CD-354352D4173C}"/>
              </a:ext>
            </a:extLst>
          </p:cNvPr>
          <p:cNvSpPr txBox="1"/>
          <p:nvPr/>
        </p:nvSpPr>
        <p:spPr>
          <a:xfrm>
            <a:off x="2580300" y="525941"/>
            <a:ext cx="4428392" cy="400110"/>
          </a:xfrm>
          <a:prstGeom prst="rect">
            <a:avLst/>
          </a:prstGeom>
          <a:noFill/>
        </p:spPr>
        <p:txBody>
          <a:bodyPr wrap="none" rtlCol="0" anchor="ctr" anchorCtr="0">
            <a:spAutoFit/>
          </a:bodyPr>
          <a:lstStyle/>
          <a:p>
            <a:pPr lvl="0" defTabSz="914400">
              <a:defRPr/>
            </a:pPr>
            <a:r>
              <a:rPr lang="tr-TR" sz="2000" dirty="0"/>
              <a:t>Sürgülü Merdiven ile Kurtarma Teknikleri</a:t>
            </a:r>
            <a:endParaRPr kumimoji="0" lang="tr-TR" sz="2000" b="0" i="0" u="none" strike="noStrike" kern="1200" cap="none" spc="0" normalizeH="0" baseline="0" noProof="0" dirty="0">
              <a:ln>
                <a:noFill/>
              </a:ln>
              <a:effectLst/>
              <a:uLnTx/>
              <a:uFillTx/>
              <a:latin typeface="Cambria" panose="02040503050406030204" pitchFamily="18" charset="0"/>
            </a:endParaRPr>
          </a:p>
        </p:txBody>
      </p:sp>
    </p:spTree>
    <p:extLst>
      <p:ext uri="{BB962C8B-B14F-4D97-AF65-F5344CB8AC3E}">
        <p14:creationId xmlns:p14="http://schemas.microsoft.com/office/powerpoint/2010/main" val="4150868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55EEB437-7418-48ED-9C8E-15610B1E3D46}"/>
              </a:ext>
            </a:extLst>
          </p:cNvPr>
          <p:cNvSpPr txBox="1"/>
          <p:nvPr/>
        </p:nvSpPr>
        <p:spPr>
          <a:xfrm>
            <a:off x="791308" y="2543413"/>
            <a:ext cx="7669124" cy="3170099"/>
          </a:xfrm>
          <a:prstGeom prst="rect">
            <a:avLst/>
          </a:prstGeom>
          <a:noFill/>
        </p:spPr>
        <p:txBody>
          <a:bodyPr wrap="square" rtlCol="0">
            <a:spAutoFit/>
          </a:bodyPr>
          <a:lstStyle/>
          <a:p>
            <a:pPr marL="342900" indent="-342900">
              <a:buFont typeface="Arial" panose="020B0604020202020204" pitchFamily="34" charset="0"/>
              <a:buChar char="•"/>
            </a:pPr>
            <a:r>
              <a:rPr lang="tr-TR" sz="2000" dirty="0"/>
              <a:t>Olay yeri ve kazazedenin durumuna göre tercih edilen makara sistemi yardımıyla kurtarma işlemlerine devam edilir.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Sürgülü merdivenin dip noktasında; kaldırılacak yüke göre dengeyi sağlamak için mutlaka en az 1 kişi oturur pozisyonda konuşlandırılmalıdır.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Çalışma alanındaki kurtarma personelleri mutlaka </a:t>
            </a:r>
            <a:r>
              <a:rPr lang="tr-TR" sz="2000" dirty="0" err="1"/>
              <a:t>lanyard</a:t>
            </a:r>
            <a:r>
              <a:rPr lang="tr-TR" sz="2000" dirty="0"/>
              <a:t> vb. gibi güvenlik önlemlerini almalıdır.</a:t>
            </a:r>
          </a:p>
          <a:p>
            <a:endParaRPr lang="tr-TR" sz="2000" dirty="0"/>
          </a:p>
        </p:txBody>
      </p:sp>
      <p:sp>
        <p:nvSpPr>
          <p:cNvPr id="9" name="Metin kutusu 8">
            <a:extLst>
              <a:ext uri="{FF2B5EF4-FFF2-40B4-BE49-F238E27FC236}">
                <a16:creationId xmlns:a16="http://schemas.microsoft.com/office/drawing/2014/main" id="{B8F0BDBC-B5ED-4757-9306-4598F9E6CEB8}"/>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Sürgülü Merdiven ile Kurtarma Teknikleri</a:t>
            </a:r>
          </a:p>
        </p:txBody>
      </p:sp>
    </p:spTree>
    <p:extLst>
      <p:ext uri="{BB962C8B-B14F-4D97-AF65-F5344CB8AC3E}">
        <p14:creationId xmlns:p14="http://schemas.microsoft.com/office/powerpoint/2010/main" val="15159810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Dikdörtgen 7">
            <a:extLst>
              <a:ext uri="{FF2B5EF4-FFF2-40B4-BE49-F238E27FC236}">
                <a16:creationId xmlns:a16="http://schemas.microsoft.com/office/drawing/2014/main" id="{ABA0A5BD-1EA6-4252-BEFF-6FB78ADEA41E}"/>
              </a:ext>
            </a:extLst>
          </p:cNvPr>
          <p:cNvSpPr/>
          <p:nvPr/>
        </p:nvSpPr>
        <p:spPr>
          <a:xfrm>
            <a:off x="797063" y="3468183"/>
            <a:ext cx="2694817" cy="2369880"/>
          </a:xfrm>
          <a:prstGeom prst="rect">
            <a:avLst/>
          </a:prstGeom>
        </p:spPr>
        <p:txBody>
          <a:bodyPr wrap="square">
            <a:spAutoFit/>
          </a:bodyPr>
          <a:lstStyle/>
          <a:p>
            <a:r>
              <a:rPr lang="tr-TR" sz="1600" dirty="0">
                <a:latin typeface="Tahoma" panose="020B0604030504040204" pitchFamily="34" charset="0"/>
                <a:ea typeface="Tahoma" panose="020B0604030504040204" pitchFamily="34" charset="0"/>
                <a:cs typeface="Tahoma" panose="020B0604030504040204" pitchFamily="34" charset="0"/>
              </a:rPr>
              <a:t>1. Yedek Maske</a:t>
            </a:r>
          </a:p>
          <a:p>
            <a:r>
              <a:rPr lang="tr-TR" sz="1600" dirty="0">
                <a:latin typeface="Tahoma" panose="020B0604030504040204" pitchFamily="34" charset="0"/>
                <a:ea typeface="Tahoma" panose="020B0604030504040204" pitchFamily="34" charset="0"/>
                <a:cs typeface="Tahoma" panose="020B0604030504040204" pitchFamily="34" charset="0"/>
              </a:rPr>
              <a:t>2. Karabinalar</a:t>
            </a:r>
          </a:p>
          <a:p>
            <a:r>
              <a:rPr lang="tr-TR" sz="1600" dirty="0">
                <a:latin typeface="Tahoma" panose="020B0604030504040204" pitchFamily="34" charset="0"/>
                <a:ea typeface="Tahoma" panose="020B0604030504040204" pitchFamily="34" charset="0"/>
                <a:cs typeface="Tahoma" panose="020B0604030504040204" pitchFamily="34" charset="0"/>
              </a:rPr>
              <a:t>3. Mapalar</a:t>
            </a:r>
          </a:p>
          <a:p>
            <a:r>
              <a:rPr lang="tr-TR" sz="1600" dirty="0">
                <a:latin typeface="Tahoma" panose="020B0604030504040204" pitchFamily="34" charset="0"/>
                <a:ea typeface="Tahoma" panose="020B0604030504040204" pitchFamily="34" charset="0"/>
                <a:cs typeface="Tahoma" panose="020B0604030504040204" pitchFamily="34" charset="0"/>
              </a:rPr>
              <a:t>4. Makaralar</a:t>
            </a:r>
          </a:p>
          <a:p>
            <a:r>
              <a:rPr lang="tr-TR" sz="1600" dirty="0">
                <a:latin typeface="Tahoma" panose="020B0604030504040204" pitchFamily="34" charset="0"/>
                <a:ea typeface="Tahoma" panose="020B0604030504040204" pitchFamily="34" charset="0"/>
                <a:cs typeface="Tahoma" panose="020B0604030504040204" pitchFamily="34" charset="0"/>
              </a:rPr>
              <a:t>5. Hazır Makara sistemi 3/1</a:t>
            </a:r>
          </a:p>
          <a:p>
            <a:r>
              <a:rPr lang="tr-TR" sz="1600" dirty="0">
                <a:latin typeface="Tahoma" panose="020B0604030504040204" pitchFamily="34" charset="0"/>
                <a:ea typeface="Tahoma" panose="020B0604030504040204" pitchFamily="34" charset="0"/>
                <a:cs typeface="Tahoma" panose="020B0604030504040204" pitchFamily="34" charset="0"/>
              </a:rPr>
              <a:t>( </a:t>
            </a:r>
            <a:r>
              <a:rPr lang="tr-TR" sz="1600" dirty="0" err="1">
                <a:latin typeface="Tahoma" panose="020B0604030504040204" pitchFamily="34" charset="0"/>
                <a:ea typeface="Tahoma" panose="020B0604030504040204" pitchFamily="34" charset="0"/>
                <a:cs typeface="Tahoma" panose="020B0604030504040204" pitchFamily="34" charset="0"/>
              </a:rPr>
              <a:t>Rollgliss</a:t>
            </a:r>
            <a:r>
              <a:rPr lang="tr-TR" sz="1600" dirty="0">
                <a:latin typeface="Tahoma" panose="020B0604030504040204" pitchFamily="34" charset="0"/>
                <a:ea typeface="Tahoma" panose="020B0604030504040204" pitchFamily="34" charset="0"/>
                <a:cs typeface="Tahoma" panose="020B0604030504040204" pitchFamily="34" charset="0"/>
              </a:rPr>
              <a:t>)</a:t>
            </a:r>
          </a:p>
          <a:p>
            <a:r>
              <a:rPr lang="tr-TR" sz="1600" dirty="0">
                <a:latin typeface="Tahoma" panose="020B0604030504040204" pitchFamily="34" charset="0"/>
                <a:ea typeface="Tahoma" panose="020B0604030504040204" pitchFamily="34" charset="0"/>
                <a:cs typeface="Tahoma" panose="020B0604030504040204" pitchFamily="34" charset="0"/>
              </a:rPr>
              <a:t>6. I’D(İndirici Kontrollü İniş)</a:t>
            </a:r>
          </a:p>
          <a:p>
            <a:r>
              <a:rPr lang="tr-TR" sz="1600" dirty="0">
                <a:latin typeface="Tahoma" panose="020B0604030504040204" pitchFamily="34" charset="0"/>
                <a:ea typeface="Tahoma" panose="020B0604030504040204" pitchFamily="34" charset="0"/>
                <a:cs typeface="Tahoma" panose="020B0604030504040204" pitchFamily="34" charset="0"/>
              </a:rPr>
              <a:t>7. El </a:t>
            </a:r>
            <a:r>
              <a:rPr lang="tr-TR" sz="1600" dirty="0" err="1">
                <a:latin typeface="Tahoma" panose="020B0604030504040204" pitchFamily="34" charset="0"/>
                <a:ea typeface="Tahoma" panose="020B0604030504040204" pitchFamily="34" charset="0"/>
                <a:cs typeface="Tahoma" panose="020B0604030504040204" pitchFamily="34" charset="0"/>
              </a:rPr>
              <a:t>Jumarı</a:t>
            </a:r>
            <a:endParaRPr lang="tr-TR" sz="1600" dirty="0">
              <a:latin typeface="Tahoma" panose="020B0604030504040204" pitchFamily="34" charset="0"/>
              <a:ea typeface="Tahoma" panose="020B0604030504040204" pitchFamily="34" charset="0"/>
              <a:cs typeface="Tahoma" panose="020B0604030504040204" pitchFamily="34" charset="0"/>
            </a:endParaRPr>
          </a:p>
          <a:p>
            <a:r>
              <a:rPr lang="tr-TR" sz="2000" kern="1400"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9" name="Metin kutusu 8">
            <a:extLst>
              <a:ext uri="{FF2B5EF4-FFF2-40B4-BE49-F238E27FC236}">
                <a16:creationId xmlns:a16="http://schemas.microsoft.com/office/drawing/2014/main" id="{DFAE67F2-0AF0-4A2D-9277-953CAE9EA806}"/>
              </a:ext>
            </a:extLst>
          </p:cNvPr>
          <p:cNvSpPr txBox="1"/>
          <p:nvPr/>
        </p:nvSpPr>
        <p:spPr>
          <a:xfrm>
            <a:off x="791308" y="2711811"/>
            <a:ext cx="7669124" cy="707886"/>
          </a:xfrm>
          <a:prstGeom prst="rect">
            <a:avLst/>
          </a:prstGeom>
          <a:noFill/>
        </p:spPr>
        <p:txBody>
          <a:bodyPr wrap="square" rtlCol="0">
            <a:spAutoFit/>
          </a:bodyPr>
          <a:lstStyle/>
          <a:p>
            <a:r>
              <a:rPr lang="tr-TR" sz="2000" dirty="0"/>
              <a:t>Genellikle su deposu ve kuyu çalışmalarında </a:t>
            </a:r>
            <a:r>
              <a:rPr lang="tr-TR" sz="2000" dirty="0" err="1"/>
              <a:t>kulllanılan</a:t>
            </a:r>
            <a:r>
              <a:rPr lang="tr-TR" sz="2000" dirty="0"/>
              <a:t> ekipman ve malzemeler aşağıdaki gibidir;</a:t>
            </a:r>
          </a:p>
        </p:txBody>
      </p:sp>
      <p:sp>
        <p:nvSpPr>
          <p:cNvPr id="11" name="Metin kutusu 10">
            <a:extLst>
              <a:ext uri="{FF2B5EF4-FFF2-40B4-BE49-F238E27FC236}">
                <a16:creationId xmlns:a16="http://schemas.microsoft.com/office/drawing/2014/main" id="{E66C34E0-14D9-46F2-B862-8DAA31C65AD8}"/>
              </a:ext>
            </a:extLst>
          </p:cNvPr>
          <p:cNvSpPr txBox="1"/>
          <p:nvPr/>
        </p:nvSpPr>
        <p:spPr>
          <a:xfrm>
            <a:off x="797063" y="1743199"/>
            <a:ext cx="7590632" cy="830997"/>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Kuyularda ve Su Depolarında Kullanılan Teknik Ekipmanlar</a:t>
            </a:r>
          </a:p>
        </p:txBody>
      </p:sp>
      <p:sp>
        <p:nvSpPr>
          <p:cNvPr id="13" name="Metin kutusu 12">
            <a:extLst>
              <a:ext uri="{FF2B5EF4-FFF2-40B4-BE49-F238E27FC236}">
                <a16:creationId xmlns:a16="http://schemas.microsoft.com/office/drawing/2014/main" id="{2F2FE9AA-0F14-4E66-B47C-91FA3B24564C}"/>
              </a:ext>
            </a:extLst>
          </p:cNvPr>
          <p:cNvSpPr txBox="1"/>
          <p:nvPr/>
        </p:nvSpPr>
        <p:spPr>
          <a:xfrm>
            <a:off x="5868144" y="3455593"/>
            <a:ext cx="2448272" cy="2246769"/>
          </a:xfrm>
          <a:prstGeom prst="rect">
            <a:avLst/>
          </a:prstGeom>
          <a:noFill/>
        </p:spPr>
        <p:txBody>
          <a:bodyPr wrap="square" rtlCol="0">
            <a:spAutoFit/>
          </a:bodyPr>
          <a:lstStyle/>
          <a:p>
            <a:r>
              <a:rPr lang="tr-TR" sz="1600" dirty="0">
                <a:latin typeface="Tahoma" panose="020B0604030504040204" pitchFamily="34" charset="0"/>
                <a:ea typeface="Tahoma" panose="020B0604030504040204" pitchFamily="34" charset="0"/>
                <a:cs typeface="Tahoma" panose="020B0604030504040204" pitchFamily="34" charset="0"/>
              </a:rPr>
              <a:t>16. </a:t>
            </a:r>
            <a:r>
              <a:rPr lang="tr-TR" sz="1600" dirty="0" err="1">
                <a:latin typeface="Tahoma" panose="020B0604030504040204" pitchFamily="34" charset="0"/>
                <a:ea typeface="Tahoma" panose="020B0604030504040204" pitchFamily="34" charset="0"/>
                <a:cs typeface="Tahoma" panose="020B0604030504040204" pitchFamily="34" charset="0"/>
              </a:rPr>
              <a:t>Liberator</a:t>
            </a:r>
            <a:endParaRPr lang="tr-TR" sz="1600" dirty="0">
              <a:latin typeface="Tahoma" panose="020B0604030504040204" pitchFamily="34" charset="0"/>
              <a:ea typeface="Tahoma" panose="020B0604030504040204" pitchFamily="34" charset="0"/>
              <a:cs typeface="Tahoma" panose="020B0604030504040204" pitchFamily="34" charset="0"/>
            </a:endParaRPr>
          </a:p>
          <a:p>
            <a:r>
              <a:rPr lang="tr-TR" sz="1600" dirty="0">
                <a:latin typeface="Tahoma" panose="020B0604030504040204" pitchFamily="34" charset="0"/>
                <a:ea typeface="Tahoma" panose="020B0604030504040204" pitchFamily="34" charset="0"/>
                <a:cs typeface="Tahoma" panose="020B0604030504040204" pitchFamily="34" charset="0"/>
              </a:rPr>
              <a:t>17. </a:t>
            </a:r>
            <a:r>
              <a:rPr lang="tr-TR" sz="1600" dirty="0" err="1">
                <a:latin typeface="Tahoma" panose="020B0604030504040204" pitchFamily="34" charset="0"/>
                <a:ea typeface="Tahoma" panose="020B0604030504040204" pitchFamily="34" charset="0"/>
                <a:cs typeface="Tahoma" panose="020B0604030504040204" pitchFamily="34" charset="0"/>
              </a:rPr>
              <a:t>Tripod</a:t>
            </a:r>
            <a:endParaRPr lang="tr-TR" sz="1600" dirty="0">
              <a:latin typeface="Tahoma" panose="020B0604030504040204" pitchFamily="34" charset="0"/>
              <a:ea typeface="Tahoma" panose="020B0604030504040204" pitchFamily="34" charset="0"/>
              <a:cs typeface="Tahoma" panose="020B0604030504040204" pitchFamily="34" charset="0"/>
            </a:endParaRPr>
          </a:p>
          <a:p>
            <a:r>
              <a:rPr lang="tr-TR" sz="1600" dirty="0">
                <a:latin typeface="Tahoma" panose="020B0604030504040204" pitchFamily="34" charset="0"/>
                <a:ea typeface="Tahoma" panose="020B0604030504040204" pitchFamily="34" charset="0"/>
                <a:cs typeface="Tahoma" panose="020B0604030504040204" pitchFamily="34" charset="0"/>
              </a:rPr>
              <a:t>18. Miller </a:t>
            </a:r>
            <a:r>
              <a:rPr lang="tr-TR" sz="1600" dirty="0" err="1">
                <a:latin typeface="Tahoma" panose="020B0604030504040204" pitchFamily="34" charset="0"/>
                <a:ea typeface="Tahoma" panose="020B0604030504040204" pitchFamily="34" charset="0"/>
                <a:cs typeface="Tahoma" panose="020B0604030504040204" pitchFamily="34" charset="0"/>
              </a:rPr>
              <a:t>Opsiyonel</a:t>
            </a:r>
            <a:r>
              <a:rPr lang="tr-TR" sz="1600" dirty="0">
                <a:latin typeface="Tahoma" panose="020B0604030504040204" pitchFamily="34" charset="0"/>
                <a:ea typeface="Tahoma" panose="020B0604030504040204" pitchFamily="34" charset="0"/>
                <a:cs typeface="Tahoma" panose="020B0604030504040204" pitchFamily="34" charset="0"/>
              </a:rPr>
              <a:t> Vinç</a:t>
            </a:r>
          </a:p>
          <a:p>
            <a:r>
              <a:rPr lang="tr-TR" sz="1600" dirty="0">
                <a:latin typeface="Tahoma" panose="020B0604030504040204" pitchFamily="34" charset="0"/>
                <a:ea typeface="Tahoma" panose="020B0604030504040204" pitchFamily="34" charset="0"/>
                <a:cs typeface="Tahoma" panose="020B0604030504040204" pitchFamily="34" charset="0"/>
              </a:rPr>
              <a:t>19. Kuyu Sedyesi </a:t>
            </a:r>
          </a:p>
          <a:p>
            <a:r>
              <a:rPr lang="tr-TR" sz="1600" dirty="0">
                <a:latin typeface="Tahoma" panose="020B0604030504040204" pitchFamily="34" charset="0"/>
                <a:ea typeface="Tahoma" panose="020B0604030504040204" pitchFamily="34" charset="0"/>
                <a:cs typeface="Tahoma" panose="020B0604030504040204" pitchFamily="34" charset="0"/>
              </a:rPr>
              <a:t>20. Sürgülü Merdivenler</a:t>
            </a:r>
          </a:p>
          <a:p>
            <a:r>
              <a:rPr lang="tr-TR" sz="1600" dirty="0">
                <a:latin typeface="Tahoma" panose="020B0604030504040204" pitchFamily="34" charset="0"/>
                <a:ea typeface="Tahoma" panose="020B0604030504040204" pitchFamily="34" charset="0"/>
                <a:cs typeface="Tahoma" panose="020B0604030504040204" pitchFamily="34" charset="0"/>
              </a:rPr>
              <a:t>21. İp</a:t>
            </a:r>
          </a:p>
          <a:p>
            <a:r>
              <a:rPr lang="tr-TR" sz="1600" dirty="0">
                <a:latin typeface="Tahoma" panose="020B0604030504040204" pitchFamily="34" charset="0"/>
                <a:ea typeface="Tahoma" panose="020B0604030504040204" pitchFamily="34" charset="0"/>
                <a:cs typeface="Tahoma" panose="020B0604030504040204" pitchFamily="34" charset="0"/>
              </a:rPr>
              <a:t>22. Teleskopik Merdiven</a:t>
            </a:r>
          </a:p>
          <a:p>
            <a:r>
              <a:rPr lang="tr-TR" sz="1600" dirty="0">
                <a:latin typeface="Tahoma" panose="020B0604030504040204" pitchFamily="34" charset="0"/>
                <a:ea typeface="Tahoma" panose="020B0604030504040204" pitchFamily="34" charset="0"/>
                <a:cs typeface="Tahoma" panose="020B0604030504040204" pitchFamily="34" charset="0"/>
              </a:rPr>
              <a:t>23. Omurga Tahtası</a:t>
            </a:r>
          </a:p>
          <a:p>
            <a:endParaRPr lang="tr-TR" dirty="0"/>
          </a:p>
        </p:txBody>
      </p:sp>
      <p:sp>
        <p:nvSpPr>
          <p:cNvPr id="15" name="Metin kutusu 14">
            <a:extLst>
              <a:ext uri="{FF2B5EF4-FFF2-40B4-BE49-F238E27FC236}">
                <a16:creationId xmlns:a16="http://schemas.microsoft.com/office/drawing/2014/main" id="{057B0A10-146E-4621-9C39-D94588D97969}"/>
              </a:ext>
            </a:extLst>
          </p:cNvPr>
          <p:cNvSpPr txBox="1"/>
          <p:nvPr/>
        </p:nvSpPr>
        <p:spPr>
          <a:xfrm>
            <a:off x="3635896" y="3458200"/>
            <a:ext cx="2088232" cy="2246769"/>
          </a:xfrm>
          <a:prstGeom prst="rect">
            <a:avLst/>
          </a:prstGeom>
          <a:noFill/>
        </p:spPr>
        <p:txBody>
          <a:bodyPr wrap="square" rtlCol="0">
            <a:spAutoFit/>
          </a:bodyPr>
          <a:lstStyle/>
          <a:p>
            <a:r>
              <a:rPr lang="tr-TR" sz="1600" dirty="0">
                <a:latin typeface="Tahoma" panose="020B0604030504040204" pitchFamily="34" charset="0"/>
                <a:ea typeface="Tahoma" panose="020B0604030504040204" pitchFamily="34" charset="0"/>
                <a:cs typeface="Tahoma" panose="020B0604030504040204" pitchFamily="34" charset="0"/>
              </a:rPr>
              <a:t>8. </a:t>
            </a:r>
            <a:r>
              <a:rPr lang="tr-TR" sz="1600" dirty="0" err="1">
                <a:latin typeface="Tahoma" panose="020B0604030504040204" pitchFamily="34" charset="0"/>
                <a:ea typeface="Tahoma" panose="020B0604030504040204" pitchFamily="34" charset="0"/>
                <a:cs typeface="Tahoma" panose="020B0604030504040204" pitchFamily="34" charset="0"/>
              </a:rPr>
              <a:t>Jumarlı</a:t>
            </a:r>
            <a:r>
              <a:rPr lang="tr-TR" sz="1600" dirty="0">
                <a:latin typeface="Tahoma" panose="020B0604030504040204" pitchFamily="34" charset="0"/>
                <a:ea typeface="Tahoma" panose="020B0604030504040204" pitchFamily="34" charset="0"/>
                <a:cs typeface="Tahoma" panose="020B0604030504040204" pitchFamily="34" charset="0"/>
              </a:rPr>
              <a:t> Makara</a:t>
            </a:r>
          </a:p>
          <a:p>
            <a:r>
              <a:rPr lang="tr-TR" sz="1600" dirty="0">
                <a:latin typeface="Tahoma" panose="020B0604030504040204" pitchFamily="34" charset="0"/>
                <a:ea typeface="Tahoma" panose="020B0604030504040204" pitchFamily="34" charset="0"/>
                <a:cs typeface="Tahoma" panose="020B0604030504040204" pitchFamily="34" charset="0"/>
              </a:rPr>
              <a:t>9. Göğüs </a:t>
            </a:r>
            <a:r>
              <a:rPr lang="tr-TR" sz="1600" dirty="0" err="1">
                <a:latin typeface="Tahoma" panose="020B0604030504040204" pitchFamily="34" charset="0"/>
                <a:ea typeface="Tahoma" panose="020B0604030504040204" pitchFamily="34" charset="0"/>
                <a:cs typeface="Tahoma" panose="020B0604030504040204" pitchFamily="34" charset="0"/>
              </a:rPr>
              <a:t>Jumarı</a:t>
            </a:r>
            <a:endParaRPr lang="tr-TR" sz="1600" dirty="0">
              <a:latin typeface="Tahoma" panose="020B0604030504040204" pitchFamily="34" charset="0"/>
              <a:ea typeface="Tahoma" panose="020B0604030504040204" pitchFamily="34" charset="0"/>
              <a:cs typeface="Tahoma" panose="020B0604030504040204" pitchFamily="34" charset="0"/>
            </a:endParaRPr>
          </a:p>
          <a:p>
            <a:r>
              <a:rPr lang="tr-TR" sz="1600" dirty="0">
                <a:latin typeface="Tahoma" panose="020B0604030504040204" pitchFamily="34" charset="0"/>
                <a:ea typeface="Tahoma" panose="020B0604030504040204" pitchFamily="34" charset="0"/>
                <a:cs typeface="Tahoma" panose="020B0604030504040204" pitchFamily="34" charset="0"/>
              </a:rPr>
              <a:t>10. Fırdöndü</a:t>
            </a:r>
          </a:p>
          <a:p>
            <a:r>
              <a:rPr lang="tr-TR" sz="1600" dirty="0">
                <a:latin typeface="Tahoma" panose="020B0604030504040204" pitchFamily="34" charset="0"/>
                <a:ea typeface="Tahoma" panose="020B0604030504040204" pitchFamily="34" charset="0"/>
                <a:cs typeface="Tahoma" panose="020B0604030504040204" pitchFamily="34" charset="0"/>
              </a:rPr>
              <a:t>11. Düşüş Engelleyici</a:t>
            </a:r>
          </a:p>
          <a:p>
            <a:r>
              <a:rPr lang="tr-TR" sz="1600" dirty="0">
                <a:latin typeface="Tahoma" panose="020B0604030504040204" pitchFamily="34" charset="0"/>
                <a:ea typeface="Tahoma" panose="020B0604030504040204" pitchFamily="34" charset="0"/>
                <a:cs typeface="Tahoma" panose="020B0604030504040204" pitchFamily="34" charset="0"/>
              </a:rPr>
              <a:t>12. Kurtarma Üçgeni</a:t>
            </a:r>
          </a:p>
          <a:p>
            <a:r>
              <a:rPr lang="tr-TR" sz="1600" dirty="0">
                <a:latin typeface="Tahoma" panose="020B0604030504040204" pitchFamily="34" charset="0"/>
                <a:ea typeface="Tahoma" panose="020B0604030504040204" pitchFamily="34" charset="0"/>
                <a:cs typeface="Tahoma" panose="020B0604030504040204" pitchFamily="34" charset="0"/>
              </a:rPr>
              <a:t>13. Perlon Bant</a:t>
            </a:r>
          </a:p>
          <a:p>
            <a:r>
              <a:rPr lang="tr-TR" sz="1600" dirty="0">
                <a:latin typeface="Tahoma" panose="020B0604030504040204" pitchFamily="34" charset="0"/>
                <a:ea typeface="Tahoma" panose="020B0604030504040204" pitchFamily="34" charset="0"/>
                <a:cs typeface="Tahoma" panose="020B0604030504040204" pitchFamily="34" charset="0"/>
              </a:rPr>
              <a:t>14. Sapanlar</a:t>
            </a:r>
          </a:p>
          <a:p>
            <a:r>
              <a:rPr lang="tr-TR" sz="1600" dirty="0">
                <a:latin typeface="Tahoma" panose="020B0604030504040204" pitchFamily="34" charset="0"/>
                <a:ea typeface="Tahoma" panose="020B0604030504040204" pitchFamily="34" charset="0"/>
                <a:cs typeface="Tahoma" panose="020B0604030504040204" pitchFamily="34" charset="0"/>
              </a:rPr>
              <a:t>15. </a:t>
            </a:r>
            <a:r>
              <a:rPr lang="tr-TR" sz="1600" dirty="0" err="1">
                <a:latin typeface="Tahoma" panose="020B0604030504040204" pitchFamily="34" charset="0"/>
                <a:ea typeface="Tahoma" panose="020B0604030504040204" pitchFamily="34" charset="0"/>
                <a:cs typeface="Tahoma" panose="020B0604030504040204" pitchFamily="34" charset="0"/>
              </a:rPr>
              <a:t>Lanyard</a:t>
            </a:r>
            <a:endParaRPr lang="tr-TR" sz="1600" dirty="0">
              <a:latin typeface="Tahoma" panose="020B0604030504040204" pitchFamily="34" charset="0"/>
              <a:ea typeface="Tahoma" panose="020B0604030504040204" pitchFamily="34" charset="0"/>
              <a:cs typeface="Tahoma" panose="020B0604030504040204" pitchFamily="34" charset="0"/>
            </a:endParaRPr>
          </a:p>
          <a:p>
            <a:endParaRPr lang="tr-TR" dirty="0"/>
          </a:p>
        </p:txBody>
      </p:sp>
    </p:spTree>
    <p:extLst>
      <p:ext uri="{BB962C8B-B14F-4D97-AF65-F5344CB8AC3E}">
        <p14:creationId xmlns:p14="http://schemas.microsoft.com/office/powerpoint/2010/main" val="35778824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72C1A-9E25-4D7E-B7E6-97772712F5F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572201F0-CD69-4FCE-8B1D-7E3E945669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84429"/>
          </a:xfrm>
        </p:spPr>
      </p:pic>
      <p:sp>
        <p:nvSpPr>
          <p:cNvPr id="6" name="Metin kutusu 5">
            <a:extLst>
              <a:ext uri="{FF2B5EF4-FFF2-40B4-BE49-F238E27FC236}">
                <a16:creationId xmlns:a16="http://schemas.microsoft.com/office/drawing/2014/main" id="{7C11C974-F8DF-4CB9-9CA2-BD53E7E5173A}"/>
              </a:ext>
            </a:extLst>
          </p:cNvPr>
          <p:cNvSpPr txBox="1"/>
          <p:nvPr/>
        </p:nvSpPr>
        <p:spPr>
          <a:xfrm>
            <a:off x="540000" y="66777"/>
            <a:ext cx="3819764" cy="400110"/>
          </a:xfrm>
          <a:prstGeom prst="rect">
            <a:avLst/>
          </a:prstGeom>
          <a:noFill/>
        </p:spPr>
        <p:txBody>
          <a:bodyPr wrap="none" rtlCol="0" anchor="ctr" anchorCtr="0">
            <a:spAutoFit/>
          </a:bodyPr>
          <a:lstStyle/>
          <a:p>
            <a:pPr lvl="0" defTabSz="914400">
              <a:defRPr/>
            </a:pPr>
            <a:r>
              <a:rPr lang="tr-TR" sz="2000" dirty="0">
                <a:solidFill>
                  <a:schemeClr val="bg1"/>
                </a:solidFill>
              </a:rPr>
              <a:t>Kapalı Alandan Kurtarma Teknikleri</a:t>
            </a:r>
            <a:endParaRPr kumimoji="0" lang="tr-TR" sz="2000" b="0" i="0" u="none" strike="noStrike" kern="1200" cap="none" spc="0" normalizeH="0" baseline="0" noProof="0" dirty="0">
              <a:ln>
                <a:noFill/>
              </a:ln>
              <a:solidFill>
                <a:srgbClr val="F5F5F5"/>
              </a:solidFill>
              <a:effectLst/>
              <a:uLnTx/>
              <a:uFillTx/>
              <a:latin typeface="Cambria" panose="02040503050406030204" pitchFamily="18" charset="0"/>
              <a:ea typeface="+mn-ea"/>
              <a:cs typeface="+mn-cs"/>
            </a:endParaRPr>
          </a:p>
        </p:txBody>
      </p:sp>
      <p:sp>
        <p:nvSpPr>
          <p:cNvPr id="10" name="Metin kutusu 9">
            <a:extLst>
              <a:ext uri="{FF2B5EF4-FFF2-40B4-BE49-F238E27FC236}">
                <a16:creationId xmlns:a16="http://schemas.microsoft.com/office/drawing/2014/main" id="{099267F6-9887-410A-9600-4D37EDFF25B4}"/>
              </a:ext>
            </a:extLst>
          </p:cNvPr>
          <p:cNvSpPr txBox="1"/>
          <p:nvPr/>
        </p:nvSpPr>
        <p:spPr>
          <a:xfrm>
            <a:off x="-1" y="6717606"/>
            <a:ext cx="9144000" cy="123111"/>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Arama Kurtarma Dersi </a:t>
            </a:r>
            <a:r>
              <a:rPr kumimoji="0" lang="tr-TR" sz="800" b="0" i="0" u="none" strike="noStrike" kern="1200" cap="none" spc="0" normalizeH="0" baseline="0" noProof="0" dirty="0">
                <a:ln>
                  <a:noFill/>
                </a:ln>
                <a:solidFill>
                  <a:prstClr val="white">
                    <a:lumMod val="50000"/>
                  </a:prstClr>
                </a:solidFill>
                <a:effectLst/>
                <a:uLnTx/>
                <a:uFillTx/>
                <a:latin typeface="Ubuntu" panose="020B0504030602030204" pitchFamily="34" charset="0"/>
                <a:ea typeface="Tahoma" panose="020B0604030504040204" pitchFamily="34" charset="0"/>
                <a:cs typeface="Tahoma" panose="020B0604030504040204" pitchFamily="34" charset="0"/>
              </a:rPr>
              <a:t>– </a:t>
            </a:r>
            <a:r>
              <a:rPr kumimoji="0" lang="tr-TR" sz="800" b="0" i="0" u="none" strike="noStrike" kern="1200" cap="none" spc="0" normalizeH="0" baseline="0" noProof="0" dirty="0" err="1">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Öğr</a:t>
            </a:r>
            <a:r>
              <a:rPr kumimoji="0" lang="tr-TR" sz="800" b="0" i="0" u="none" strike="noStrike" kern="1200" cap="none" spc="0" normalizeH="0" baseline="0" noProof="0" dirty="0">
                <a:ln>
                  <a:noFill/>
                </a:ln>
                <a:solidFill>
                  <a:prstClr val="white">
                    <a:lumMod val="50000"/>
                  </a:prstClr>
                </a:solidFill>
                <a:effectLst/>
                <a:uLnTx/>
                <a:uFillTx/>
                <a:latin typeface="Bahnschrift" panose="020B0502040204020203" pitchFamily="34" charset="0"/>
                <a:ea typeface="Tahoma" panose="020B0604030504040204" pitchFamily="34" charset="0"/>
                <a:cs typeface="Tahoma" panose="020B0604030504040204" pitchFamily="34" charset="0"/>
              </a:rPr>
              <a:t>. Gör. Murat GÖROĞLU</a:t>
            </a:r>
          </a:p>
        </p:txBody>
      </p:sp>
      <p:sp>
        <p:nvSpPr>
          <p:cNvPr id="12" name="Dikdörtgen 11">
            <a:extLst>
              <a:ext uri="{FF2B5EF4-FFF2-40B4-BE49-F238E27FC236}">
                <a16:creationId xmlns:a16="http://schemas.microsoft.com/office/drawing/2014/main" id="{E1375CA3-ECA3-48F5-910B-56B676091C9A}"/>
              </a:ext>
            </a:extLst>
          </p:cNvPr>
          <p:cNvSpPr/>
          <p:nvPr/>
        </p:nvSpPr>
        <p:spPr>
          <a:xfrm>
            <a:off x="628649" y="1027907"/>
            <a:ext cx="7450325" cy="1046440"/>
          </a:xfrm>
          <a:prstGeom prst="rect">
            <a:avLst/>
          </a:prstGeom>
        </p:spPr>
        <p:txBody>
          <a:bodyPr wrap="square">
            <a:spAutoFit/>
          </a:bodyPr>
          <a:lstStyle/>
          <a:p>
            <a:pPr algn="just"/>
            <a:endParaRPr lang="tr-TR" sz="1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a:p>
            <a:pPr algn="just"/>
            <a:endParaRPr lang="tr-TR" sz="2400" dirty="0">
              <a:latin typeface="Tahoma" pitchFamily="34" charset="0"/>
              <a:ea typeface="Tahoma" pitchFamily="34" charset="0"/>
              <a:cs typeface="Tahoma" pitchFamily="34" charset="0"/>
            </a:endParaRPr>
          </a:p>
        </p:txBody>
      </p:sp>
      <p:sp>
        <p:nvSpPr>
          <p:cNvPr id="14" name="Başlık 1">
            <a:extLst>
              <a:ext uri="{FF2B5EF4-FFF2-40B4-BE49-F238E27FC236}">
                <a16:creationId xmlns:a16="http://schemas.microsoft.com/office/drawing/2014/main" id="{8C515A55-77D1-4096-853B-A62FFA772CC9}"/>
              </a:ext>
            </a:extLst>
          </p:cNvPr>
          <p:cNvSpPr txBox="1">
            <a:spLocks/>
          </p:cNvSpPr>
          <p:nvPr/>
        </p:nvSpPr>
        <p:spPr>
          <a:xfrm>
            <a:off x="536398" y="325886"/>
            <a:ext cx="7663402" cy="1716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ahoma" panose="020B0604030504040204" pitchFamily="34" charset="0"/>
                <a:ea typeface="Tahoma" panose="020B0604030504040204" pitchFamily="34" charset="0"/>
                <a:cs typeface="Tahoma" panose="020B0604030504040204" pitchFamily="34" charset="0"/>
              </a:rPr>
              <a:t>Kuyulardan Kurtarma Teknikleri</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273D1546-1AD5-44AD-9DA7-44248DD7FADE}"/>
              </a:ext>
            </a:extLst>
          </p:cNvPr>
          <p:cNvSpPr txBox="1"/>
          <p:nvPr/>
        </p:nvSpPr>
        <p:spPr>
          <a:xfrm>
            <a:off x="791308" y="2543413"/>
            <a:ext cx="7453100" cy="2862322"/>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Doğal ortamda güvenliği tam alınmamış kuyu, çukur, kanalizasyon vb. alanlara hayvan düşme vakalarına rastlanmaktadır. </a:t>
            </a:r>
          </a:p>
          <a:p>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tr-TR" sz="2000" dirty="0">
                <a:latin typeface="Tahoma" panose="020B0604030504040204" pitchFamily="34" charset="0"/>
                <a:ea typeface="Tahoma" panose="020B0604030504040204" pitchFamily="34" charset="0"/>
                <a:cs typeface="Tahoma" panose="020B0604030504040204" pitchFamily="34" charset="0"/>
              </a:rPr>
              <a:t>İtfaiye Teşkilatı olarak bu vakalara müdahale ederek canlıların güvenliği sağlanmaktadır.  </a:t>
            </a:r>
          </a:p>
          <a:p>
            <a:pPr marL="342900" indent="-342900">
              <a:buFont typeface="Arial" panose="020B0604020202020204" pitchFamily="34" charset="0"/>
              <a:buChar char="•"/>
            </a:pPr>
            <a:endParaRPr lang="tr-TR" sz="2000" dirty="0">
              <a:latin typeface="Tahoma" panose="020B0604030504040204" pitchFamily="34" charset="0"/>
              <a:ea typeface="Tahoma" panose="020B0604030504040204" pitchFamily="34" charset="0"/>
              <a:cs typeface="Tahoma" panose="020B0604030504040204" pitchFamily="34" charset="0"/>
            </a:endParaRPr>
          </a:p>
          <a:p>
            <a:r>
              <a:rPr lang="tr-TR" sz="2000" dirty="0">
                <a:latin typeface="Tahoma" panose="020B0604030504040204" pitchFamily="34" charset="0"/>
                <a:ea typeface="Tahoma" panose="020B0604030504040204" pitchFamily="34" charset="0"/>
                <a:cs typeface="Tahoma" panose="020B0604030504040204" pitchFamily="34" charset="0"/>
              </a:rPr>
              <a:t> </a:t>
            </a:r>
          </a:p>
          <a:p>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0594F0D8-405C-41B2-BB81-7BC4707E3746}"/>
              </a:ext>
            </a:extLst>
          </p:cNvPr>
          <p:cNvSpPr txBox="1"/>
          <p:nvPr/>
        </p:nvSpPr>
        <p:spPr>
          <a:xfrm>
            <a:off x="797063" y="1743199"/>
            <a:ext cx="7590632" cy="461665"/>
          </a:xfrm>
          <a:prstGeom prst="rect">
            <a:avLst/>
          </a:prstGeom>
          <a:noFill/>
        </p:spPr>
        <p:txBody>
          <a:bodyPr wrap="square" rtlCol="0">
            <a:spAutoFit/>
          </a:bodyPr>
          <a:lstStyle/>
          <a:p>
            <a:r>
              <a:rPr lang="tr-TR" sz="2400" b="1" dirty="0">
                <a:solidFill>
                  <a:srgbClr val="C00000"/>
                </a:solidFill>
                <a:latin typeface="Tahoma" panose="020B0604030504040204" pitchFamily="34" charset="0"/>
                <a:ea typeface="Tahoma" panose="020B0604030504040204" pitchFamily="34" charset="0"/>
                <a:cs typeface="Tahoma" panose="020B0604030504040204" pitchFamily="34" charset="0"/>
              </a:rPr>
              <a:t>Kuyu vb. Alanlara Düşen Hayvanları Kurtarma </a:t>
            </a:r>
          </a:p>
        </p:txBody>
      </p:sp>
    </p:spTree>
    <p:extLst>
      <p:ext uri="{BB962C8B-B14F-4D97-AF65-F5344CB8AC3E}">
        <p14:creationId xmlns:p14="http://schemas.microsoft.com/office/powerpoint/2010/main" val="18598104"/>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434</TotalTime>
  <Words>7303</Words>
  <Application>Microsoft Office PowerPoint</Application>
  <PresentationFormat>Ekran Gösterisi (4:3)</PresentationFormat>
  <Paragraphs>1141</Paragraphs>
  <Slides>115</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115</vt:i4>
      </vt:variant>
    </vt:vector>
  </HeadingPairs>
  <TitlesOfParts>
    <vt:vector size="126" baseType="lpstr">
      <vt:lpstr>Arial</vt:lpstr>
      <vt:lpstr>Bahnschrift</vt:lpstr>
      <vt:lpstr>Calibri</vt:lpstr>
      <vt:lpstr>Calibri Light</vt:lpstr>
      <vt:lpstr>Cambria</vt:lpstr>
      <vt:lpstr>Symbol</vt:lpstr>
      <vt:lpstr>Tahoma</vt:lpstr>
      <vt:lpstr>Times New Roman</vt:lpstr>
      <vt:lpstr>Ubuntu</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Hakan Hakan</dc:creator>
  <cp:lastModifiedBy>Hakan Hakan</cp:lastModifiedBy>
  <cp:revision>314</cp:revision>
  <dcterms:created xsi:type="dcterms:W3CDTF">2019-04-13T17:05:54Z</dcterms:created>
  <dcterms:modified xsi:type="dcterms:W3CDTF">2019-04-14T20:28:17Z</dcterms:modified>
</cp:coreProperties>
</file>