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62" r:id="rId4"/>
    <p:sldId id="275" r:id="rId5"/>
    <p:sldId id="274" r:id="rId6"/>
    <p:sldId id="264" r:id="rId7"/>
    <p:sldId id="265" r:id="rId8"/>
    <p:sldId id="266" r:id="rId9"/>
    <p:sldId id="267" r:id="rId10"/>
    <p:sldId id="268" r:id="rId11"/>
    <p:sldId id="269" r:id="rId12"/>
    <p:sldId id="270" r:id="rId13"/>
    <p:sldId id="271" r:id="rId14"/>
    <p:sldId id="272" r:id="rId15"/>
    <p:sldId id="273" r:id="rId16"/>
    <p:sldId id="276"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037"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A23720DD-5B6D-40BF-8493-A6B52D484E6B}" type="datetimeFigureOut">
              <a:rPr lang="tr-TR" smtClean="0"/>
              <a:t>17.02.2021</a:t>
            </a:fld>
            <a:endParaRPr lang="tr-TR"/>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tr-TR"/>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F302176B-0E47-46AC-8F43-DAB4B8A37D06}" type="slidenum">
              <a:rPr lang="tr-TR" smtClean="0"/>
              <a:t>‹#›</a:t>
            </a:fld>
            <a:endParaRPr lang="tr-TR"/>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17.02.2021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17.02.2021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17.02.2021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17.02.2021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17.02.2021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841248" y="2039112"/>
            <a:ext cx="3657600" cy="39502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A23720DD-5B6D-40BF-8493-A6B52D484E6B}" type="datetimeFigureOut">
              <a:rPr lang="tr-TR" smtClean="0"/>
              <a:t>17.02.2021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17.02.2021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17.02.2021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tr-TR" smtClean="0"/>
              <a:t>Asıl başlık stili için tıklatın</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17.02.2021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17.02.2021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A23720DD-5B6D-40BF-8493-A6B52D484E6B}" type="datetimeFigureOut">
              <a:rPr lang="tr-TR" smtClean="0"/>
              <a:t>17.02.2021</a:t>
            </a:fld>
            <a:endParaRPr lang="tr-TR"/>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tr-TR"/>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rot="360000">
            <a:off x="3316673" y="2883630"/>
            <a:ext cx="4847038" cy="2412782"/>
          </a:xfrm>
        </p:spPr>
        <p:txBody>
          <a:bodyPr/>
          <a:lstStyle/>
          <a:p>
            <a:r>
              <a:rPr lang="tr-TR" dirty="0" smtClean="0">
                <a:effectLst/>
                <a:latin typeface="+mn-lt"/>
              </a:rPr>
              <a:t/>
            </a:r>
            <a:br>
              <a:rPr lang="tr-TR" dirty="0" smtClean="0">
                <a:effectLst/>
                <a:latin typeface="+mn-lt"/>
              </a:rPr>
            </a:br>
            <a:r>
              <a:rPr lang="tr-TR" dirty="0">
                <a:effectLst/>
                <a:latin typeface="+mn-lt"/>
              </a:rPr>
              <a:t/>
            </a:r>
            <a:br>
              <a:rPr lang="tr-TR" dirty="0">
                <a:effectLst/>
                <a:latin typeface="+mn-lt"/>
              </a:rPr>
            </a:br>
            <a:r>
              <a:rPr lang="tr-TR" dirty="0" smtClean="0">
                <a:effectLst/>
                <a:latin typeface="+mn-lt"/>
              </a:rPr>
              <a:t/>
            </a:r>
            <a:br>
              <a:rPr lang="tr-TR" dirty="0" smtClean="0">
                <a:effectLst/>
                <a:latin typeface="+mn-lt"/>
              </a:rPr>
            </a:br>
            <a:r>
              <a:rPr lang="tr-TR" dirty="0">
                <a:effectLst/>
                <a:latin typeface="+mn-lt"/>
              </a:rPr>
              <a:t/>
            </a:r>
            <a:br>
              <a:rPr lang="tr-TR" dirty="0">
                <a:effectLst/>
                <a:latin typeface="+mn-lt"/>
              </a:rPr>
            </a:br>
            <a:r>
              <a:rPr lang="tr-TR" dirty="0" smtClean="0">
                <a:effectLst/>
                <a:latin typeface="+mn-lt"/>
              </a:rPr>
              <a:t>DİN </a:t>
            </a:r>
            <a:r>
              <a:rPr lang="tr-TR" dirty="0">
                <a:effectLst/>
                <a:latin typeface="+mn-lt"/>
              </a:rPr>
              <a:t>HİZMETLERİNDE İLETİŞİM</a:t>
            </a:r>
            <a:endParaRPr lang="tr-TR" dirty="0">
              <a:latin typeface="+mn-lt"/>
            </a:endParaRPr>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2384163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İletişim Hataları</a:t>
            </a:r>
            <a:endParaRPr lang="tr-TR" dirty="0"/>
          </a:p>
        </p:txBody>
      </p:sp>
      <p:sp>
        <p:nvSpPr>
          <p:cNvPr id="3" name="İçerik Yer Tutucusu 2"/>
          <p:cNvSpPr>
            <a:spLocks noGrp="1"/>
          </p:cNvSpPr>
          <p:nvPr>
            <p:ph idx="1"/>
          </p:nvPr>
        </p:nvSpPr>
        <p:spPr/>
        <p:txBody>
          <a:bodyPr/>
          <a:lstStyle/>
          <a:p>
            <a:r>
              <a:rPr lang="tr-TR" dirty="0"/>
              <a:t>Aktif </a:t>
            </a:r>
            <a:r>
              <a:rPr lang="tr-TR" dirty="0" smtClean="0"/>
              <a:t>çatışma</a:t>
            </a:r>
          </a:p>
          <a:p>
            <a:r>
              <a:rPr lang="tr-TR" dirty="0" smtClean="0"/>
              <a:t>Mesajı tümüyle reddetme</a:t>
            </a:r>
          </a:p>
          <a:p>
            <a:r>
              <a:rPr lang="tr-TR" dirty="0" smtClean="0"/>
              <a:t>Önyargı</a:t>
            </a:r>
          </a:p>
          <a:p>
            <a:r>
              <a:rPr lang="tr-TR" dirty="0" smtClean="0"/>
              <a:t>Mesajı kısmi algılama</a:t>
            </a:r>
          </a:p>
          <a:p>
            <a:r>
              <a:rPr lang="tr-TR" dirty="0" smtClean="0"/>
              <a:t>Savunucu yaklaşım</a:t>
            </a:r>
          </a:p>
          <a:p>
            <a:r>
              <a:rPr lang="tr-TR" dirty="0" smtClean="0"/>
              <a:t>Yanlış anlama/karşıdakini anlayamama</a:t>
            </a:r>
          </a:p>
          <a:p>
            <a:pPr marL="0" indent="0">
              <a:buNone/>
            </a:pP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047" y="4653136"/>
            <a:ext cx="3962837" cy="1929953"/>
          </a:xfrm>
          <a:prstGeom prst="rect">
            <a:avLst/>
          </a:prstGeom>
        </p:spPr>
      </p:pic>
    </p:spTree>
    <p:extLst>
      <p:ext uri="{BB962C8B-B14F-4D97-AF65-F5344CB8AC3E}">
        <p14:creationId xmlns:p14="http://schemas.microsoft.com/office/powerpoint/2010/main" val="1398080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İletişimle İlgili Yanılgılar</a:t>
            </a:r>
            <a:endParaRPr lang="tr-TR" dirty="0"/>
          </a:p>
        </p:txBody>
      </p:sp>
      <p:sp>
        <p:nvSpPr>
          <p:cNvPr id="3" name="İçerik Yer Tutucusu 2"/>
          <p:cNvSpPr>
            <a:spLocks noGrp="1"/>
          </p:cNvSpPr>
          <p:nvPr>
            <p:ph idx="1"/>
          </p:nvPr>
        </p:nvSpPr>
        <p:spPr/>
        <p:txBody>
          <a:bodyPr/>
          <a:lstStyle/>
          <a:p>
            <a:r>
              <a:rPr lang="tr-TR" i="1" dirty="0"/>
              <a:t>Anlamların Sözcüklerde, Şekillerde ve İşaretlerde </a:t>
            </a:r>
            <a:r>
              <a:rPr lang="tr-TR" i="1" dirty="0" smtClean="0"/>
              <a:t>Aranması</a:t>
            </a:r>
          </a:p>
          <a:p>
            <a:pPr marL="0" indent="0">
              <a:buNone/>
            </a:pPr>
            <a:endParaRPr lang="tr-TR" i="1" dirty="0" smtClean="0"/>
          </a:p>
          <a:p>
            <a:r>
              <a:rPr lang="tr-TR" i="1" dirty="0"/>
              <a:t>İletişimin Yalnızca Sözel Bir Süreç Olarak Ele </a:t>
            </a:r>
            <a:r>
              <a:rPr lang="tr-TR" i="1" dirty="0" smtClean="0"/>
              <a:t>Alınması</a:t>
            </a:r>
          </a:p>
          <a:p>
            <a:pPr marL="0" indent="0">
              <a:buNone/>
            </a:pPr>
            <a:endParaRPr lang="tr-TR" i="1" dirty="0" smtClean="0"/>
          </a:p>
          <a:p>
            <a:r>
              <a:rPr lang="tr-TR" i="1" dirty="0"/>
              <a:t>Anlatmanın İletişim Olarak </a:t>
            </a:r>
            <a:r>
              <a:rPr lang="tr-TR" i="1" dirty="0" smtClean="0"/>
              <a:t>Görülmesi</a:t>
            </a:r>
          </a:p>
          <a:p>
            <a:pPr marL="0" indent="0">
              <a:buNone/>
            </a:pPr>
            <a:endParaRPr lang="tr-TR" i="1" dirty="0" smtClean="0"/>
          </a:p>
          <a:p>
            <a:r>
              <a:rPr lang="tr-TR" i="1" dirty="0"/>
              <a:t>İletişimin Tüm Sorunların Çözüm Yolu Olarak </a:t>
            </a:r>
            <a:r>
              <a:rPr lang="tr-TR" i="1" dirty="0" smtClean="0"/>
              <a:t>Görülmesi</a:t>
            </a:r>
          </a:p>
        </p:txBody>
      </p:sp>
    </p:spTree>
    <p:extLst>
      <p:ext uri="{BB962C8B-B14F-4D97-AF65-F5344CB8AC3E}">
        <p14:creationId xmlns:p14="http://schemas.microsoft.com/office/powerpoint/2010/main" val="2655385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İletişimle İlgili Yanılgılar</a:t>
            </a:r>
            <a:endParaRPr lang="tr-TR" dirty="0"/>
          </a:p>
        </p:txBody>
      </p:sp>
      <p:sp>
        <p:nvSpPr>
          <p:cNvPr id="3" name="İçerik Yer Tutucusu 2"/>
          <p:cNvSpPr>
            <a:spLocks noGrp="1"/>
          </p:cNvSpPr>
          <p:nvPr>
            <p:ph idx="1"/>
          </p:nvPr>
        </p:nvSpPr>
        <p:spPr/>
        <p:txBody>
          <a:bodyPr/>
          <a:lstStyle/>
          <a:p>
            <a:r>
              <a:rPr lang="tr-TR" i="1" dirty="0"/>
              <a:t>İletişimin Her Zaman Çok İyi Bir Uygulama Olarak </a:t>
            </a:r>
            <a:r>
              <a:rPr lang="tr-TR" i="1" dirty="0" smtClean="0"/>
              <a:t>Görülmesi</a:t>
            </a:r>
          </a:p>
          <a:p>
            <a:endParaRPr lang="tr-TR" dirty="0" smtClean="0"/>
          </a:p>
          <a:p>
            <a:r>
              <a:rPr lang="tr-TR" i="1" dirty="0"/>
              <a:t>‘Ne kadar çok iletişim kurulursa o kadar iyidir’ </a:t>
            </a:r>
            <a:r>
              <a:rPr lang="tr-TR" i="1" dirty="0" smtClean="0"/>
              <a:t>düşüncesi</a:t>
            </a:r>
          </a:p>
          <a:p>
            <a:endParaRPr lang="tr-TR" i="1" dirty="0"/>
          </a:p>
          <a:p>
            <a:r>
              <a:rPr lang="tr-TR" i="1" dirty="0"/>
              <a:t>İletişimin bozulabileceği, kopabileceği </a:t>
            </a:r>
            <a:r>
              <a:rPr lang="tr-TR" i="1" dirty="0" smtClean="0"/>
              <a:t>düşüncesi</a:t>
            </a:r>
          </a:p>
          <a:p>
            <a:endParaRPr lang="tr-TR" i="1" dirty="0"/>
          </a:p>
          <a:p>
            <a:r>
              <a:rPr lang="tr-TR" i="1" dirty="0"/>
              <a:t>İletişimin doğuştan gelen bir yetenek olduğu düşüncesi</a:t>
            </a:r>
            <a:endParaRPr lang="tr-TR" dirty="0"/>
          </a:p>
          <a:p>
            <a:endParaRPr lang="tr-TR" dirty="0"/>
          </a:p>
        </p:txBody>
      </p:sp>
    </p:spTree>
    <p:extLst>
      <p:ext uri="{BB962C8B-B14F-4D97-AF65-F5344CB8AC3E}">
        <p14:creationId xmlns:p14="http://schemas.microsoft.com/office/powerpoint/2010/main" val="2362399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İletişim-Din Hizmeti İlişkisi</a:t>
            </a:r>
            <a:r>
              <a:rPr lang="tr-TR" dirty="0"/>
              <a:t/>
            </a:r>
            <a:br>
              <a:rPr lang="tr-TR" dirty="0"/>
            </a:br>
            <a:endParaRPr lang="tr-TR" dirty="0"/>
          </a:p>
        </p:txBody>
      </p:sp>
      <p:sp>
        <p:nvSpPr>
          <p:cNvPr id="3" name="İçerik Yer Tutucusu 2"/>
          <p:cNvSpPr>
            <a:spLocks noGrp="1"/>
          </p:cNvSpPr>
          <p:nvPr>
            <p:ph idx="1"/>
          </p:nvPr>
        </p:nvSpPr>
        <p:spPr/>
        <p:txBody>
          <a:bodyPr/>
          <a:lstStyle/>
          <a:p>
            <a:r>
              <a:rPr lang="tr-TR" dirty="0"/>
              <a:t>D</a:t>
            </a:r>
            <a:r>
              <a:rPr lang="tr-TR" dirty="0" smtClean="0"/>
              <a:t>in </a:t>
            </a:r>
            <a:r>
              <a:rPr lang="tr-TR" dirty="0"/>
              <a:t>hizmetleri alanı ile iletişim alanının kesiştiği en önemli noktalar, </a:t>
            </a:r>
            <a:endParaRPr lang="tr-TR" dirty="0" smtClean="0"/>
          </a:p>
          <a:p>
            <a:pPr lvl="1"/>
            <a:endParaRPr lang="tr-TR" dirty="0" smtClean="0"/>
          </a:p>
          <a:p>
            <a:pPr lvl="1"/>
            <a:r>
              <a:rPr lang="tr-TR" dirty="0" smtClean="0"/>
              <a:t>insan ve yöntemdir.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2384" y="4365104"/>
            <a:ext cx="3037430" cy="1878707"/>
          </a:xfrm>
          <a:prstGeom prst="rect">
            <a:avLst/>
          </a:prstGeom>
        </p:spPr>
      </p:pic>
    </p:spTree>
    <p:extLst>
      <p:ext uri="{BB962C8B-B14F-4D97-AF65-F5344CB8AC3E}">
        <p14:creationId xmlns:p14="http://schemas.microsoft.com/office/powerpoint/2010/main" val="4292998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Din Hizmetlerinde İletişim İlkeleri</a:t>
            </a:r>
            <a:endParaRPr lang="tr-TR" dirty="0"/>
          </a:p>
        </p:txBody>
      </p:sp>
      <p:sp>
        <p:nvSpPr>
          <p:cNvPr id="3" name="İçerik Yer Tutucusu 2"/>
          <p:cNvSpPr>
            <a:spLocks noGrp="1"/>
          </p:cNvSpPr>
          <p:nvPr>
            <p:ph idx="1"/>
          </p:nvPr>
        </p:nvSpPr>
        <p:spPr/>
        <p:txBody>
          <a:bodyPr/>
          <a:lstStyle/>
          <a:p>
            <a:endParaRPr lang="tr-TR" dirty="0" smtClean="0"/>
          </a:p>
          <a:p>
            <a:r>
              <a:rPr lang="tr-TR" dirty="0" smtClean="0"/>
              <a:t>Anlatılacak konuyu (muhtevayı )çok </a:t>
            </a:r>
            <a:r>
              <a:rPr lang="tr-TR" dirty="0"/>
              <a:t>iyi </a:t>
            </a:r>
            <a:r>
              <a:rPr lang="tr-TR" dirty="0" smtClean="0"/>
              <a:t>bilmek,</a:t>
            </a:r>
          </a:p>
          <a:p>
            <a:pPr marL="0" indent="0">
              <a:buNone/>
            </a:pPr>
            <a:endParaRPr lang="tr-TR" dirty="0" smtClean="0"/>
          </a:p>
          <a:p>
            <a:r>
              <a:rPr lang="tr-TR" dirty="0" smtClean="0"/>
              <a:t>Muhatap </a:t>
            </a:r>
            <a:r>
              <a:rPr lang="tr-TR" dirty="0"/>
              <a:t>kitleyi iyi </a:t>
            </a:r>
            <a:r>
              <a:rPr lang="tr-TR" dirty="0" smtClean="0"/>
              <a:t>tanımak,</a:t>
            </a:r>
          </a:p>
          <a:p>
            <a:pPr marL="0" indent="0">
              <a:buNone/>
            </a:pPr>
            <a:endParaRPr lang="tr-TR" dirty="0" smtClean="0"/>
          </a:p>
          <a:p>
            <a:r>
              <a:rPr lang="tr-TR" dirty="0"/>
              <a:t>Ç</a:t>
            </a:r>
            <a:r>
              <a:rPr lang="tr-TR" dirty="0" smtClean="0"/>
              <a:t>eşitli </a:t>
            </a:r>
            <a:r>
              <a:rPr lang="tr-TR" dirty="0"/>
              <a:t>bakış açılarını alternatifler olarak </a:t>
            </a:r>
            <a:r>
              <a:rPr lang="tr-TR" dirty="0" smtClean="0"/>
              <a:t>sunmak, </a:t>
            </a:r>
          </a:p>
          <a:p>
            <a:pPr marL="0" indent="0">
              <a:buNone/>
            </a:pPr>
            <a:endParaRPr lang="tr-TR" dirty="0" smtClean="0"/>
          </a:p>
          <a:p>
            <a:r>
              <a:rPr lang="tr-TR" dirty="0" smtClean="0"/>
              <a:t>Hizmet alanlardan geribildirim almak,</a:t>
            </a:r>
          </a:p>
          <a:p>
            <a:endParaRPr lang="tr-TR" dirty="0"/>
          </a:p>
        </p:txBody>
      </p:sp>
    </p:spTree>
    <p:extLst>
      <p:ext uri="{BB962C8B-B14F-4D97-AF65-F5344CB8AC3E}">
        <p14:creationId xmlns:p14="http://schemas.microsoft.com/office/powerpoint/2010/main" val="1288787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Din Hizmetlerinde İletişim İlkeleri</a:t>
            </a:r>
            <a:endParaRPr lang="tr-TR" dirty="0"/>
          </a:p>
        </p:txBody>
      </p:sp>
      <p:sp>
        <p:nvSpPr>
          <p:cNvPr id="3" name="İçerik Yer Tutucusu 2"/>
          <p:cNvSpPr>
            <a:spLocks noGrp="1"/>
          </p:cNvSpPr>
          <p:nvPr>
            <p:ph idx="1"/>
          </p:nvPr>
        </p:nvSpPr>
        <p:spPr/>
        <p:txBody>
          <a:bodyPr/>
          <a:lstStyle/>
          <a:p>
            <a:endParaRPr lang="tr-TR" dirty="0" smtClean="0"/>
          </a:p>
          <a:p>
            <a:r>
              <a:rPr lang="tr-TR" dirty="0" smtClean="0"/>
              <a:t>Farklılıkların </a:t>
            </a:r>
            <a:r>
              <a:rPr lang="tr-TR" dirty="0"/>
              <a:t>zenginlik olduğunun vurgulamak</a:t>
            </a:r>
            <a:r>
              <a:rPr lang="tr-TR" dirty="0" smtClean="0"/>
              <a:t>,</a:t>
            </a:r>
          </a:p>
          <a:p>
            <a:pPr marL="0" indent="0">
              <a:buNone/>
            </a:pPr>
            <a:endParaRPr lang="tr-TR" dirty="0"/>
          </a:p>
          <a:p>
            <a:r>
              <a:rPr lang="tr-TR" dirty="0"/>
              <a:t>Mesajın çok açık, net ve çözüme yönelik olması</a:t>
            </a:r>
            <a:r>
              <a:rPr lang="tr-TR" dirty="0" smtClean="0"/>
              <a:t>,</a:t>
            </a:r>
          </a:p>
          <a:p>
            <a:endParaRPr lang="tr-TR" dirty="0"/>
          </a:p>
          <a:p>
            <a:r>
              <a:rPr lang="tr-TR" dirty="0"/>
              <a:t>Otoriter ve dikte edici tutumlar içerisinde olunmamasıdır.</a:t>
            </a:r>
          </a:p>
          <a:p>
            <a:pPr marL="0" indent="0">
              <a:buNone/>
            </a:pPr>
            <a:endParaRPr lang="tr-TR" dirty="0"/>
          </a:p>
        </p:txBody>
      </p:sp>
    </p:spTree>
    <p:extLst>
      <p:ext uri="{BB962C8B-B14F-4D97-AF65-F5344CB8AC3E}">
        <p14:creationId xmlns:p14="http://schemas.microsoft.com/office/powerpoint/2010/main" val="392214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Yararlanılan Kaynak</a:t>
            </a:r>
          </a:p>
        </p:txBody>
      </p:sp>
      <p:sp>
        <p:nvSpPr>
          <p:cNvPr id="3" name="İçerik Yer Tutucusu 2"/>
          <p:cNvSpPr>
            <a:spLocks noGrp="1"/>
          </p:cNvSpPr>
          <p:nvPr>
            <p:ph idx="1"/>
          </p:nvPr>
        </p:nvSpPr>
        <p:spPr/>
        <p:txBody>
          <a:bodyPr/>
          <a:lstStyle/>
          <a:p>
            <a:r>
              <a:rPr lang="tr-TR" dirty="0"/>
              <a:t>Doğan, R. &amp; Ege, R. (2019). </a:t>
            </a:r>
            <a:r>
              <a:rPr lang="tr-TR" i="1" dirty="0"/>
              <a:t>Din Hizmetlerinde Rehberlik ve İletişim, Ed. </a:t>
            </a:r>
            <a:r>
              <a:rPr lang="tr-TR" i="1"/>
              <a:t>Recai Doğan, Remziye Ege, Grafiker Yayınları, Ankara</a:t>
            </a:r>
            <a:r>
              <a:rPr lang="tr-TR"/>
              <a:t>.</a:t>
            </a:r>
          </a:p>
          <a:p>
            <a:endParaRPr lang="tr-TR"/>
          </a:p>
        </p:txBody>
      </p:sp>
    </p:spTree>
    <p:extLst>
      <p:ext uri="{BB962C8B-B14F-4D97-AF65-F5344CB8AC3E}">
        <p14:creationId xmlns:p14="http://schemas.microsoft.com/office/powerpoint/2010/main" val="3772009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İletişim</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a:bodyPr>
          <a:lstStyle/>
          <a:p>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İletişim</a:t>
            </a:r>
            <a:r>
              <a:rPr lang="tr-TR" dirty="0">
                <a:latin typeface="Times New Roman" panose="02020603050405020304" pitchFamily="18" charset="0"/>
                <a:cs typeface="Times New Roman" panose="02020603050405020304" pitchFamily="18" charset="0"/>
              </a:rPr>
              <a:t>, kendi araştırma alanı, yöntemleri, ilkeleri olan bağımsız bir bilim alanıdır. </a:t>
            </a:r>
            <a:endParaRPr lang="tr-TR" dirty="0" smtClean="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İletişim temel olarak iki birim arasındaki mesaj alış-verişidir.</a:t>
            </a:r>
          </a:p>
          <a:p>
            <a:pPr marL="0" indent="0">
              <a:buNone/>
            </a:pPr>
            <a:endParaRPr lang="tr-TR"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4509120"/>
            <a:ext cx="2466975" cy="1847850"/>
          </a:xfrm>
          <a:prstGeom prst="rect">
            <a:avLst/>
          </a:prstGeom>
        </p:spPr>
      </p:pic>
    </p:spTree>
    <p:extLst>
      <p:ext uri="{BB962C8B-B14F-4D97-AF65-F5344CB8AC3E}">
        <p14:creationId xmlns:p14="http://schemas.microsoft.com/office/powerpoint/2010/main" val="3646228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51280" y="436563"/>
            <a:ext cx="8041440" cy="1192237"/>
          </a:xfrm>
        </p:spPr>
        <p:txBody>
          <a:bodyPr/>
          <a:lstStyle/>
          <a:p>
            <a:endParaRPr lang="tr-TR" dirty="0"/>
          </a:p>
        </p:txBody>
      </p:sp>
      <p:sp>
        <p:nvSpPr>
          <p:cNvPr id="3" name="İçerik Yer Tutucusu 2"/>
          <p:cNvSpPr>
            <a:spLocks noGrp="1"/>
          </p:cNvSpPr>
          <p:nvPr>
            <p:ph idx="1"/>
          </p:nvPr>
        </p:nvSpPr>
        <p:spPr>
          <a:xfrm>
            <a:off x="457200" y="2056803"/>
            <a:ext cx="8229600" cy="4373563"/>
          </a:xfrm>
        </p:spPr>
        <p:txBody>
          <a:bodyPr/>
          <a:lstStyle/>
          <a:p>
            <a:pPr marL="114300" indent="0">
              <a:buNone/>
            </a:pPr>
            <a:endParaRPr lang="tr-TR" dirty="0"/>
          </a:p>
        </p:txBody>
      </p:sp>
      <p:sp>
        <p:nvSpPr>
          <p:cNvPr id="5" name="Slayt Numarası Yer Tutucusu 6"/>
          <p:cNvSpPr>
            <a:spLocks noGrp="1"/>
          </p:cNvSpPr>
          <p:nvPr>
            <p:ph type="sldNum" sz="quarter" idx="12"/>
          </p:nvPr>
        </p:nvSpPr>
        <p:spPr>
          <a:xfrm>
            <a:off x="6589713" y="6376988"/>
            <a:ext cx="2193925" cy="457200"/>
          </a:xfrm>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8310CFB5-ACD8-4BE7-8B06-A30B8BA8506E}" type="slidenum">
              <a:rPr lang="tr-TR" altLang="tr-TR" sz="1400">
                <a:solidFill>
                  <a:srgbClr val="000066"/>
                </a:solidFill>
                <a:latin typeface="Trebuchet MS" pitchFamily="34" charset="0"/>
              </a:rPr>
              <a:pPr/>
              <a:t>3</a:t>
            </a:fld>
            <a:endParaRPr lang="tr-TR" altLang="tr-TR" sz="1400" dirty="0">
              <a:solidFill>
                <a:srgbClr val="000066"/>
              </a:solidFill>
              <a:latin typeface="Trebuchet MS" pitchFamily="34" charset="0"/>
            </a:endParaRPr>
          </a:p>
        </p:txBody>
      </p:sp>
      <p:sp>
        <p:nvSpPr>
          <p:cNvPr id="4" name="Rectangle 2"/>
          <p:cNvSpPr txBox="1">
            <a:spLocks noChangeArrowheads="1"/>
          </p:cNvSpPr>
          <p:nvPr/>
        </p:nvSpPr>
        <p:spPr>
          <a:xfrm>
            <a:off x="1314450" y="260648"/>
            <a:ext cx="73787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dirty="0" smtClean="0"/>
              <a:t>İLETİŞİM SÜRECİ</a:t>
            </a:r>
            <a:endParaRPr lang="en-US" altLang="tr-TR" dirty="0" smtClean="0"/>
          </a:p>
        </p:txBody>
      </p:sp>
      <p:grpSp>
        <p:nvGrpSpPr>
          <p:cNvPr id="6" name="Group 11"/>
          <p:cNvGrpSpPr>
            <a:grpSpLocks/>
          </p:cNvGrpSpPr>
          <p:nvPr/>
        </p:nvGrpSpPr>
        <p:grpSpPr bwMode="auto">
          <a:xfrm>
            <a:off x="990600" y="2743200"/>
            <a:ext cx="7620000" cy="2667000"/>
            <a:chOff x="480" y="1872"/>
            <a:chExt cx="4800" cy="1680"/>
          </a:xfrm>
        </p:grpSpPr>
        <p:sp>
          <p:nvSpPr>
            <p:cNvPr id="7" name="AutoShape 5"/>
            <p:cNvSpPr>
              <a:spLocks noChangeArrowheads="1"/>
            </p:cNvSpPr>
            <p:nvPr/>
          </p:nvSpPr>
          <p:spPr bwMode="auto">
            <a:xfrm>
              <a:off x="1872" y="2112"/>
              <a:ext cx="2208" cy="1056"/>
            </a:xfrm>
            <a:prstGeom prst="rightArrow">
              <a:avLst>
                <a:gd name="adj1" fmla="val 50000"/>
                <a:gd name="adj2" fmla="val 52273"/>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1" hangingPunct="1">
                <a:defRPr/>
              </a:pPr>
              <a:r>
                <a:rPr lang="tr-TR" altLang="tr-TR" b="1">
                  <a:latin typeface="Trebuchet MS" panose="020B0603020202020204" pitchFamily="34" charset="0"/>
                </a:rPr>
                <a:t>  Kanal</a:t>
              </a:r>
              <a:endParaRPr lang="en-US" altLang="tr-TR" b="1">
                <a:latin typeface="Trebuchet MS" panose="020B0603020202020204" pitchFamily="34" charset="0"/>
              </a:endParaRPr>
            </a:p>
          </p:txBody>
        </p:sp>
        <p:sp>
          <p:nvSpPr>
            <p:cNvPr id="8" name="Rectangle 6"/>
            <p:cNvSpPr>
              <a:spLocks noChangeArrowheads="1"/>
            </p:cNvSpPr>
            <p:nvPr/>
          </p:nvSpPr>
          <p:spPr bwMode="auto">
            <a:xfrm>
              <a:off x="2736" y="2448"/>
              <a:ext cx="672" cy="384"/>
            </a:xfrm>
            <a:prstGeom prst="rect">
              <a:avLst/>
            </a:prstGeom>
            <a:solidFill>
              <a:srgbClr val="000066"/>
            </a:solidFill>
            <a:ln>
              <a:noFill/>
            </a:ln>
            <a:effectLst>
              <a:prstShdw prst="shdw17" dist="17961" dir="2700000">
                <a:srgbClr val="00003D"/>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algn="ctr" eaLnBrk="1" hangingPunct="1">
                <a:spcBef>
                  <a:spcPct val="0"/>
                </a:spcBef>
                <a:buClrTx/>
                <a:buFontTx/>
                <a:buNone/>
              </a:pPr>
              <a:r>
                <a:rPr lang="tr-TR" altLang="tr-TR" sz="2400" b="1">
                  <a:solidFill>
                    <a:schemeClr val="accent1"/>
                  </a:solidFill>
                </a:rPr>
                <a:t>Mesaj</a:t>
              </a:r>
              <a:endParaRPr lang="en-US" altLang="tr-TR" sz="2400" b="1">
                <a:solidFill>
                  <a:schemeClr val="accent1"/>
                </a:solidFill>
              </a:endParaRPr>
            </a:p>
          </p:txBody>
        </p:sp>
        <p:sp>
          <p:nvSpPr>
            <p:cNvPr id="9" name="Rectangle 7"/>
            <p:cNvSpPr>
              <a:spLocks noChangeArrowheads="1"/>
            </p:cNvSpPr>
            <p:nvPr/>
          </p:nvSpPr>
          <p:spPr bwMode="auto">
            <a:xfrm>
              <a:off x="2304" y="3024"/>
              <a:ext cx="81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algn="ctr" eaLnBrk="1" hangingPunct="1">
                <a:spcBef>
                  <a:spcPct val="0"/>
                </a:spcBef>
                <a:buClrTx/>
                <a:buFontTx/>
                <a:buNone/>
              </a:pPr>
              <a:r>
                <a:rPr lang="tr-TR" altLang="tr-TR" sz="2400" b="1"/>
                <a:t>Yöntem</a:t>
              </a:r>
              <a:endParaRPr lang="en-US" altLang="tr-TR" sz="2400" b="1"/>
            </a:p>
          </p:txBody>
        </p:sp>
        <p:sp>
          <p:nvSpPr>
            <p:cNvPr id="10" name="Oval 8"/>
            <p:cNvSpPr>
              <a:spLocks noChangeArrowheads="1"/>
            </p:cNvSpPr>
            <p:nvPr/>
          </p:nvSpPr>
          <p:spPr bwMode="auto">
            <a:xfrm>
              <a:off x="1008" y="1872"/>
              <a:ext cx="3744" cy="1680"/>
            </a:xfrm>
            <a:prstGeom prst="ellipse">
              <a:avLst/>
            </a:prstGeom>
            <a:noFill/>
            <a:ln w="38100">
              <a:solidFill>
                <a:schemeClr val="tx1"/>
              </a:solidFill>
              <a:round/>
              <a:headEnd/>
              <a:tailEnd/>
            </a:ln>
            <a:effectLst>
              <a:prstShdw prst="shdw17" dist="17961" dir="2700000">
                <a:schemeClr val="tx1">
                  <a:gamma/>
                  <a:shade val="60000"/>
                  <a:invGamma/>
                </a:schemeClr>
              </a:prstShdw>
            </a:effectLst>
            <a:extLst>
              <a:ext uri="{909E8E84-426E-40DD-AFC4-6F175D3DCCD1}">
                <a14:hiddenFill xmlns:a14="http://schemas.microsoft.com/office/drawing/2010/main">
                  <a:solidFill>
                    <a:schemeClr val="accent1"/>
                  </a:solidFill>
                </a14:hiddenFill>
              </a:ext>
            </a:extLst>
          </p:spPr>
          <p:txBody>
            <a:bodyPr wrap="none" anchor="ctr"/>
            <a:lstStyle/>
            <a:p>
              <a:pPr eaLnBrk="1" hangingPunct="1">
                <a:defRPr/>
              </a:pPr>
              <a:endParaRPr lang="tr-TR">
                <a:latin typeface="Times New Roman" panose="02020603050405020304" pitchFamily="18" charset="0"/>
              </a:endParaRPr>
            </a:p>
          </p:txBody>
        </p:sp>
        <p:sp>
          <p:nvSpPr>
            <p:cNvPr id="11" name="Oval 9"/>
            <p:cNvSpPr>
              <a:spLocks noChangeArrowheads="1"/>
            </p:cNvSpPr>
            <p:nvPr/>
          </p:nvSpPr>
          <p:spPr bwMode="auto">
            <a:xfrm>
              <a:off x="480" y="2304"/>
              <a:ext cx="1152" cy="768"/>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1" hangingPunct="1">
                <a:defRPr/>
              </a:pPr>
              <a:r>
                <a:rPr lang="tr-TR" altLang="tr-TR" b="1">
                  <a:latin typeface="Trebuchet MS" panose="020B0603020202020204" pitchFamily="34" charset="0"/>
                </a:rPr>
                <a:t>Öğretici</a:t>
              </a:r>
              <a:endParaRPr lang="en-US" altLang="tr-TR" b="1">
                <a:latin typeface="Trebuchet MS" panose="020B0603020202020204" pitchFamily="34" charset="0"/>
              </a:endParaRPr>
            </a:p>
          </p:txBody>
        </p:sp>
        <p:sp>
          <p:nvSpPr>
            <p:cNvPr id="12" name="Oval 10"/>
            <p:cNvSpPr>
              <a:spLocks noChangeArrowheads="1"/>
            </p:cNvSpPr>
            <p:nvPr/>
          </p:nvSpPr>
          <p:spPr bwMode="auto">
            <a:xfrm>
              <a:off x="4128" y="2304"/>
              <a:ext cx="1152" cy="768"/>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1" hangingPunct="1">
                <a:defRPr/>
              </a:pPr>
              <a:r>
                <a:rPr lang="tr-TR" altLang="tr-TR" b="1">
                  <a:latin typeface="Trebuchet MS" panose="020B0603020202020204" pitchFamily="34" charset="0"/>
                </a:rPr>
                <a:t>Öğrenen</a:t>
              </a:r>
              <a:endParaRPr lang="en-US" altLang="tr-TR" b="1">
                <a:latin typeface="Trebuchet MS" panose="020B0603020202020204" pitchFamily="34" charset="0"/>
              </a:endParaRPr>
            </a:p>
          </p:txBody>
        </p:sp>
      </p:grpSp>
      <p:sp>
        <p:nvSpPr>
          <p:cNvPr id="13" name="Text Box 12"/>
          <p:cNvSpPr txBox="1">
            <a:spLocks noChangeArrowheads="1"/>
          </p:cNvSpPr>
          <p:nvPr/>
        </p:nvSpPr>
        <p:spPr bwMode="auto">
          <a:xfrm>
            <a:off x="827088" y="1916113"/>
            <a:ext cx="19907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algn="ctr" eaLnBrk="1" hangingPunct="1">
              <a:spcBef>
                <a:spcPct val="0"/>
              </a:spcBef>
              <a:buClrTx/>
              <a:buFontTx/>
              <a:buNone/>
            </a:pPr>
            <a:r>
              <a:rPr lang="tr-TR" altLang="tr-TR" sz="1600" b="1" dirty="0"/>
              <a:t>KAYNAK</a:t>
            </a:r>
          </a:p>
          <a:p>
            <a:pPr algn="ctr" eaLnBrk="1" hangingPunct="1">
              <a:spcBef>
                <a:spcPct val="0"/>
              </a:spcBef>
              <a:buClrTx/>
              <a:buFontTx/>
              <a:buNone/>
            </a:pPr>
            <a:r>
              <a:rPr lang="tr-TR" altLang="tr-TR" sz="1600" b="1" dirty="0"/>
              <a:t>mesajın ileti birimi</a:t>
            </a:r>
          </a:p>
        </p:txBody>
      </p:sp>
      <p:sp>
        <p:nvSpPr>
          <p:cNvPr id="14" name="AutoShape 13"/>
          <p:cNvSpPr>
            <a:spLocks noChangeArrowheads="1"/>
          </p:cNvSpPr>
          <p:nvPr/>
        </p:nvSpPr>
        <p:spPr bwMode="auto">
          <a:xfrm>
            <a:off x="1763713" y="2565400"/>
            <a:ext cx="215900" cy="720725"/>
          </a:xfrm>
          <a:prstGeom prst="downArrow">
            <a:avLst>
              <a:gd name="adj1" fmla="val 50000"/>
              <a:gd name="adj2" fmla="val 83456"/>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endParaRPr lang="tr-TR" altLang="tr-TR" sz="2400">
              <a:latin typeface="Times New Roman" charset="0"/>
            </a:endParaRPr>
          </a:p>
        </p:txBody>
      </p:sp>
      <p:sp>
        <p:nvSpPr>
          <p:cNvPr id="15" name="Text Box 14"/>
          <p:cNvSpPr txBox="1">
            <a:spLocks noChangeArrowheads="1"/>
          </p:cNvSpPr>
          <p:nvPr/>
        </p:nvSpPr>
        <p:spPr bwMode="auto">
          <a:xfrm>
            <a:off x="4356100" y="2060575"/>
            <a:ext cx="17176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algn="ctr" eaLnBrk="1" hangingPunct="1">
              <a:spcBef>
                <a:spcPct val="0"/>
              </a:spcBef>
              <a:buClrTx/>
              <a:buFontTx/>
              <a:buNone/>
            </a:pPr>
            <a:r>
              <a:rPr lang="tr-TR" altLang="tr-TR" sz="1600" b="1" dirty="0"/>
              <a:t>MESAJ</a:t>
            </a:r>
          </a:p>
          <a:p>
            <a:pPr algn="ctr" eaLnBrk="1" hangingPunct="1">
              <a:spcBef>
                <a:spcPct val="0"/>
              </a:spcBef>
              <a:buClrTx/>
              <a:buFontTx/>
              <a:buNone/>
            </a:pPr>
            <a:r>
              <a:rPr lang="tr-TR" altLang="tr-TR" sz="1600" b="1" dirty="0"/>
              <a:t>İletişimin içeriği</a:t>
            </a:r>
          </a:p>
        </p:txBody>
      </p:sp>
      <p:sp>
        <p:nvSpPr>
          <p:cNvPr id="16" name="Text Box 15"/>
          <p:cNvSpPr txBox="1">
            <a:spLocks noChangeArrowheads="1"/>
          </p:cNvSpPr>
          <p:nvPr/>
        </p:nvSpPr>
        <p:spPr bwMode="auto">
          <a:xfrm>
            <a:off x="2306638" y="5516563"/>
            <a:ext cx="23463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algn="ctr" eaLnBrk="1" hangingPunct="1">
              <a:spcBef>
                <a:spcPct val="0"/>
              </a:spcBef>
              <a:buClrTx/>
              <a:buFontTx/>
              <a:buNone/>
            </a:pPr>
            <a:r>
              <a:rPr lang="tr-TR" altLang="tr-TR" sz="1600" b="1"/>
              <a:t>KANAL</a:t>
            </a:r>
          </a:p>
          <a:p>
            <a:pPr algn="ctr" eaLnBrk="1" hangingPunct="1">
              <a:spcBef>
                <a:spcPct val="0"/>
              </a:spcBef>
              <a:buClrTx/>
              <a:buFontTx/>
              <a:buNone/>
            </a:pPr>
            <a:r>
              <a:rPr lang="tr-TR" altLang="tr-TR" sz="1600" b="1"/>
              <a:t>mesajın sunuluş biçimi</a:t>
            </a:r>
          </a:p>
        </p:txBody>
      </p:sp>
      <p:sp>
        <p:nvSpPr>
          <p:cNvPr id="17" name="Text Box 16"/>
          <p:cNvSpPr txBox="1">
            <a:spLocks noChangeArrowheads="1"/>
          </p:cNvSpPr>
          <p:nvPr/>
        </p:nvSpPr>
        <p:spPr bwMode="auto">
          <a:xfrm>
            <a:off x="6473825" y="2133600"/>
            <a:ext cx="26701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algn="ctr" eaLnBrk="1" hangingPunct="1">
              <a:spcBef>
                <a:spcPct val="0"/>
              </a:spcBef>
              <a:buClrTx/>
              <a:buFontTx/>
              <a:buNone/>
            </a:pPr>
            <a:r>
              <a:rPr lang="tr-TR" altLang="tr-TR" sz="1600" b="1"/>
              <a:t>ALICI</a:t>
            </a:r>
          </a:p>
          <a:p>
            <a:pPr algn="ctr" eaLnBrk="1" hangingPunct="1">
              <a:spcBef>
                <a:spcPct val="0"/>
              </a:spcBef>
              <a:buClrTx/>
              <a:buFontTx/>
              <a:buNone/>
            </a:pPr>
            <a:r>
              <a:rPr lang="tr-TR" altLang="tr-TR" sz="1600" b="1"/>
              <a:t>mesajın gönderildiği birim</a:t>
            </a:r>
          </a:p>
        </p:txBody>
      </p:sp>
      <p:sp>
        <p:nvSpPr>
          <p:cNvPr id="18" name="Text Box 17"/>
          <p:cNvSpPr txBox="1">
            <a:spLocks noChangeArrowheads="1"/>
          </p:cNvSpPr>
          <p:nvPr/>
        </p:nvSpPr>
        <p:spPr bwMode="auto">
          <a:xfrm>
            <a:off x="5954713" y="5445125"/>
            <a:ext cx="28971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algn="ctr" eaLnBrk="1" hangingPunct="1">
              <a:spcBef>
                <a:spcPct val="0"/>
              </a:spcBef>
              <a:buClrTx/>
              <a:buFontTx/>
              <a:buNone/>
            </a:pPr>
            <a:r>
              <a:rPr lang="tr-TR" altLang="tr-TR" sz="1600" b="1" dirty="0"/>
              <a:t>DÖNÜT</a:t>
            </a:r>
          </a:p>
          <a:p>
            <a:pPr algn="ctr" eaLnBrk="1" hangingPunct="1">
              <a:spcBef>
                <a:spcPct val="0"/>
              </a:spcBef>
              <a:buClrTx/>
              <a:buFontTx/>
              <a:buNone/>
            </a:pPr>
            <a:r>
              <a:rPr lang="tr-TR" altLang="tr-TR" sz="1600" b="1" dirty="0"/>
              <a:t>Alıcının mesaja verdiği tepki</a:t>
            </a:r>
          </a:p>
        </p:txBody>
      </p:sp>
      <p:sp>
        <p:nvSpPr>
          <p:cNvPr id="19" name="AutoShape 20"/>
          <p:cNvSpPr>
            <a:spLocks noChangeArrowheads="1"/>
          </p:cNvSpPr>
          <p:nvPr/>
        </p:nvSpPr>
        <p:spPr bwMode="auto">
          <a:xfrm>
            <a:off x="5003800" y="2636838"/>
            <a:ext cx="215900" cy="720725"/>
          </a:xfrm>
          <a:prstGeom prst="downArrow">
            <a:avLst>
              <a:gd name="adj1" fmla="val 50000"/>
              <a:gd name="adj2" fmla="val 83456"/>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endParaRPr lang="tr-TR" altLang="tr-TR" sz="2400">
              <a:latin typeface="Times New Roman" charset="0"/>
            </a:endParaRPr>
          </a:p>
        </p:txBody>
      </p:sp>
      <p:sp>
        <p:nvSpPr>
          <p:cNvPr id="20" name="AutoShape 21"/>
          <p:cNvSpPr>
            <a:spLocks noChangeArrowheads="1"/>
          </p:cNvSpPr>
          <p:nvPr/>
        </p:nvSpPr>
        <p:spPr bwMode="auto">
          <a:xfrm>
            <a:off x="7956550" y="2708275"/>
            <a:ext cx="215900" cy="720725"/>
          </a:xfrm>
          <a:prstGeom prst="downArrow">
            <a:avLst>
              <a:gd name="adj1" fmla="val 50000"/>
              <a:gd name="adj2" fmla="val 83456"/>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endParaRPr lang="tr-TR" altLang="tr-TR" sz="2400">
              <a:latin typeface="Times New Roman" charset="0"/>
            </a:endParaRPr>
          </a:p>
        </p:txBody>
      </p:sp>
      <p:sp>
        <p:nvSpPr>
          <p:cNvPr id="21" name="AutoShape 23"/>
          <p:cNvSpPr>
            <a:spLocks noChangeArrowheads="1"/>
          </p:cNvSpPr>
          <p:nvPr/>
        </p:nvSpPr>
        <p:spPr bwMode="auto">
          <a:xfrm>
            <a:off x="3492500" y="4652963"/>
            <a:ext cx="215900" cy="719137"/>
          </a:xfrm>
          <a:prstGeom prst="upArrow">
            <a:avLst>
              <a:gd name="adj1" fmla="val 50000"/>
              <a:gd name="adj2" fmla="val 83272"/>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endParaRPr lang="tr-TR" altLang="tr-TR" sz="2400">
              <a:latin typeface="Times New Roman" charset="0"/>
            </a:endParaRPr>
          </a:p>
        </p:txBody>
      </p:sp>
      <p:sp>
        <p:nvSpPr>
          <p:cNvPr id="22" name="AutoShape 24"/>
          <p:cNvSpPr>
            <a:spLocks noChangeArrowheads="1"/>
          </p:cNvSpPr>
          <p:nvPr/>
        </p:nvSpPr>
        <p:spPr bwMode="auto">
          <a:xfrm>
            <a:off x="6732588" y="5013325"/>
            <a:ext cx="215900" cy="719138"/>
          </a:xfrm>
          <a:prstGeom prst="upArrow">
            <a:avLst>
              <a:gd name="adj1" fmla="val 50000"/>
              <a:gd name="adj2" fmla="val 83272"/>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endParaRPr lang="tr-TR" altLang="tr-TR" sz="2400">
              <a:latin typeface="Times New Roman" charset="0"/>
            </a:endParaRPr>
          </a:p>
        </p:txBody>
      </p:sp>
      <p:sp>
        <p:nvSpPr>
          <p:cNvPr id="24" name="Oval 23"/>
          <p:cNvSpPr/>
          <p:nvPr/>
        </p:nvSpPr>
        <p:spPr>
          <a:xfrm>
            <a:off x="1403611" y="1511300"/>
            <a:ext cx="936104" cy="482600"/>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70C0"/>
                </a:solidFill>
              </a:rPr>
              <a:t>Kim</a:t>
            </a:r>
            <a:endParaRPr lang="tr-TR" dirty="0">
              <a:solidFill>
                <a:srgbClr val="0070C0"/>
              </a:solidFill>
            </a:endParaRPr>
          </a:p>
        </p:txBody>
      </p:sp>
      <p:sp>
        <p:nvSpPr>
          <p:cNvPr id="26" name="Oval 25"/>
          <p:cNvSpPr/>
          <p:nvPr/>
        </p:nvSpPr>
        <p:spPr>
          <a:xfrm>
            <a:off x="4800600" y="1628800"/>
            <a:ext cx="923528" cy="431775"/>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70C0"/>
                </a:solidFill>
              </a:rPr>
              <a:t>Ne</a:t>
            </a:r>
            <a:endParaRPr lang="tr-TR" dirty="0">
              <a:solidFill>
                <a:srgbClr val="0070C0"/>
              </a:solidFill>
            </a:endParaRPr>
          </a:p>
        </p:txBody>
      </p:sp>
      <p:sp>
        <p:nvSpPr>
          <p:cNvPr id="27" name="Oval 26"/>
          <p:cNvSpPr/>
          <p:nvPr/>
        </p:nvSpPr>
        <p:spPr>
          <a:xfrm>
            <a:off x="7696200" y="1673175"/>
            <a:ext cx="1080120" cy="431911"/>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70C0"/>
                </a:solidFill>
              </a:rPr>
              <a:t>Kime</a:t>
            </a:r>
            <a:endParaRPr lang="tr-TR" dirty="0">
              <a:solidFill>
                <a:srgbClr val="0070C0"/>
              </a:solidFill>
            </a:endParaRPr>
          </a:p>
        </p:txBody>
      </p:sp>
      <p:sp>
        <p:nvSpPr>
          <p:cNvPr id="28" name="Oval 27"/>
          <p:cNvSpPr/>
          <p:nvPr/>
        </p:nvSpPr>
        <p:spPr>
          <a:xfrm>
            <a:off x="7132303" y="4806565"/>
            <a:ext cx="1615604" cy="504032"/>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70C0"/>
                </a:solidFill>
              </a:rPr>
              <a:t>Etkisi Ne</a:t>
            </a:r>
            <a:endParaRPr lang="tr-TR" dirty="0">
              <a:solidFill>
                <a:srgbClr val="0070C0"/>
              </a:solidFill>
            </a:endParaRPr>
          </a:p>
        </p:txBody>
      </p:sp>
      <p:sp>
        <p:nvSpPr>
          <p:cNvPr id="29" name="Oval 28"/>
          <p:cNvSpPr/>
          <p:nvPr/>
        </p:nvSpPr>
        <p:spPr>
          <a:xfrm>
            <a:off x="1763713" y="5192556"/>
            <a:ext cx="1296144" cy="654050"/>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70C0"/>
                </a:solidFill>
              </a:rPr>
              <a:t>Nasıl</a:t>
            </a:r>
            <a:endParaRPr lang="tr-TR" dirty="0">
              <a:solidFill>
                <a:srgbClr val="0070C0"/>
              </a:solidFill>
            </a:endParaRPr>
          </a:p>
        </p:txBody>
      </p:sp>
    </p:spTree>
    <p:extLst>
      <p:ext uri="{BB962C8B-B14F-4D97-AF65-F5344CB8AC3E}">
        <p14:creationId xmlns:p14="http://schemas.microsoft.com/office/powerpoint/2010/main" val="625467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6" name="Slayt Numarası Yer Tutucusu 5"/>
          <p:cNvSpPr>
            <a:spLocks noGrp="1"/>
          </p:cNvSpPr>
          <p:nvPr>
            <p:ph type="sldNum" sz="quarter" idx="12"/>
          </p:nvPr>
        </p:nvSpPr>
        <p:spPr>
          <a:xfrm>
            <a:off x="6589713" y="6376988"/>
            <a:ext cx="2193925" cy="457200"/>
          </a:xfrm>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A5C34E49-A896-448E-BEBE-98C585F4CF99}" type="slidenum">
              <a:rPr lang="tr-TR" altLang="tr-TR" sz="1400">
                <a:solidFill>
                  <a:srgbClr val="000066"/>
                </a:solidFill>
                <a:latin typeface="Trebuchet MS" pitchFamily="34" charset="0"/>
              </a:rPr>
              <a:pPr/>
              <a:t>4</a:t>
            </a:fld>
            <a:endParaRPr lang="tr-TR" altLang="tr-TR" sz="1400">
              <a:solidFill>
                <a:srgbClr val="000066"/>
              </a:solidFill>
              <a:latin typeface="Trebuchet MS" pitchFamily="34" charset="0"/>
            </a:endParaRPr>
          </a:p>
        </p:txBody>
      </p:sp>
      <p:sp>
        <p:nvSpPr>
          <p:cNvPr id="4" name="Rectangle 2"/>
          <p:cNvSpPr txBox="1">
            <a:spLocks noChangeArrowheads="1"/>
          </p:cNvSpPr>
          <p:nvPr/>
        </p:nvSpPr>
        <p:spPr>
          <a:xfrm>
            <a:off x="1371600" y="609600"/>
            <a:ext cx="73787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dirty="0" smtClean="0"/>
              <a:t>İLETİŞİM SÜRECİ</a:t>
            </a:r>
            <a:endParaRPr lang="en-US" altLang="tr-TR" dirty="0" smtClean="0"/>
          </a:p>
        </p:txBody>
      </p:sp>
      <p:sp>
        <p:nvSpPr>
          <p:cNvPr id="5" name="Rectangle 3"/>
          <p:cNvSpPr txBox="1">
            <a:spLocks noChangeArrowheads="1"/>
          </p:cNvSpPr>
          <p:nvPr/>
        </p:nvSpPr>
        <p:spPr>
          <a:xfrm>
            <a:off x="809625" y="2214563"/>
            <a:ext cx="7958138" cy="12906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Wingdings" pitchFamily="2" charset="2"/>
              <a:buNone/>
            </a:pPr>
            <a:r>
              <a:rPr lang="tr-TR" altLang="tr-TR" dirty="0" smtClean="0"/>
              <a:t>İletişimde etkili olan </a:t>
            </a:r>
          </a:p>
          <a:p>
            <a:pPr algn="ctr">
              <a:buFont typeface="Wingdings" pitchFamily="2" charset="2"/>
              <a:buNone/>
            </a:pPr>
            <a:r>
              <a:rPr lang="tr-TR" altLang="tr-TR" dirty="0" smtClean="0"/>
              <a:t>beş değişkenden söz edebiliriz:</a:t>
            </a:r>
            <a:endParaRPr lang="en-US" altLang="tr-TR" dirty="0" smtClean="0"/>
          </a:p>
        </p:txBody>
      </p:sp>
      <p:sp>
        <p:nvSpPr>
          <p:cNvPr id="7" name="Text Box 4"/>
          <p:cNvSpPr txBox="1">
            <a:spLocks noChangeArrowheads="1"/>
          </p:cNvSpPr>
          <p:nvPr/>
        </p:nvSpPr>
        <p:spPr bwMode="auto">
          <a:xfrm>
            <a:off x="1066800" y="4522788"/>
            <a:ext cx="13763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r>
              <a:rPr lang="tr-TR" altLang="tr-TR" sz="2800" b="1"/>
              <a:t>Kaynak</a:t>
            </a:r>
            <a:endParaRPr lang="en-US" altLang="tr-TR" sz="2800" b="1"/>
          </a:p>
        </p:txBody>
      </p:sp>
      <p:sp>
        <p:nvSpPr>
          <p:cNvPr id="8" name="Text Box 5"/>
          <p:cNvSpPr txBox="1">
            <a:spLocks noChangeArrowheads="1"/>
          </p:cNvSpPr>
          <p:nvPr/>
        </p:nvSpPr>
        <p:spPr bwMode="auto">
          <a:xfrm>
            <a:off x="2684463" y="4891088"/>
            <a:ext cx="11255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r>
              <a:rPr lang="tr-TR" altLang="tr-TR" sz="2800" b="1" dirty="0"/>
              <a:t>Mesaj</a:t>
            </a:r>
            <a:endParaRPr lang="en-US" altLang="tr-TR" sz="2800" b="1" dirty="0"/>
          </a:p>
        </p:txBody>
      </p:sp>
      <p:sp>
        <p:nvSpPr>
          <p:cNvPr id="9" name="Text Box 6"/>
          <p:cNvSpPr txBox="1">
            <a:spLocks noChangeArrowheads="1"/>
          </p:cNvSpPr>
          <p:nvPr/>
        </p:nvSpPr>
        <p:spPr bwMode="auto">
          <a:xfrm>
            <a:off x="4343400" y="5334000"/>
            <a:ext cx="1095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r>
              <a:rPr lang="tr-TR" altLang="tr-TR" sz="2800" b="1"/>
              <a:t>Kanal</a:t>
            </a:r>
            <a:endParaRPr lang="en-US" altLang="tr-TR" sz="2800" b="1"/>
          </a:p>
        </p:txBody>
      </p:sp>
      <p:sp>
        <p:nvSpPr>
          <p:cNvPr id="10" name="Text Box 7"/>
          <p:cNvSpPr txBox="1">
            <a:spLocks noChangeArrowheads="1"/>
          </p:cNvSpPr>
          <p:nvPr/>
        </p:nvSpPr>
        <p:spPr bwMode="auto">
          <a:xfrm>
            <a:off x="6324600" y="4979988"/>
            <a:ext cx="9096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r>
              <a:rPr lang="tr-TR" altLang="tr-TR" sz="2800" b="1"/>
              <a:t>Alıcı</a:t>
            </a:r>
            <a:endParaRPr lang="en-US" altLang="tr-TR" sz="2800" b="1"/>
          </a:p>
        </p:txBody>
      </p:sp>
      <p:sp>
        <p:nvSpPr>
          <p:cNvPr id="11" name="Text Box 8"/>
          <p:cNvSpPr txBox="1">
            <a:spLocks noChangeArrowheads="1"/>
          </p:cNvSpPr>
          <p:nvPr/>
        </p:nvSpPr>
        <p:spPr bwMode="auto">
          <a:xfrm>
            <a:off x="7620000" y="4586288"/>
            <a:ext cx="11747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r>
              <a:rPr lang="tr-TR" altLang="tr-TR" sz="2800" b="1"/>
              <a:t>Dönüt</a:t>
            </a:r>
            <a:endParaRPr lang="en-US" altLang="tr-TR" sz="2800" b="1"/>
          </a:p>
        </p:txBody>
      </p:sp>
      <p:sp>
        <p:nvSpPr>
          <p:cNvPr id="12" name="AutoShape 10"/>
          <p:cNvSpPr>
            <a:spLocks noChangeArrowheads="1"/>
          </p:cNvSpPr>
          <p:nvPr/>
        </p:nvSpPr>
        <p:spPr bwMode="auto">
          <a:xfrm>
            <a:off x="4800600" y="3912443"/>
            <a:ext cx="304800" cy="1015569"/>
          </a:xfrm>
          <a:prstGeom prst="downArrow">
            <a:avLst>
              <a:gd name="adj1" fmla="val 50000"/>
              <a:gd name="adj2" fmla="val 118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endParaRPr lang="tr-TR" altLang="tr-TR" sz="2400">
              <a:latin typeface="Times New Roman" charset="0"/>
            </a:endParaRPr>
          </a:p>
        </p:txBody>
      </p:sp>
      <p:sp>
        <p:nvSpPr>
          <p:cNvPr id="13" name="AutoShape 12"/>
          <p:cNvSpPr>
            <a:spLocks noChangeArrowheads="1"/>
          </p:cNvSpPr>
          <p:nvPr/>
        </p:nvSpPr>
        <p:spPr bwMode="auto">
          <a:xfrm rot="2106614">
            <a:off x="3345825" y="3703015"/>
            <a:ext cx="304800" cy="1090924"/>
          </a:xfrm>
          <a:prstGeom prst="downArrow">
            <a:avLst>
              <a:gd name="adj1" fmla="val 50000"/>
              <a:gd name="adj2" fmla="val 118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endParaRPr lang="tr-TR" altLang="tr-TR" sz="2400">
              <a:latin typeface="Times New Roman" charset="0"/>
            </a:endParaRPr>
          </a:p>
        </p:txBody>
      </p:sp>
      <p:sp>
        <p:nvSpPr>
          <p:cNvPr id="14" name="AutoShape 13"/>
          <p:cNvSpPr>
            <a:spLocks noChangeArrowheads="1"/>
          </p:cNvSpPr>
          <p:nvPr/>
        </p:nvSpPr>
        <p:spPr bwMode="auto">
          <a:xfrm rot="19696525">
            <a:off x="6060512" y="3785067"/>
            <a:ext cx="304800" cy="1065882"/>
          </a:xfrm>
          <a:prstGeom prst="downArrow">
            <a:avLst>
              <a:gd name="adj1" fmla="val 50000"/>
              <a:gd name="adj2" fmla="val 118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endParaRPr lang="tr-TR" altLang="tr-TR" sz="2400">
              <a:latin typeface="Times New Roman" charset="0"/>
            </a:endParaRPr>
          </a:p>
        </p:txBody>
      </p:sp>
      <p:sp>
        <p:nvSpPr>
          <p:cNvPr id="15" name="AutoShape 14"/>
          <p:cNvSpPr>
            <a:spLocks noChangeArrowheads="1"/>
          </p:cNvSpPr>
          <p:nvPr/>
        </p:nvSpPr>
        <p:spPr bwMode="auto">
          <a:xfrm rot="2106614">
            <a:off x="2032679" y="3582011"/>
            <a:ext cx="304800" cy="1129467"/>
          </a:xfrm>
          <a:prstGeom prst="downArrow">
            <a:avLst>
              <a:gd name="adj1" fmla="val 50000"/>
              <a:gd name="adj2" fmla="val 118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endParaRPr lang="tr-TR" altLang="tr-TR" sz="2400">
              <a:latin typeface="Times New Roman" charset="0"/>
            </a:endParaRPr>
          </a:p>
        </p:txBody>
      </p:sp>
      <p:sp>
        <p:nvSpPr>
          <p:cNvPr id="16" name="AutoShape 15"/>
          <p:cNvSpPr>
            <a:spLocks noChangeArrowheads="1"/>
          </p:cNvSpPr>
          <p:nvPr/>
        </p:nvSpPr>
        <p:spPr bwMode="auto">
          <a:xfrm rot="19696525">
            <a:off x="7359138" y="3572062"/>
            <a:ext cx="304800" cy="1121104"/>
          </a:xfrm>
          <a:prstGeom prst="downArrow">
            <a:avLst>
              <a:gd name="adj1" fmla="val 50000"/>
              <a:gd name="adj2" fmla="val 118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endParaRPr lang="tr-TR" altLang="tr-TR" sz="2400">
              <a:latin typeface="Times New Roman" charset="0"/>
            </a:endParaRPr>
          </a:p>
        </p:txBody>
      </p:sp>
      <p:sp>
        <p:nvSpPr>
          <p:cNvPr id="18" name="İçerik Yer Tutucusu 17"/>
          <p:cNvSpPr>
            <a:spLocks noGrp="1"/>
          </p:cNvSpPr>
          <p:nvPr>
            <p:ph idx="1"/>
          </p:nvPr>
        </p:nvSpPr>
        <p:spPr/>
        <p:txBody>
          <a:bodyPr/>
          <a:lstStyle/>
          <a:p>
            <a:endParaRPr lang="tr-TR"/>
          </a:p>
        </p:txBody>
      </p:sp>
    </p:spTree>
    <p:extLst>
      <p:ext uri="{BB962C8B-B14F-4D97-AF65-F5344CB8AC3E}">
        <p14:creationId xmlns:p14="http://schemas.microsoft.com/office/powerpoint/2010/main" val="3290596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dirty="0"/>
          </a:p>
        </p:txBody>
      </p:sp>
      <p:sp>
        <p:nvSpPr>
          <p:cNvPr id="3" name="İçerik Yer Tutucusu 2"/>
          <p:cNvSpPr>
            <a:spLocks noGrp="1"/>
          </p:cNvSpPr>
          <p:nvPr>
            <p:ph idx="1"/>
          </p:nvPr>
        </p:nvSpPr>
        <p:spPr/>
        <p:txBody>
          <a:bodyPr/>
          <a:lstStyle/>
          <a:p>
            <a:endParaRPr lang="tr-TR" dirty="0"/>
          </a:p>
        </p:txBody>
      </p:sp>
      <p:sp>
        <p:nvSpPr>
          <p:cNvPr id="6" name="Slayt Numarası Yer Tutucusu 6"/>
          <p:cNvSpPr>
            <a:spLocks noGrp="1"/>
          </p:cNvSpPr>
          <p:nvPr>
            <p:ph type="sldNum" sz="quarter" idx="12"/>
          </p:nvPr>
        </p:nvSpPr>
        <p:spPr>
          <a:xfrm>
            <a:off x="6589713" y="6376988"/>
            <a:ext cx="2193925" cy="457200"/>
          </a:xfrm>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B5595A42-D8F3-40F0-A9E9-C8F9044F1873}" type="slidenum">
              <a:rPr lang="tr-TR" altLang="tr-TR" sz="1400">
                <a:solidFill>
                  <a:srgbClr val="000066"/>
                </a:solidFill>
                <a:latin typeface="Trebuchet MS" pitchFamily="34" charset="0"/>
              </a:rPr>
              <a:pPr/>
              <a:t>5</a:t>
            </a:fld>
            <a:endParaRPr lang="tr-TR" altLang="tr-TR" sz="1400">
              <a:solidFill>
                <a:srgbClr val="000066"/>
              </a:solidFill>
              <a:latin typeface="Trebuchet MS" pitchFamily="34" charset="0"/>
            </a:endParaRPr>
          </a:p>
        </p:txBody>
      </p:sp>
      <p:sp>
        <p:nvSpPr>
          <p:cNvPr id="5" name="Rectangle 2"/>
          <p:cNvSpPr txBox="1">
            <a:spLocks noChangeArrowheads="1"/>
          </p:cNvSpPr>
          <p:nvPr/>
        </p:nvSpPr>
        <p:spPr>
          <a:xfrm>
            <a:off x="1371600" y="609600"/>
            <a:ext cx="737870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tr-TR" altLang="tr-TR" sz="4000" dirty="0" smtClean="0"/>
              <a:t>İLETİŞİM SÜRECİNİN TEMEL ÖĞELERİ</a:t>
            </a:r>
          </a:p>
        </p:txBody>
      </p:sp>
      <p:sp>
        <p:nvSpPr>
          <p:cNvPr id="7" name="Text Box 5"/>
          <p:cNvSpPr txBox="1">
            <a:spLocks noChangeArrowheads="1"/>
          </p:cNvSpPr>
          <p:nvPr/>
        </p:nvSpPr>
        <p:spPr bwMode="auto">
          <a:xfrm>
            <a:off x="395288" y="2420938"/>
            <a:ext cx="1584325" cy="3149600"/>
          </a:xfrm>
          <a:prstGeom prst="rect">
            <a:avLst/>
          </a:prstGeom>
          <a:noFill/>
          <a:ln w="9525">
            <a:solidFill>
              <a:schemeClr val="tx1"/>
            </a:solidFill>
            <a:miter lim="800000"/>
            <a:headEnd/>
            <a:tailEnd/>
          </a:ln>
          <a:effectLst>
            <a:prstShdw prst="shdw17" dist="17961" dir="2700000">
              <a:schemeClr val="tx1">
                <a:gamma/>
                <a:shade val="60000"/>
                <a:invGamma/>
              </a:schemeClr>
            </a:prstShdw>
          </a:effectLst>
          <a:extLst>
            <a:ext uri="{909E8E84-426E-40DD-AFC4-6F175D3DCCD1}">
              <a14:hiddenFill xmlns:a14="http://schemas.microsoft.com/office/drawing/2010/main">
                <a:solidFill>
                  <a:schemeClr val="accent1"/>
                </a:solidFill>
              </a14:hiddenFill>
            </a:ext>
          </a:extLst>
        </p:spPr>
        <p:txBody>
          <a:bodyPr>
            <a:spAutoFit/>
          </a:bodyPr>
          <a:lstStyle>
            <a:lvl1pPr marL="171450" indent="-17145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defRPr/>
            </a:pPr>
            <a:r>
              <a:rPr lang="tr-TR" altLang="tr-TR" sz="2000" b="1" smtClean="0">
                <a:solidFill>
                  <a:srgbClr val="CC3300"/>
                </a:solidFill>
                <a:latin typeface="Trebuchet MS" panose="020B0603020202020204" pitchFamily="34" charset="0"/>
              </a:rPr>
              <a:t>KAYNAK</a:t>
            </a:r>
          </a:p>
          <a:p>
            <a:pPr eaLnBrk="1" hangingPunct="1">
              <a:spcBef>
                <a:spcPct val="50000"/>
              </a:spcBef>
              <a:defRPr/>
            </a:pPr>
            <a:r>
              <a:rPr lang="tr-TR" altLang="tr-TR" sz="2000" b="1" u="sng" smtClean="0">
                <a:latin typeface="Trebuchet MS" panose="020B0603020202020204" pitchFamily="34" charset="0"/>
              </a:rPr>
              <a:t>Davranışlar</a:t>
            </a:r>
          </a:p>
          <a:p>
            <a:pPr eaLnBrk="1" hangingPunct="1">
              <a:spcBef>
                <a:spcPct val="50000"/>
              </a:spcBef>
              <a:buFontTx/>
              <a:buChar char="•"/>
              <a:defRPr/>
            </a:pPr>
            <a:r>
              <a:rPr lang="tr-TR" altLang="tr-TR" sz="2000" b="1" smtClean="0">
                <a:latin typeface="Trebuchet MS" panose="020B0603020202020204" pitchFamily="34" charset="0"/>
              </a:rPr>
              <a:t>Fikir</a:t>
            </a:r>
          </a:p>
          <a:p>
            <a:pPr eaLnBrk="1" hangingPunct="1">
              <a:spcBef>
                <a:spcPct val="50000"/>
              </a:spcBef>
              <a:buFontTx/>
              <a:buChar char="•"/>
              <a:defRPr/>
            </a:pPr>
            <a:r>
              <a:rPr lang="tr-TR" altLang="tr-TR" sz="2000" b="1" smtClean="0">
                <a:latin typeface="Trebuchet MS" panose="020B0603020202020204" pitchFamily="34" charset="0"/>
              </a:rPr>
              <a:t>Bilgi</a:t>
            </a:r>
          </a:p>
          <a:p>
            <a:pPr eaLnBrk="1" hangingPunct="1">
              <a:spcBef>
                <a:spcPct val="50000"/>
              </a:spcBef>
              <a:buFontTx/>
              <a:buChar char="•"/>
              <a:defRPr/>
            </a:pPr>
            <a:r>
              <a:rPr lang="tr-TR" altLang="tr-TR" sz="2000" b="1" smtClean="0">
                <a:latin typeface="Trebuchet MS" panose="020B0603020202020204" pitchFamily="34" charset="0"/>
              </a:rPr>
              <a:t>Duygu</a:t>
            </a:r>
          </a:p>
          <a:p>
            <a:pPr eaLnBrk="1" hangingPunct="1">
              <a:spcBef>
                <a:spcPct val="50000"/>
              </a:spcBef>
              <a:buFontTx/>
              <a:buChar char="•"/>
              <a:defRPr/>
            </a:pPr>
            <a:r>
              <a:rPr lang="tr-TR" altLang="tr-TR" sz="2000" b="1" smtClean="0">
                <a:latin typeface="Trebuchet MS" panose="020B0603020202020204" pitchFamily="34" charset="0"/>
              </a:rPr>
              <a:t>Tutum</a:t>
            </a:r>
          </a:p>
          <a:p>
            <a:pPr eaLnBrk="1" hangingPunct="1">
              <a:spcBef>
                <a:spcPct val="50000"/>
              </a:spcBef>
              <a:buFontTx/>
              <a:buChar char="•"/>
              <a:defRPr/>
            </a:pPr>
            <a:r>
              <a:rPr lang="tr-TR" altLang="tr-TR" sz="2000" b="1" smtClean="0">
                <a:latin typeface="Trebuchet MS" panose="020B0603020202020204" pitchFamily="34" charset="0"/>
              </a:rPr>
              <a:t>Beceri</a:t>
            </a:r>
          </a:p>
        </p:txBody>
      </p:sp>
      <p:sp>
        <p:nvSpPr>
          <p:cNvPr id="8" name="Text Box 6"/>
          <p:cNvSpPr txBox="1">
            <a:spLocks noChangeArrowheads="1"/>
          </p:cNvSpPr>
          <p:nvPr/>
        </p:nvSpPr>
        <p:spPr bwMode="auto">
          <a:xfrm>
            <a:off x="2266950" y="2420938"/>
            <a:ext cx="1871663" cy="3149600"/>
          </a:xfrm>
          <a:prstGeom prst="rect">
            <a:avLst/>
          </a:prstGeom>
          <a:noFill/>
          <a:ln w="9525">
            <a:solidFill>
              <a:schemeClr val="tx1"/>
            </a:solidFill>
            <a:miter lim="800000"/>
            <a:headEnd/>
            <a:tailEnd/>
          </a:ln>
          <a:effectLst>
            <a:prstShdw prst="shdw17" dist="17961" dir="2700000">
              <a:schemeClr val="tx1">
                <a:gamma/>
                <a:shade val="60000"/>
                <a:invGamma/>
              </a:schemeClr>
            </a:prstShdw>
          </a:effectLst>
          <a:extLst>
            <a:ext uri="{909E8E84-426E-40DD-AFC4-6F175D3DCCD1}">
              <a14:hiddenFill xmlns:a14="http://schemas.microsoft.com/office/drawing/2010/main">
                <a:solidFill>
                  <a:schemeClr val="accent1"/>
                </a:solidFill>
              </a14:hiddenFill>
            </a:ext>
          </a:extLst>
        </p:spPr>
        <p:txBody>
          <a:bodyPr>
            <a:spAutoFit/>
          </a:bodyPr>
          <a:lstStyle>
            <a:lvl1pPr marL="171450" indent="-17145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defRPr/>
            </a:pPr>
            <a:r>
              <a:rPr lang="tr-TR" altLang="tr-TR" sz="2000" b="1" smtClean="0">
                <a:solidFill>
                  <a:srgbClr val="CC3300"/>
                </a:solidFill>
                <a:latin typeface="Trebuchet MS" panose="020B0603020202020204" pitchFamily="34" charset="0"/>
              </a:rPr>
              <a:t>MESAJ</a:t>
            </a:r>
          </a:p>
          <a:p>
            <a:pPr algn="ctr" eaLnBrk="1" hangingPunct="1">
              <a:spcBef>
                <a:spcPct val="50000"/>
              </a:spcBef>
              <a:defRPr/>
            </a:pPr>
            <a:r>
              <a:rPr lang="tr-TR" altLang="tr-TR" sz="2000" b="1" u="sng" smtClean="0">
                <a:latin typeface="Trebuchet MS" panose="020B0603020202020204" pitchFamily="34" charset="0"/>
              </a:rPr>
              <a:t>Semboller</a:t>
            </a:r>
          </a:p>
          <a:p>
            <a:pPr eaLnBrk="1" hangingPunct="1">
              <a:spcBef>
                <a:spcPct val="50000"/>
              </a:spcBef>
              <a:buFontTx/>
              <a:buChar char="•"/>
              <a:defRPr/>
            </a:pPr>
            <a:r>
              <a:rPr lang="tr-TR" altLang="tr-TR" sz="2000" b="1" smtClean="0">
                <a:latin typeface="Trebuchet MS" panose="020B0603020202020204" pitchFamily="34" charset="0"/>
              </a:rPr>
              <a:t>Gerçek obje</a:t>
            </a:r>
          </a:p>
          <a:p>
            <a:pPr eaLnBrk="1" hangingPunct="1">
              <a:spcBef>
                <a:spcPct val="50000"/>
              </a:spcBef>
              <a:buFontTx/>
              <a:buChar char="•"/>
              <a:defRPr/>
            </a:pPr>
            <a:r>
              <a:rPr lang="tr-TR" altLang="tr-TR" sz="2000" b="1" smtClean="0">
                <a:latin typeface="Trebuchet MS" panose="020B0603020202020204" pitchFamily="34" charset="0"/>
              </a:rPr>
              <a:t>Modeller</a:t>
            </a:r>
          </a:p>
          <a:p>
            <a:pPr eaLnBrk="1" hangingPunct="1">
              <a:spcBef>
                <a:spcPct val="50000"/>
              </a:spcBef>
              <a:buFontTx/>
              <a:buChar char="•"/>
              <a:defRPr/>
            </a:pPr>
            <a:r>
              <a:rPr lang="tr-TR" altLang="tr-TR" sz="2000" b="1" smtClean="0">
                <a:latin typeface="Trebuchet MS" panose="020B0603020202020204" pitchFamily="34" charset="0"/>
              </a:rPr>
              <a:t>Resim</a:t>
            </a:r>
          </a:p>
          <a:p>
            <a:pPr eaLnBrk="1" hangingPunct="1">
              <a:spcBef>
                <a:spcPct val="50000"/>
              </a:spcBef>
              <a:buFontTx/>
              <a:buChar char="•"/>
              <a:defRPr/>
            </a:pPr>
            <a:r>
              <a:rPr lang="tr-TR" altLang="tr-TR" sz="2000" b="1" smtClean="0">
                <a:latin typeface="Trebuchet MS" panose="020B0603020202020204" pitchFamily="34" charset="0"/>
              </a:rPr>
              <a:t>Hareket</a:t>
            </a:r>
          </a:p>
          <a:p>
            <a:pPr eaLnBrk="1" hangingPunct="1">
              <a:spcBef>
                <a:spcPct val="50000"/>
              </a:spcBef>
              <a:buFontTx/>
              <a:buChar char="•"/>
              <a:defRPr/>
            </a:pPr>
            <a:r>
              <a:rPr lang="tr-TR" altLang="tr-TR" sz="2000" b="1" smtClean="0">
                <a:latin typeface="Trebuchet MS" panose="020B0603020202020204" pitchFamily="34" charset="0"/>
              </a:rPr>
              <a:t>Ses</a:t>
            </a:r>
          </a:p>
        </p:txBody>
      </p:sp>
      <p:sp>
        <p:nvSpPr>
          <p:cNvPr id="9" name="Text Box 7"/>
          <p:cNvSpPr txBox="1">
            <a:spLocks noChangeArrowheads="1"/>
          </p:cNvSpPr>
          <p:nvPr/>
        </p:nvSpPr>
        <p:spPr bwMode="auto">
          <a:xfrm>
            <a:off x="4427538" y="2420938"/>
            <a:ext cx="2665412" cy="3149600"/>
          </a:xfrm>
          <a:prstGeom prst="rect">
            <a:avLst/>
          </a:prstGeom>
          <a:noFill/>
          <a:ln w="9525">
            <a:solidFill>
              <a:schemeClr val="tx1"/>
            </a:solidFill>
            <a:miter lim="800000"/>
            <a:headEnd/>
            <a:tailEnd/>
          </a:ln>
          <a:effectLst>
            <a:prstShdw prst="shdw17" dist="17961" dir="2700000">
              <a:schemeClr val="tx1">
                <a:gamma/>
                <a:shade val="60000"/>
                <a:invGamma/>
              </a:schemeClr>
            </a:prstShdw>
          </a:effectLst>
          <a:extLst>
            <a:ext uri="{909E8E84-426E-40DD-AFC4-6F175D3DCCD1}">
              <a14:hiddenFill xmlns:a14="http://schemas.microsoft.com/office/drawing/2010/main">
                <a:solidFill>
                  <a:schemeClr val="accent1"/>
                </a:solidFill>
              </a14:hiddenFill>
            </a:ext>
          </a:extLst>
        </p:spPr>
        <p:txBody>
          <a:bodyPr>
            <a:spAutoFit/>
          </a:bodyPr>
          <a:lstStyle>
            <a:lvl1pPr marL="171450" indent="-17145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defRPr/>
            </a:pPr>
            <a:r>
              <a:rPr lang="tr-TR" altLang="tr-TR" sz="2000" b="1" smtClean="0">
                <a:solidFill>
                  <a:srgbClr val="CC3300"/>
                </a:solidFill>
                <a:latin typeface="Trebuchet MS" panose="020B0603020202020204" pitchFamily="34" charset="0"/>
              </a:rPr>
              <a:t>KANAL</a:t>
            </a:r>
          </a:p>
          <a:p>
            <a:pPr algn="ctr" eaLnBrk="1" hangingPunct="1">
              <a:spcBef>
                <a:spcPct val="50000"/>
              </a:spcBef>
              <a:defRPr/>
            </a:pPr>
            <a:r>
              <a:rPr lang="tr-TR" altLang="tr-TR" sz="2000" b="1" u="sng" smtClean="0">
                <a:latin typeface="Trebuchet MS" panose="020B0603020202020204" pitchFamily="34" charset="0"/>
              </a:rPr>
              <a:t>İletici Araç &amp; Yöntemler</a:t>
            </a:r>
          </a:p>
          <a:p>
            <a:pPr eaLnBrk="1" hangingPunct="1">
              <a:spcBef>
                <a:spcPct val="50000"/>
              </a:spcBef>
              <a:buFontTx/>
              <a:buChar char="•"/>
              <a:defRPr/>
            </a:pPr>
            <a:r>
              <a:rPr lang="tr-TR" altLang="tr-TR" sz="2000" b="1" smtClean="0">
                <a:latin typeface="Trebuchet MS" panose="020B0603020202020204" pitchFamily="34" charset="0"/>
              </a:rPr>
              <a:t>Sözsüz iletişim</a:t>
            </a:r>
          </a:p>
          <a:p>
            <a:pPr eaLnBrk="1" hangingPunct="1">
              <a:spcBef>
                <a:spcPct val="50000"/>
              </a:spcBef>
              <a:buFontTx/>
              <a:buChar char="•"/>
              <a:defRPr/>
            </a:pPr>
            <a:r>
              <a:rPr lang="tr-TR" altLang="tr-TR" sz="2000" b="1" smtClean="0">
                <a:latin typeface="Trebuchet MS" panose="020B0603020202020204" pitchFamily="34" charset="0"/>
              </a:rPr>
              <a:t>Sözlü İletişim</a:t>
            </a:r>
          </a:p>
          <a:p>
            <a:pPr eaLnBrk="1" hangingPunct="1">
              <a:spcBef>
                <a:spcPct val="50000"/>
              </a:spcBef>
              <a:buFontTx/>
              <a:buChar char="•"/>
              <a:defRPr/>
            </a:pPr>
            <a:r>
              <a:rPr lang="tr-TR" altLang="tr-TR" sz="2000" b="1" smtClean="0">
                <a:latin typeface="Trebuchet MS" panose="020B0603020202020204" pitchFamily="34" charset="0"/>
              </a:rPr>
              <a:t>Basılı/yazılı araçlar</a:t>
            </a:r>
          </a:p>
          <a:p>
            <a:pPr eaLnBrk="1" hangingPunct="1">
              <a:spcBef>
                <a:spcPct val="50000"/>
              </a:spcBef>
              <a:spcAft>
                <a:spcPct val="30000"/>
              </a:spcAft>
              <a:buFontTx/>
              <a:buChar char="•"/>
              <a:defRPr/>
            </a:pPr>
            <a:r>
              <a:rPr lang="tr-TR" altLang="tr-TR" sz="2000" b="1" smtClean="0">
                <a:latin typeface="Trebuchet MS" panose="020B0603020202020204" pitchFamily="34" charset="0"/>
              </a:rPr>
              <a:t>Yöntemler</a:t>
            </a:r>
          </a:p>
          <a:p>
            <a:pPr eaLnBrk="1" hangingPunct="1">
              <a:lnSpc>
                <a:spcPct val="20000"/>
              </a:lnSpc>
              <a:buFontTx/>
              <a:buChar char="•"/>
              <a:defRPr/>
            </a:pPr>
            <a:endParaRPr lang="tr-TR" altLang="tr-TR" sz="2000" b="1" smtClean="0">
              <a:latin typeface="Trebuchet MS" panose="020B0603020202020204" pitchFamily="34" charset="0"/>
            </a:endParaRPr>
          </a:p>
        </p:txBody>
      </p:sp>
      <p:sp>
        <p:nvSpPr>
          <p:cNvPr id="10" name="Text Box 8"/>
          <p:cNvSpPr txBox="1">
            <a:spLocks noChangeArrowheads="1"/>
          </p:cNvSpPr>
          <p:nvPr/>
        </p:nvSpPr>
        <p:spPr bwMode="auto">
          <a:xfrm>
            <a:off x="7308850" y="2420938"/>
            <a:ext cx="1622425" cy="3149600"/>
          </a:xfrm>
          <a:prstGeom prst="rect">
            <a:avLst/>
          </a:prstGeom>
          <a:noFill/>
          <a:ln w="9525">
            <a:solidFill>
              <a:schemeClr val="tx1"/>
            </a:solidFill>
            <a:miter lim="800000"/>
            <a:headEnd/>
            <a:tailEnd/>
          </a:ln>
          <a:effectLst>
            <a:prstShdw prst="shdw17" dist="17961" dir="2700000">
              <a:schemeClr val="tx1">
                <a:gamma/>
                <a:shade val="60000"/>
                <a:invGamma/>
              </a:schemeClr>
            </a:prstShdw>
          </a:effectLst>
          <a:extLst>
            <a:ext uri="{909E8E84-426E-40DD-AFC4-6F175D3DCCD1}">
              <a14:hiddenFill xmlns:a14="http://schemas.microsoft.com/office/drawing/2010/main">
                <a:solidFill>
                  <a:schemeClr val="accent1"/>
                </a:solidFill>
              </a14:hiddenFill>
            </a:ext>
          </a:extLst>
        </p:spPr>
        <p:txBody>
          <a:bodyPr>
            <a:spAutoFit/>
          </a:bodyPr>
          <a:lstStyle>
            <a:lvl1pPr marL="171450" indent="-17145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defRPr/>
            </a:pPr>
            <a:r>
              <a:rPr lang="tr-TR" altLang="tr-TR" sz="2000" b="1" smtClean="0">
                <a:solidFill>
                  <a:srgbClr val="CC3300"/>
                </a:solidFill>
                <a:latin typeface="Trebuchet MS" panose="020B0603020202020204" pitchFamily="34" charset="0"/>
              </a:rPr>
              <a:t>ALICI</a:t>
            </a:r>
          </a:p>
          <a:p>
            <a:pPr eaLnBrk="1" hangingPunct="1">
              <a:spcBef>
                <a:spcPct val="50000"/>
              </a:spcBef>
              <a:defRPr/>
            </a:pPr>
            <a:r>
              <a:rPr lang="tr-TR" altLang="tr-TR" sz="2000" b="1" u="sng" smtClean="0">
                <a:latin typeface="Trebuchet MS" panose="020B0603020202020204" pitchFamily="34" charset="0"/>
              </a:rPr>
              <a:t>Davranışlar</a:t>
            </a:r>
          </a:p>
          <a:p>
            <a:pPr eaLnBrk="1" hangingPunct="1">
              <a:spcBef>
                <a:spcPct val="50000"/>
              </a:spcBef>
              <a:buFontTx/>
              <a:buChar char="•"/>
              <a:defRPr/>
            </a:pPr>
            <a:r>
              <a:rPr lang="tr-TR" altLang="tr-TR" sz="2000" b="1" smtClean="0">
                <a:latin typeface="Trebuchet MS" panose="020B0603020202020204" pitchFamily="34" charset="0"/>
              </a:rPr>
              <a:t>Fikir</a:t>
            </a:r>
          </a:p>
          <a:p>
            <a:pPr eaLnBrk="1" hangingPunct="1">
              <a:spcBef>
                <a:spcPct val="50000"/>
              </a:spcBef>
              <a:buFontTx/>
              <a:buChar char="•"/>
              <a:defRPr/>
            </a:pPr>
            <a:r>
              <a:rPr lang="tr-TR" altLang="tr-TR" sz="2000" b="1" smtClean="0">
                <a:latin typeface="Trebuchet MS" panose="020B0603020202020204" pitchFamily="34" charset="0"/>
              </a:rPr>
              <a:t>Bilgi</a:t>
            </a:r>
          </a:p>
          <a:p>
            <a:pPr eaLnBrk="1" hangingPunct="1">
              <a:spcBef>
                <a:spcPct val="50000"/>
              </a:spcBef>
              <a:buFontTx/>
              <a:buChar char="•"/>
              <a:defRPr/>
            </a:pPr>
            <a:r>
              <a:rPr lang="tr-TR" altLang="tr-TR" sz="2000" b="1" smtClean="0">
                <a:latin typeface="Trebuchet MS" panose="020B0603020202020204" pitchFamily="34" charset="0"/>
              </a:rPr>
              <a:t>Duygu</a:t>
            </a:r>
          </a:p>
          <a:p>
            <a:pPr eaLnBrk="1" hangingPunct="1">
              <a:spcBef>
                <a:spcPct val="50000"/>
              </a:spcBef>
              <a:buFontTx/>
              <a:buChar char="•"/>
              <a:defRPr/>
            </a:pPr>
            <a:r>
              <a:rPr lang="tr-TR" altLang="tr-TR" sz="2000" b="1" smtClean="0">
                <a:latin typeface="Trebuchet MS" panose="020B0603020202020204" pitchFamily="34" charset="0"/>
              </a:rPr>
              <a:t>Tutum</a:t>
            </a:r>
          </a:p>
          <a:p>
            <a:pPr eaLnBrk="1" hangingPunct="1">
              <a:spcBef>
                <a:spcPct val="50000"/>
              </a:spcBef>
              <a:buFontTx/>
              <a:buChar char="•"/>
              <a:defRPr/>
            </a:pPr>
            <a:r>
              <a:rPr lang="tr-TR" altLang="tr-TR" sz="2000" b="1" smtClean="0">
                <a:latin typeface="Trebuchet MS" panose="020B0603020202020204" pitchFamily="34" charset="0"/>
              </a:rPr>
              <a:t>Beceri</a:t>
            </a:r>
          </a:p>
        </p:txBody>
      </p:sp>
      <p:sp>
        <p:nvSpPr>
          <p:cNvPr id="11" name="Line 10"/>
          <p:cNvSpPr>
            <a:spLocks noChangeShapeType="1"/>
          </p:cNvSpPr>
          <p:nvPr/>
        </p:nvSpPr>
        <p:spPr bwMode="auto">
          <a:xfrm>
            <a:off x="1979613" y="4437063"/>
            <a:ext cx="2889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2" name="Line 11"/>
          <p:cNvSpPr>
            <a:spLocks noChangeShapeType="1"/>
          </p:cNvSpPr>
          <p:nvPr/>
        </p:nvSpPr>
        <p:spPr bwMode="auto">
          <a:xfrm>
            <a:off x="4140200" y="4437063"/>
            <a:ext cx="2889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 name="Line 12"/>
          <p:cNvSpPr>
            <a:spLocks noChangeShapeType="1"/>
          </p:cNvSpPr>
          <p:nvPr/>
        </p:nvSpPr>
        <p:spPr bwMode="auto">
          <a:xfrm>
            <a:off x="7092950" y="4437063"/>
            <a:ext cx="2159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4" name="Line 13"/>
          <p:cNvSpPr>
            <a:spLocks noChangeShapeType="1"/>
          </p:cNvSpPr>
          <p:nvPr/>
        </p:nvSpPr>
        <p:spPr bwMode="auto">
          <a:xfrm>
            <a:off x="1187450" y="5589588"/>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5" name="Line 14"/>
          <p:cNvSpPr>
            <a:spLocks noChangeShapeType="1"/>
          </p:cNvSpPr>
          <p:nvPr/>
        </p:nvSpPr>
        <p:spPr bwMode="auto">
          <a:xfrm>
            <a:off x="1187450" y="5805488"/>
            <a:ext cx="68405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6" name="Line 15"/>
          <p:cNvSpPr>
            <a:spLocks noChangeShapeType="1"/>
          </p:cNvSpPr>
          <p:nvPr/>
        </p:nvSpPr>
        <p:spPr bwMode="auto">
          <a:xfrm>
            <a:off x="8027988" y="5589588"/>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7" name="Text Box 16"/>
          <p:cNvSpPr txBox="1">
            <a:spLocks noChangeArrowheads="1"/>
          </p:cNvSpPr>
          <p:nvPr/>
        </p:nvSpPr>
        <p:spPr bwMode="auto">
          <a:xfrm>
            <a:off x="2967038" y="5800725"/>
            <a:ext cx="2660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r>
              <a:rPr lang="tr-TR" altLang="tr-TR" sz="2000" b="1"/>
              <a:t>Dönüt (Geri Bildirim)</a:t>
            </a:r>
          </a:p>
        </p:txBody>
      </p:sp>
    </p:spTree>
    <p:extLst>
      <p:ext uri="{BB962C8B-B14F-4D97-AF65-F5344CB8AC3E}">
        <p14:creationId xmlns:p14="http://schemas.microsoft.com/office/powerpoint/2010/main" val="2757824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sp>
        <p:nvSpPr>
          <p:cNvPr id="5" name="Slayt Numarası Yer Tutucusu 6"/>
          <p:cNvSpPr>
            <a:spLocks noGrp="1"/>
          </p:cNvSpPr>
          <p:nvPr>
            <p:ph type="sldNum" sz="quarter" idx="12"/>
          </p:nvPr>
        </p:nvSpPr>
        <p:spPr>
          <a:xfrm>
            <a:off x="6589713" y="6376988"/>
            <a:ext cx="2193925" cy="457200"/>
          </a:xfrm>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625A24D6-4963-4958-9B0A-9B8256E66C7C}" type="slidenum">
              <a:rPr lang="tr-TR" altLang="tr-TR" sz="1400">
                <a:solidFill>
                  <a:srgbClr val="000066"/>
                </a:solidFill>
                <a:latin typeface="Trebuchet MS" pitchFamily="34" charset="0"/>
              </a:rPr>
              <a:pPr/>
              <a:t>6</a:t>
            </a:fld>
            <a:endParaRPr lang="tr-TR" altLang="tr-TR" sz="1400">
              <a:solidFill>
                <a:srgbClr val="000066"/>
              </a:solidFill>
              <a:latin typeface="Trebuchet MS" pitchFamily="34" charset="0"/>
            </a:endParaRPr>
          </a:p>
        </p:txBody>
      </p:sp>
      <p:sp>
        <p:nvSpPr>
          <p:cNvPr id="4" name="Rectangle 2"/>
          <p:cNvSpPr txBox="1">
            <a:spLocks noChangeArrowheads="1"/>
          </p:cNvSpPr>
          <p:nvPr/>
        </p:nvSpPr>
        <p:spPr>
          <a:xfrm>
            <a:off x="1371600" y="609600"/>
            <a:ext cx="73787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tr-TR" altLang="tr-TR" sz="3600" dirty="0" smtClean="0"/>
              <a:t>Öğretme-Öğrenme Süreci ile İletişim Süreci </a:t>
            </a:r>
            <a:r>
              <a:rPr lang="tr-TR" altLang="tr-TR" sz="3600" dirty="0" err="1" smtClean="0"/>
              <a:t>Arasindaki</a:t>
            </a:r>
            <a:r>
              <a:rPr lang="tr-TR" altLang="tr-TR" sz="3600" dirty="0" smtClean="0"/>
              <a:t> Benzerlik</a:t>
            </a:r>
          </a:p>
        </p:txBody>
      </p:sp>
      <p:sp>
        <p:nvSpPr>
          <p:cNvPr id="6" name="Rectangle 5"/>
          <p:cNvSpPr>
            <a:spLocks noChangeArrowheads="1"/>
          </p:cNvSpPr>
          <p:nvPr/>
        </p:nvSpPr>
        <p:spPr bwMode="auto">
          <a:xfrm>
            <a:off x="827088" y="3213100"/>
            <a:ext cx="1512887" cy="792163"/>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algn="ctr" eaLnBrk="1" hangingPunct="1">
              <a:spcBef>
                <a:spcPct val="0"/>
              </a:spcBef>
              <a:buClrTx/>
              <a:buFontTx/>
              <a:buNone/>
            </a:pPr>
            <a:r>
              <a:rPr lang="tr-TR" altLang="tr-TR" sz="2400"/>
              <a:t>Öğretici</a:t>
            </a:r>
          </a:p>
        </p:txBody>
      </p:sp>
      <p:sp>
        <p:nvSpPr>
          <p:cNvPr id="7" name="Rectangle 6"/>
          <p:cNvSpPr>
            <a:spLocks noChangeArrowheads="1"/>
          </p:cNvSpPr>
          <p:nvPr/>
        </p:nvSpPr>
        <p:spPr bwMode="auto">
          <a:xfrm>
            <a:off x="2700338" y="3213100"/>
            <a:ext cx="1728787" cy="792163"/>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algn="ctr" eaLnBrk="1" hangingPunct="1">
              <a:spcBef>
                <a:spcPct val="0"/>
              </a:spcBef>
              <a:buClrTx/>
              <a:buFontTx/>
              <a:buNone/>
            </a:pPr>
            <a:r>
              <a:rPr lang="tr-TR" altLang="tr-TR" sz="2400" dirty="0"/>
              <a:t>Öğretim </a:t>
            </a:r>
          </a:p>
          <a:p>
            <a:pPr algn="ctr" eaLnBrk="1" hangingPunct="1">
              <a:spcBef>
                <a:spcPct val="0"/>
              </a:spcBef>
              <a:buClrTx/>
              <a:buFontTx/>
              <a:buNone/>
            </a:pPr>
            <a:r>
              <a:rPr lang="tr-TR" altLang="tr-TR" sz="2400" dirty="0"/>
              <a:t>İçeriği</a:t>
            </a:r>
          </a:p>
        </p:txBody>
      </p:sp>
      <p:sp>
        <p:nvSpPr>
          <p:cNvPr id="8" name="Rectangle 7"/>
          <p:cNvSpPr>
            <a:spLocks noChangeArrowheads="1"/>
          </p:cNvSpPr>
          <p:nvPr/>
        </p:nvSpPr>
        <p:spPr bwMode="auto">
          <a:xfrm>
            <a:off x="4787900" y="3213100"/>
            <a:ext cx="2303463" cy="792163"/>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algn="ctr" eaLnBrk="1" hangingPunct="1">
              <a:spcBef>
                <a:spcPct val="0"/>
              </a:spcBef>
              <a:buClrTx/>
              <a:buFontTx/>
              <a:buNone/>
            </a:pPr>
            <a:r>
              <a:rPr lang="tr-TR" altLang="tr-TR" sz="2400"/>
              <a:t>Öğretim araç</a:t>
            </a:r>
          </a:p>
          <a:p>
            <a:pPr algn="ctr" eaLnBrk="1" hangingPunct="1">
              <a:spcBef>
                <a:spcPct val="0"/>
              </a:spcBef>
              <a:buClrTx/>
              <a:buFontTx/>
              <a:buNone/>
            </a:pPr>
            <a:r>
              <a:rPr lang="tr-TR" altLang="tr-TR" sz="2400"/>
              <a:t>ve yöntemleri</a:t>
            </a:r>
          </a:p>
        </p:txBody>
      </p:sp>
      <p:sp>
        <p:nvSpPr>
          <p:cNvPr id="9" name="Rectangle 8"/>
          <p:cNvSpPr>
            <a:spLocks noChangeArrowheads="1"/>
          </p:cNvSpPr>
          <p:nvPr/>
        </p:nvSpPr>
        <p:spPr bwMode="auto">
          <a:xfrm>
            <a:off x="7451725" y="3213100"/>
            <a:ext cx="1477963" cy="792163"/>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algn="ctr" eaLnBrk="1" hangingPunct="1">
              <a:spcBef>
                <a:spcPct val="0"/>
              </a:spcBef>
              <a:buClrTx/>
              <a:buFontTx/>
              <a:buNone/>
            </a:pPr>
            <a:r>
              <a:rPr lang="tr-TR" altLang="tr-TR" sz="2400"/>
              <a:t>Öğrenen</a:t>
            </a:r>
          </a:p>
        </p:txBody>
      </p:sp>
      <p:sp>
        <p:nvSpPr>
          <p:cNvPr id="10" name="Text Box 9"/>
          <p:cNvSpPr txBox="1">
            <a:spLocks noChangeArrowheads="1"/>
          </p:cNvSpPr>
          <p:nvPr/>
        </p:nvSpPr>
        <p:spPr bwMode="auto">
          <a:xfrm>
            <a:off x="2987675" y="5084763"/>
            <a:ext cx="3844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r>
              <a:rPr lang="tr-TR" altLang="tr-TR" sz="2400"/>
              <a:t>Öğrenme Tepkileri (Dönüt)</a:t>
            </a:r>
          </a:p>
        </p:txBody>
      </p:sp>
      <p:sp>
        <p:nvSpPr>
          <p:cNvPr id="11" name="Text Box 10"/>
          <p:cNvSpPr txBox="1">
            <a:spLocks noChangeArrowheads="1"/>
          </p:cNvSpPr>
          <p:nvPr/>
        </p:nvSpPr>
        <p:spPr bwMode="auto">
          <a:xfrm>
            <a:off x="900113" y="4076700"/>
            <a:ext cx="1377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r>
              <a:rPr lang="tr-TR" altLang="tr-TR" sz="2400">
                <a:solidFill>
                  <a:schemeClr val="folHlink"/>
                </a:solidFill>
              </a:rPr>
              <a:t>(Kaynak)</a:t>
            </a:r>
          </a:p>
        </p:txBody>
      </p:sp>
      <p:sp>
        <p:nvSpPr>
          <p:cNvPr id="12" name="Text Box 11"/>
          <p:cNvSpPr txBox="1">
            <a:spLocks noChangeArrowheads="1"/>
          </p:cNvSpPr>
          <p:nvPr/>
        </p:nvSpPr>
        <p:spPr bwMode="auto">
          <a:xfrm>
            <a:off x="2916238" y="4076700"/>
            <a:ext cx="1187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r>
              <a:rPr lang="tr-TR" altLang="tr-TR" sz="2400">
                <a:solidFill>
                  <a:schemeClr val="folHlink"/>
                </a:solidFill>
              </a:rPr>
              <a:t>(Mesaj)</a:t>
            </a:r>
          </a:p>
        </p:txBody>
      </p:sp>
      <p:sp>
        <p:nvSpPr>
          <p:cNvPr id="13" name="Text Box 12"/>
          <p:cNvSpPr txBox="1">
            <a:spLocks noChangeArrowheads="1"/>
          </p:cNvSpPr>
          <p:nvPr/>
        </p:nvSpPr>
        <p:spPr bwMode="auto">
          <a:xfrm>
            <a:off x="5292725" y="4076700"/>
            <a:ext cx="1163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r>
              <a:rPr lang="tr-TR" altLang="tr-TR" sz="2400">
                <a:solidFill>
                  <a:schemeClr val="folHlink"/>
                </a:solidFill>
              </a:rPr>
              <a:t>(Kanal)</a:t>
            </a:r>
          </a:p>
        </p:txBody>
      </p:sp>
      <p:sp>
        <p:nvSpPr>
          <p:cNvPr id="14" name="Text Box 13"/>
          <p:cNvSpPr txBox="1">
            <a:spLocks noChangeArrowheads="1"/>
          </p:cNvSpPr>
          <p:nvPr/>
        </p:nvSpPr>
        <p:spPr bwMode="auto">
          <a:xfrm>
            <a:off x="7667625" y="4076700"/>
            <a:ext cx="1004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r>
              <a:rPr lang="tr-TR" altLang="tr-TR" sz="2400">
                <a:solidFill>
                  <a:schemeClr val="folHlink"/>
                </a:solidFill>
              </a:rPr>
              <a:t>(Alıcı)</a:t>
            </a:r>
          </a:p>
        </p:txBody>
      </p:sp>
      <p:sp>
        <p:nvSpPr>
          <p:cNvPr id="15" name="Line 14"/>
          <p:cNvSpPr>
            <a:spLocks noChangeShapeType="1"/>
          </p:cNvSpPr>
          <p:nvPr/>
        </p:nvSpPr>
        <p:spPr bwMode="auto">
          <a:xfrm>
            <a:off x="2339975" y="3644900"/>
            <a:ext cx="3603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6" name="Line 15"/>
          <p:cNvSpPr>
            <a:spLocks noChangeShapeType="1"/>
          </p:cNvSpPr>
          <p:nvPr/>
        </p:nvSpPr>
        <p:spPr bwMode="auto">
          <a:xfrm>
            <a:off x="4427538" y="3644900"/>
            <a:ext cx="3603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7" name="Line 16"/>
          <p:cNvSpPr>
            <a:spLocks noChangeShapeType="1"/>
          </p:cNvSpPr>
          <p:nvPr/>
        </p:nvSpPr>
        <p:spPr bwMode="auto">
          <a:xfrm>
            <a:off x="7092950" y="3644900"/>
            <a:ext cx="3603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8" name="Line 17"/>
          <p:cNvSpPr>
            <a:spLocks noChangeShapeType="1"/>
          </p:cNvSpPr>
          <p:nvPr/>
        </p:nvSpPr>
        <p:spPr bwMode="auto">
          <a:xfrm>
            <a:off x="1619250" y="4652963"/>
            <a:ext cx="0" cy="3603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9" name="Line 18"/>
          <p:cNvSpPr>
            <a:spLocks noChangeShapeType="1"/>
          </p:cNvSpPr>
          <p:nvPr/>
        </p:nvSpPr>
        <p:spPr bwMode="auto">
          <a:xfrm>
            <a:off x="1619250" y="5013325"/>
            <a:ext cx="66246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20" name="Line 19"/>
          <p:cNvSpPr>
            <a:spLocks noChangeShapeType="1"/>
          </p:cNvSpPr>
          <p:nvPr/>
        </p:nvSpPr>
        <p:spPr bwMode="auto">
          <a:xfrm>
            <a:off x="8243888" y="4652963"/>
            <a:ext cx="0" cy="3603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Tree>
    <p:extLst>
      <p:ext uri="{BB962C8B-B14F-4D97-AF65-F5344CB8AC3E}">
        <p14:creationId xmlns:p14="http://schemas.microsoft.com/office/powerpoint/2010/main" val="370455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İletişimin Mahiyeti ve Önemi</a:t>
            </a:r>
            <a:endParaRPr lang="tr-TR" dirty="0"/>
          </a:p>
        </p:txBody>
      </p:sp>
      <p:sp>
        <p:nvSpPr>
          <p:cNvPr id="3" name="İçerik Yer Tutucusu 2"/>
          <p:cNvSpPr>
            <a:spLocks noGrp="1"/>
          </p:cNvSpPr>
          <p:nvPr>
            <p:ph idx="1"/>
          </p:nvPr>
        </p:nvSpPr>
        <p:spPr/>
        <p:txBody>
          <a:bodyPr/>
          <a:lstStyle/>
          <a:p>
            <a:r>
              <a:rPr lang="tr-TR" dirty="0"/>
              <a:t>İnsanlar etrafında gördükleri nesneleri ve olayları algılar ve onlara anlam yüklerler. İnsanların algılaması ve anlam vermesi bireyseldir. Fakat insanlar kendilerine ait olan anlamları diğer insanlarla paylaşmak isterler. Bu noktada insanlar arası iletişim başlamış olur.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271144"/>
            <a:ext cx="1487487"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999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i="1" dirty="0"/>
              <a:t>İletişimin </a:t>
            </a:r>
            <a:r>
              <a:rPr lang="tr-TR" i="1" dirty="0" smtClean="0"/>
              <a:t>Amaçları</a:t>
            </a:r>
            <a:endParaRPr lang="tr-TR" dirty="0"/>
          </a:p>
        </p:txBody>
      </p:sp>
      <p:sp>
        <p:nvSpPr>
          <p:cNvPr id="3" name="İçerik Yer Tutucusu 2"/>
          <p:cNvSpPr>
            <a:spLocks noGrp="1"/>
          </p:cNvSpPr>
          <p:nvPr>
            <p:ph idx="1"/>
          </p:nvPr>
        </p:nvSpPr>
        <p:spPr/>
        <p:txBody>
          <a:bodyPr/>
          <a:lstStyle/>
          <a:p>
            <a:pPr lvl="0"/>
            <a:r>
              <a:rPr lang="tr-TR" dirty="0"/>
              <a:t>Belirsizlikleri gidermek,</a:t>
            </a:r>
          </a:p>
          <a:p>
            <a:pPr lvl="0"/>
            <a:r>
              <a:rPr lang="tr-TR" dirty="0"/>
              <a:t>Bilgi paylaşmak,</a:t>
            </a:r>
          </a:p>
          <a:p>
            <a:pPr lvl="0"/>
            <a:r>
              <a:rPr lang="tr-TR" dirty="0"/>
              <a:t>Kişide yeni bir tutum geliştirmek,</a:t>
            </a:r>
          </a:p>
          <a:p>
            <a:pPr lvl="0"/>
            <a:r>
              <a:rPr lang="tr-TR" dirty="0"/>
              <a:t>Var olan istendik tutumun gücünü artırmak,</a:t>
            </a:r>
          </a:p>
          <a:p>
            <a:pPr lvl="0"/>
            <a:r>
              <a:rPr lang="tr-TR" dirty="0"/>
              <a:t>Var olan yanlış tutumu değiştirmek,</a:t>
            </a:r>
          </a:p>
          <a:p>
            <a:pPr lvl="0"/>
            <a:r>
              <a:rPr lang="tr-TR" dirty="0"/>
              <a:t>Ortak bir anlayış oluşturmaktır.</a:t>
            </a:r>
          </a:p>
          <a:p>
            <a:endParaRPr lang="tr-TR" dirty="0"/>
          </a:p>
        </p:txBody>
      </p:sp>
    </p:spTree>
    <p:extLst>
      <p:ext uri="{BB962C8B-B14F-4D97-AF65-F5344CB8AC3E}">
        <p14:creationId xmlns:p14="http://schemas.microsoft.com/office/powerpoint/2010/main" val="268351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İletişim Sağlamanın Yolları</a:t>
            </a:r>
            <a:endParaRPr lang="tr-TR" dirty="0"/>
          </a:p>
        </p:txBody>
      </p:sp>
      <p:sp>
        <p:nvSpPr>
          <p:cNvPr id="3" name="İçerik Yer Tutucusu 2"/>
          <p:cNvSpPr>
            <a:spLocks noGrp="1"/>
          </p:cNvSpPr>
          <p:nvPr>
            <p:ph idx="1"/>
          </p:nvPr>
        </p:nvSpPr>
        <p:spPr/>
        <p:txBody>
          <a:bodyPr/>
          <a:lstStyle/>
          <a:p>
            <a:r>
              <a:rPr lang="tr-TR" b="1" i="1" dirty="0"/>
              <a:t>Kendini </a:t>
            </a:r>
            <a:r>
              <a:rPr lang="tr-TR" b="1" i="1" dirty="0" smtClean="0"/>
              <a:t>Tanıma</a:t>
            </a:r>
          </a:p>
          <a:p>
            <a:r>
              <a:rPr lang="tr-TR" b="1" i="1" dirty="0" smtClean="0"/>
              <a:t>Konuşmak</a:t>
            </a:r>
          </a:p>
          <a:p>
            <a:r>
              <a:rPr lang="tr-TR" b="1" i="1" dirty="0" smtClean="0"/>
              <a:t>İşitmek </a:t>
            </a:r>
            <a:r>
              <a:rPr lang="tr-TR" b="1" i="1" dirty="0"/>
              <a:t>ve </a:t>
            </a:r>
            <a:r>
              <a:rPr lang="tr-TR" b="1" i="1" dirty="0" smtClean="0"/>
              <a:t>Dinlemek</a:t>
            </a:r>
          </a:p>
          <a:p>
            <a:r>
              <a:rPr lang="tr-TR" b="1" i="1" dirty="0" smtClean="0"/>
              <a:t>Anlamak</a:t>
            </a:r>
          </a:p>
          <a:p>
            <a:r>
              <a:rPr lang="tr-TR" b="1" i="1" dirty="0" smtClean="0"/>
              <a:t> </a:t>
            </a:r>
            <a:r>
              <a:rPr lang="tr-TR" b="1" i="1" dirty="0"/>
              <a:t>Değer Vermek</a:t>
            </a:r>
            <a:endParaRPr lang="tr-TR" b="1" dirty="0"/>
          </a:p>
          <a:p>
            <a:endParaRPr lang="tr-TR" b="1" dirty="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3933056"/>
            <a:ext cx="3466221" cy="2098923"/>
          </a:xfrm>
          <a:prstGeom prst="rect">
            <a:avLst/>
          </a:prstGeom>
        </p:spPr>
      </p:pic>
    </p:spTree>
    <p:extLst>
      <p:ext uri="{BB962C8B-B14F-4D97-AF65-F5344CB8AC3E}">
        <p14:creationId xmlns:p14="http://schemas.microsoft.com/office/powerpoint/2010/main" val="17430131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TM01790492[[fn=Sketchbook]]</Template>
  <TotalTime>126</TotalTime>
  <Words>428</Words>
  <Application>Microsoft Office PowerPoint</Application>
  <PresentationFormat>Ekran Gösterisi (4:3)</PresentationFormat>
  <Paragraphs>140</Paragraphs>
  <Slides>16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16</vt:i4>
      </vt:variant>
    </vt:vector>
  </HeadingPairs>
  <TitlesOfParts>
    <vt:vector size="23" baseType="lpstr">
      <vt:lpstr>Bradley Hand ITC TT-Bold</vt:lpstr>
      <vt:lpstr>Cambria</vt:lpstr>
      <vt:lpstr>Rage Italic</vt:lpstr>
      <vt:lpstr>Times New Roman</vt:lpstr>
      <vt:lpstr>Trebuchet MS</vt:lpstr>
      <vt:lpstr>Wingdings</vt:lpstr>
      <vt:lpstr>Sketchbook</vt:lpstr>
      <vt:lpstr>    DİN HİZMETLERİNDE İLETİŞİM</vt:lpstr>
      <vt:lpstr>İletişim</vt:lpstr>
      <vt:lpstr>PowerPoint Sunusu</vt:lpstr>
      <vt:lpstr>PowerPoint Sunusu</vt:lpstr>
      <vt:lpstr>PowerPoint Sunusu</vt:lpstr>
      <vt:lpstr>PowerPoint Sunusu</vt:lpstr>
      <vt:lpstr>İletişimin Mahiyeti ve Önemi</vt:lpstr>
      <vt:lpstr>İletişimin Amaçları</vt:lpstr>
      <vt:lpstr>İletişim Sağlamanın Yolları</vt:lpstr>
      <vt:lpstr>İletişim Hataları</vt:lpstr>
      <vt:lpstr>İletişimle İlgili Yanılgılar</vt:lpstr>
      <vt:lpstr>İletişimle İlgili Yanılgılar</vt:lpstr>
      <vt:lpstr>İletişim-Din Hizmeti İlişkisi </vt:lpstr>
      <vt:lpstr>Din Hizmetlerinde İletişim İlkeleri</vt:lpstr>
      <vt:lpstr>Din Hizmetlerinde İletişim İlkeleri</vt:lpstr>
      <vt:lpstr>Yararlanılan Kaynak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 HİZMETLERİNDE İLETİŞİM</dc:title>
  <dc:creator>SÜMEYRA</dc:creator>
  <cp:lastModifiedBy>sinem</cp:lastModifiedBy>
  <cp:revision>20</cp:revision>
  <dcterms:created xsi:type="dcterms:W3CDTF">2017-03-13T08:21:01Z</dcterms:created>
  <dcterms:modified xsi:type="dcterms:W3CDTF">2021-02-17T20:36:32Z</dcterms:modified>
</cp:coreProperties>
</file>