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320" r:id="rId3"/>
    <p:sldId id="321" r:id="rId4"/>
    <p:sldId id="328" r:id="rId5"/>
    <p:sldId id="329" r:id="rId6"/>
    <p:sldId id="33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7" d="100"/>
          <a:sy n="67" d="100"/>
        </p:scale>
        <p:origin x="59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11/28/2021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A16AA21-1863-4931-97CB-99D0A168701B}" type="datetimeFigureOut">
              <a:rPr lang="en-US" dirty="0"/>
              <a:t>11/28/2021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772C379-9A7C-4C87-A116-CBE9F58B04C5}" type="datetimeFigureOut">
              <a:rPr lang="en-US" dirty="0"/>
              <a:t>11/28/2021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11/28/2021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19536" y="1966913"/>
            <a:ext cx="7488832" cy="4538999"/>
          </a:xfrm>
        </p:spPr>
        <p:txBody>
          <a:bodyPr>
            <a:noAutofit/>
          </a:bodyPr>
          <a:lstStyle/>
          <a:p>
            <a:pPr algn="ctr"/>
            <a:r>
              <a:rPr lang="tr-TR" sz="5400" dirty="0"/>
              <a:t>SÜT ENDÜSTRİSİNDE İŞLEM MÜHENDİSLİĞİ</a:t>
            </a:r>
            <a:br>
              <a:rPr lang="tr-TR" sz="5400" dirty="0"/>
            </a:br>
            <a:br>
              <a:rPr lang="tr-TR" sz="5400" dirty="0">
                <a:solidFill>
                  <a:schemeClr val="tx1"/>
                </a:solidFill>
              </a:rPr>
            </a:br>
            <a:r>
              <a:rPr lang="tr-TR" sz="1100" b="1" dirty="0">
                <a:solidFill>
                  <a:schemeClr val="tx1"/>
                </a:solidFill>
                <a:latin typeface="Arial" panose="020B0604020202020204" pitchFamily="34" charset="0"/>
              </a:rPr>
              <a:t>Ders kapsamında sunulan slaytlardaki tüm yazılı ve görsel materyaller; Singh, R.P. Ve </a:t>
            </a:r>
            <a:r>
              <a:rPr lang="tr-TR" sz="1100" b="1" dirty="0" err="1">
                <a:solidFill>
                  <a:schemeClr val="tx1"/>
                </a:solidFill>
                <a:latin typeface="Arial" panose="020B0604020202020204" pitchFamily="34" charset="0"/>
              </a:rPr>
              <a:t>Heldman</a:t>
            </a:r>
            <a:r>
              <a:rPr lang="tr-TR" sz="1100" b="1" dirty="0">
                <a:solidFill>
                  <a:schemeClr val="tx1"/>
                </a:solidFill>
                <a:latin typeface="Arial" panose="020B0604020202020204" pitchFamily="34" charset="0"/>
              </a:rPr>
              <a:t> D.R. 2</a:t>
            </a:r>
            <a:r>
              <a:rPr lang="en-US" sz="1100" b="1" dirty="0">
                <a:solidFill>
                  <a:schemeClr val="tx1"/>
                </a:solidFill>
                <a:latin typeface="Arial" panose="020B0604020202020204" pitchFamily="34" charset="0"/>
              </a:rPr>
              <a:t>0</a:t>
            </a:r>
            <a:r>
              <a:rPr lang="tr-TR" sz="1100" b="1" dirty="0">
                <a:solidFill>
                  <a:schemeClr val="tx1"/>
                </a:solidFill>
                <a:latin typeface="Arial" panose="020B0604020202020204" pitchFamily="34" charset="0"/>
              </a:rPr>
              <a:t>14</a:t>
            </a:r>
            <a:r>
              <a:rPr lang="en-US"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Introduction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to</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Food</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Engineering</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5</a:t>
            </a:r>
            <a:r>
              <a:rPr lang="en-US" sz="1100" b="1" dirty="0" err="1">
                <a:solidFill>
                  <a:schemeClr val="tx1"/>
                </a:solidFill>
                <a:latin typeface="Arial" panose="020B0604020202020204" pitchFamily="34" charset="0"/>
              </a:rPr>
              <a:t>th</a:t>
            </a:r>
            <a:r>
              <a:rPr lang="en-US" sz="1100" b="1" dirty="0">
                <a:solidFill>
                  <a:schemeClr val="tx1"/>
                </a:solidFill>
                <a:latin typeface="Arial" panose="020B0604020202020204" pitchFamily="34" charset="0"/>
              </a:rPr>
              <a:t> Edition,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Elsevier</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Inc</a:t>
            </a:r>
            <a:r>
              <a:rPr lang="tr-TR" sz="1100" b="1" dirty="0">
                <a:solidFill>
                  <a:schemeClr val="tx1"/>
                </a:solidFill>
                <a:latin typeface="Arial" panose="020B0604020202020204" pitchFamily="34" charset="0"/>
              </a:rPr>
              <a:t>.</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Oxford</a:t>
            </a:r>
            <a:r>
              <a:rPr lang="en-US" sz="1100" b="1" dirty="0">
                <a:solidFill>
                  <a:schemeClr val="tx1"/>
                </a:solidFill>
                <a:latin typeface="Arial" panose="020B0604020202020204" pitchFamily="34" charset="0"/>
              </a:rPr>
              <a:t>, the U</a:t>
            </a:r>
            <a:r>
              <a:rPr lang="tr-TR" sz="1100" b="1" dirty="0">
                <a:solidFill>
                  <a:schemeClr val="tx1"/>
                </a:solidFill>
                <a:latin typeface="Arial" panose="020B0604020202020204" pitchFamily="34" charset="0"/>
              </a:rPr>
              <a:t>K</a:t>
            </a:r>
            <a:r>
              <a:rPr lang="en-US" sz="1100" b="1" dirty="0">
                <a:solidFill>
                  <a:schemeClr val="tx1"/>
                </a:solidFill>
                <a:latin typeface="Arial" panose="020B0604020202020204" pitchFamily="34" charset="0"/>
              </a:rPr>
              <a:t>, </a:t>
            </a:r>
            <a:r>
              <a:rPr lang="tr-TR" sz="1100" b="1" dirty="0">
                <a:solidFill>
                  <a:schemeClr val="tx1"/>
                </a:solidFill>
                <a:latin typeface="Arial" panose="020B0604020202020204" pitchFamily="34" charset="0"/>
              </a:rPr>
              <a:t>869</a:t>
            </a:r>
            <a:r>
              <a:rPr lang="en-US" sz="1100" b="1" dirty="0">
                <a:solidFill>
                  <a:schemeClr val="tx1"/>
                </a:solidFill>
                <a:latin typeface="Arial" panose="020B0604020202020204" pitchFamily="34" charset="0"/>
              </a:rPr>
              <a:t> pages. ISBN: 978-</a:t>
            </a:r>
            <a:r>
              <a:rPr lang="tr-TR" sz="1100" b="1" dirty="0">
                <a:solidFill>
                  <a:schemeClr val="tx1"/>
                </a:solidFill>
                <a:latin typeface="Arial" panose="020B0604020202020204" pitchFamily="34" charset="0"/>
              </a:rPr>
              <a:t>0-12-388530-9 ve Baysal, T., </a:t>
            </a:r>
            <a:r>
              <a:rPr lang="tr-TR" sz="1100" b="1" dirty="0" err="1">
                <a:solidFill>
                  <a:schemeClr val="tx1"/>
                </a:solidFill>
                <a:latin typeface="Arial" panose="020B0604020202020204" pitchFamily="34" charset="0"/>
              </a:rPr>
              <a:t>İçier</a:t>
            </a:r>
            <a:r>
              <a:rPr lang="tr-TR" sz="1100" b="1" dirty="0">
                <a:solidFill>
                  <a:schemeClr val="tx1"/>
                </a:solidFill>
                <a:latin typeface="Arial" panose="020B0604020202020204" pitchFamily="34" charset="0"/>
              </a:rPr>
              <a:t>, F. (Çeviri Editörleri). 2020. Gıda Mühendisliğine Giriş (Singh, R.P. ve </a:t>
            </a:r>
            <a:r>
              <a:rPr lang="tr-TR" sz="1100" b="1" dirty="0" err="1">
                <a:solidFill>
                  <a:schemeClr val="tx1"/>
                </a:solidFill>
                <a:latin typeface="Arial" panose="020B0604020202020204" pitchFamily="34" charset="0"/>
              </a:rPr>
              <a:t>Heidman</a:t>
            </a:r>
            <a:r>
              <a:rPr lang="tr-TR" sz="1100" b="1" dirty="0">
                <a:solidFill>
                  <a:schemeClr val="tx1"/>
                </a:solidFill>
                <a:latin typeface="Arial" panose="020B0604020202020204" pitchFamily="34" charset="0"/>
              </a:rPr>
              <a:t>, R., </a:t>
            </a:r>
            <a:r>
              <a:rPr lang="tr-TR" sz="1100" b="1" dirty="0" err="1">
                <a:solidFill>
                  <a:schemeClr val="tx1"/>
                </a:solidFill>
                <a:latin typeface="Arial" panose="020B0604020202020204" pitchFamily="34" charset="0"/>
              </a:rPr>
              <a:t>Introduction</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to</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Food</a:t>
            </a:r>
            <a:r>
              <a:rPr lang="tr-TR" sz="1100" b="1" dirty="0">
                <a:solidFill>
                  <a:schemeClr val="tx1"/>
                </a:solidFill>
                <a:latin typeface="Arial" panose="020B0604020202020204" pitchFamily="34" charset="0"/>
              </a:rPr>
              <a:t> </a:t>
            </a:r>
            <a:r>
              <a:rPr lang="tr-TR" sz="1100" b="1" dirty="0" err="1">
                <a:solidFill>
                  <a:schemeClr val="tx1"/>
                </a:solidFill>
                <a:latin typeface="Arial" panose="020B0604020202020204" pitchFamily="34" charset="0"/>
              </a:rPr>
              <a:t>Engineering</a:t>
            </a:r>
            <a:r>
              <a:rPr lang="tr-TR" sz="1100" b="1" dirty="0">
                <a:solidFill>
                  <a:schemeClr val="tx1"/>
                </a:solidFill>
                <a:latin typeface="Arial" panose="020B0604020202020204" pitchFamily="34" charset="0"/>
              </a:rPr>
              <a:t> 5. Basımından Çeviri), Nobel Akademik Yayıncılık. Türkiye, 864 sayfa. ISBN: </a:t>
            </a:r>
            <a:r>
              <a:rPr lang="tr-TR" sz="1100" b="1" dirty="0">
                <a:solidFill>
                  <a:schemeClr val="bg1"/>
                </a:solidFill>
                <a:latin typeface="Arial" panose="020B0604020202020204" pitchFamily="34" charset="0"/>
              </a:rPr>
              <a:t>978-605-320-151-9.</a:t>
            </a:r>
            <a:br>
              <a:rPr lang="tr-TR" sz="1800" dirty="0">
                <a:latin typeface="Verdana" panose="020B0604030504040204" pitchFamily="34" charset="0"/>
                <a:ea typeface="Times New Roman" panose="02020603050405020304" pitchFamily="18" charset="0"/>
                <a:cs typeface="Times New Roman" panose="02020603050405020304" pitchFamily="18" charset="0"/>
              </a:rPr>
            </a:br>
            <a:r>
              <a:rPr lang="tr-TR" sz="1100" b="1" dirty="0">
                <a:solidFill>
                  <a:schemeClr val="bg1"/>
                </a:solidFill>
                <a:latin typeface="Arial" panose="020B0604020202020204" pitchFamily="34" charset="0"/>
              </a:rPr>
              <a:t>künyeli kitaplardan alınmıştır.</a:t>
            </a:r>
            <a:br>
              <a:rPr lang="ru-RU" sz="5400" b="1" kern="0" dirty="0">
                <a:solidFill>
                  <a:schemeClr val="bg1"/>
                </a:solidFill>
              </a:rPr>
            </a:br>
            <a:r>
              <a:rPr lang="tr-TR" sz="5400" b="1" kern="0" dirty="0">
                <a:solidFill>
                  <a:schemeClr val="bg1"/>
                </a:solidFill>
              </a:rPr>
              <a:t> </a:t>
            </a:r>
            <a:endParaRPr lang="tr-TR" sz="5400" dirty="0">
              <a:solidFill>
                <a:schemeClr val="bg1"/>
              </a:solidFill>
            </a:endParaRPr>
          </a:p>
        </p:txBody>
      </p:sp>
    </p:spTree>
    <p:extLst>
      <p:ext uri="{BB962C8B-B14F-4D97-AF65-F5344CB8AC3E}">
        <p14:creationId xmlns:p14="http://schemas.microsoft.com/office/powerpoint/2010/main" val="1848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3697" y="587830"/>
            <a:ext cx="10515600" cy="5682342"/>
          </a:xfrm>
        </p:spPr>
        <p:txBody>
          <a:bodyPr>
            <a:normAutofit/>
          </a:bodyPr>
          <a:lstStyle/>
          <a:p>
            <a:pPr marL="0" indent="0" algn="just">
              <a:buNone/>
            </a:pPr>
            <a:r>
              <a:rPr lang="tr-TR" sz="2000" b="1" dirty="0">
                <a:latin typeface="Times New Roman" panose="02020603050405020304" pitchFamily="18" charset="0"/>
                <a:cs typeface="Times New Roman" panose="02020603050405020304" pitchFamily="18" charset="0"/>
              </a:rPr>
              <a:t>Newton Tipi Olmayan Akışkanların Akış Özellikleri</a:t>
            </a:r>
          </a:p>
          <a:p>
            <a:pPr marL="0" indent="0" algn="just">
              <a:buNone/>
            </a:pPr>
            <a:r>
              <a:rPr lang="tr-TR" sz="2000" dirty="0">
                <a:latin typeface="Times New Roman" panose="02020603050405020304" pitchFamily="18" charset="0"/>
                <a:cs typeface="Times New Roman" panose="02020603050405020304" pitchFamily="18" charset="0"/>
              </a:rPr>
              <a:t>Şu ana kadar, bu bölümdeki tartışmalardan sıvıların ilginç özellikleri olduğu açıktır. Sıvılar yerçekimi altında akarlar ve şekillerini koruyamazlar. Bir sıcaklıkta katı, bir diğer sıcaklıkta sıvı olarak bulunabilirler (örneğin dondurma ve </a:t>
            </a:r>
            <a:r>
              <a:rPr lang="tr-TR" sz="2000" dirty="0" err="1">
                <a:latin typeface="Times New Roman" panose="02020603050405020304" pitchFamily="18" charset="0"/>
                <a:cs typeface="Times New Roman" panose="02020603050405020304" pitchFamily="18" charset="0"/>
              </a:rPr>
              <a:t>şortening</a:t>
            </a:r>
            <a:r>
              <a:rPr lang="tr-TR" sz="2000" dirty="0">
                <a:latin typeface="Times New Roman" panose="02020603050405020304" pitchFamily="18" charset="0"/>
                <a:cs typeface="Times New Roman" panose="02020603050405020304" pitchFamily="18" charset="0"/>
              </a:rPr>
              <a:t> (bir çeşit katı yağ)). Elma sosu, domates püresi, bebek mamaları, çorbalar ve salata sosları gibi ürünler sıvı içerisinde katı maddenin süspansiyonlarıdır. Bir sıvın damlacıkları diğerine daldırıldığında, süt gibi emülsiyonları elde ederiz. Newton tipi olmayan sıvılar zamana bağımlı ve zamandan bağımsız ola </a:t>
            </a:r>
            <a:r>
              <a:rPr lang="tr-TR" sz="2000" dirty="0" err="1">
                <a:latin typeface="Times New Roman" panose="02020603050405020304" pitchFamily="18" charset="0"/>
                <a:cs typeface="Times New Roman" panose="02020603050405020304" pitchFamily="18" charset="0"/>
              </a:rPr>
              <a:t>rak</a:t>
            </a:r>
            <a:r>
              <a:rPr lang="tr-TR" sz="2000" dirty="0">
                <a:latin typeface="Times New Roman" panose="02020603050405020304" pitchFamily="18" charset="0"/>
                <a:cs typeface="Times New Roman" panose="02020603050405020304" pitchFamily="18" charset="0"/>
              </a:rPr>
              <a:t> sınıflandırılabilir. Zamandan bağımsız Newton tipi ol mayan sıvılar küçük bir kayma gerilimi uygulanmasıyla akmaya başlar. Newton tipi akışkanlardan farklı olarak, kayma gerilimi ile kayma hızı arasındaki ilişki şekilde gösterildiği gibi doğrusal değildir. Zamandan bağımsız Newton tipi olmayan sıvıların adları kayma ile incelen ve kayma ile kalınlaşan iki önemli tipi vardır. Bu iki tip sıvı arasındaki fark genellikle görünür viskozite denen terimi hesaba katarak kolayca anlaşılabilir. </a:t>
            </a:r>
          </a:p>
          <a:p>
            <a:pPr marL="0" indent="0" algn="just">
              <a:buNone/>
            </a:pPr>
            <a:r>
              <a:rPr lang="tr-TR" sz="2000" dirty="0">
                <a:latin typeface="Times New Roman" panose="02020603050405020304" pitchFamily="18" charset="0"/>
                <a:cs typeface="Times New Roman" panose="02020603050405020304" pitchFamily="18" charset="0"/>
              </a:rPr>
              <a:t>Görünür viskozite Newton tipi olmayan sıvının Newton'un viskozite ya sasına uyduğunu varsayan genel yaklaşım kullanılarak hesaplanır.</a:t>
            </a:r>
          </a:p>
          <a:p>
            <a:pPr marL="0" indent="0" algn="just">
              <a:buNone/>
            </a:pPr>
            <a:endParaRPr lang="tr-TR" sz="2000"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dirty="0"/>
          </a:p>
        </p:txBody>
      </p:sp>
    </p:spTree>
    <p:extLst>
      <p:ext uri="{BB962C8B-B14F-4D97-AF65-F5344CB8AC3E}">
        <p14:creationId xmlns:p14="http://schemas.microsoft.com/office/powerpoint/2010/main" val="397969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 14"/>
          <p:cNvGrpSpPr/>
          <p:nvPr/>
        </p:nvGrpSpPr>
        <p:grpSpPr>
          <a:xfrm>
            <a:off x="1269369" y="744583"/>
            <a:ext cx="9977753" cy="5199017"/>
            <a:chOff x="1256306" y="731520"/>
            <a:chExt cx="9977753" cy="5199017"/>
          </a:xfrm>
        </p:grpSpPr>
        <p:pic>
          <p:nvPicPr>
            <p:cNvPr id="4" name="Resim 3"/>
            <p:cNvPicPr>
              <a:picLocks noChangeAspect="1"/>
            </p:cNvPicPr>
            <p:nvPr/>
          </p:nvPicPr>
          <p:blipFill rotWithShape="1">
            <a:blip r:embed="rId2"/>
            <a:srcRect l="16701" t="25268" r="18943" b="15089"/>
            <a:stretch/>
          </p:blipFill>
          <p:spPr>
            <a:xfrm>
              <a:off x="1256306" y="731520"/>
              <a:ext cx="9977753" cy="5199017"/>
            </a:xfrm>
            <a:prstGeom prst="rect">
              <a:avLst/>
            </a:prstGeom>
          </p:spPr>
        </p:pic>
        <p:grpSp>
          <p:nvGrpSpPr>
            <p:cNvPr id="14" name="Grup 13"/>
            <p:cNvGrpSpPr/>
            <p:nvPr/>
          </p:nvGrpSpPr>
          <p:grpSpPr>
            <a:xfrm>
              <a:off x="1384663" y="1306286"/>
              <a:ext cx="9642025" cy="4245075"/>
              <a:chOff x="1384663" y="1306286"/>
              <a:chExt cx="9642025" cy="4245075"/>
            </a:xfrm>
          </p:grpSpPr>
          <p:sp>
            <p:nvSpPr>
              <p:cNvPr id="5" name="Metin kutusu 4"/>
              <p:cNvSpPr txBox="1"/>
              <p:nvPr/>
            </p:nvSpPr>
            <p:spPr>
              <a:xfrm>
                <a:off x="4545874" y="1306286"/>
                <a:ext cx="1476103" cy="523220"/>
              </a:xfrm>
              <a:prstGeom prst="rect">
                <a:avLst/>
              </a:prstGeom>
              <a:solidFill>
                <a:srgbClr val="FFCCCC"/>
              </a:solidFill>
            </p:spPr>
            <p:txBody>
              <a:bodyPr wrap="square" rtlCol="0">
                <a:spAutoFit/>
              </a:bodyPr>
              <a:lstStyle/>
              <a:p>
                <a:pPr algn="ctr"/>
                <a:r>
                  <a:rPr lang="tr-TR" sz="1400" dirty="0">
                    <a:latin typeface="Times New Roman" panose="02020603050405020304" pitchFamily="18" charset="0"/>
                    <a:cs typeface="Times New Roman" panose="02020603050405020304" pitchFamily="18" charset="0"/>
                  </a:rPr>
                  <a:t>Newton tipi olmayan sıvılar</a:t>
                </a:r>
              </a:p>
            </p:txBody>
          </p:sp>
          <p:sp>
            <p:nvSpPr>
              <p:cNvPr id="6" name="Metin kutusu 5"/>
              <p:cNvSpPr txBox="1"/>
              <p:nvPr/>
            </p:nvSpPr>
            <p:spPr>
              <a:xfrm>
                <a:off x="2207623" y="3095544"/>
                <a:ext cx="1293223" cy="523220"/>
              </a:xfrm>
              <a:prstGeom prst="rect">
                <a:avLst/>
              </a:prstGeom>
              <a:solidFill>
                <a:srgbClr val="FFCCCC"/>
              </a:solidFill>
            </p:spPr>
            <p:txBody>
              <a:bodyPr wrap="square" rtlCol="0">
                <a:spAutoFit/>
              </a:bodyPr>
              <a:lstStyle/>
              <a:p>
                <a:pPr algn="ctr"/>
                <a:r>
                  <a:rPr lang="tr-TR" sz="1400" dirty="0">
                    <a:latin typeface="Times New Roman" panose="02020603050405020304" pitchFamily="18" charset="0"/>
                    <a:cs typeface="Times New Roman" panose="02020603050405020304" pitchFamily="18" charset="0"/>
                  </a:rPr>
                  <a:t>Zamana Bağımlı</a:t>
                </a:r>
              </a:p>
            </p:txBody>
          </p:sp>
          <p:sp>
            <p:nvSpPr>
              <p:cNvPr id="7" name="Metin kutusu 6"/>
              <p:cNvSpPr txBox="1"/>
              <p:nvPr/>
            </p:nvSpPr>
            <p:spPr>
              <a:xfrm>
                <a:off x="7132320" y="3095544"/>
                <a:ext cx="1293223" cy="523220"/>
              </a:xfrm>
              <a:prstGeom prst="rect">
                <a:avLst/>
              </a:prstGeom>
              <a:solidFill>
                <a:srgbClr val="FFCCCC"/>
              </a:solidFill>
            </p:spPr>
            <p:txBody>
              <a:bodyPr wrap="square" rtlCol="0">
                <a:spAutoFit/>
              </a:bodyPr>
              <a:lstStyle/>
              <a:p>
                <a:pPr algn="ctr"/>
                <a:r>
                  <a:rPr lang="tr-TR" sz="1400" dirty="0">
                    <a:latin typeface="Times New Roman" panose="02020603050405020304" pitchFamily="18" charset="0"/>
                    <a:cs typeface="Times New Roman" panose="02020603050405020304" pitchFamily="18" charset="0"/>
                  </a:rPr>
                  <a:t>Zamandan Bağımsız</a:t>
                </a:r>
              </a:p>
            </p:txBody>
          </p:sp>
          <p:sp>
            <p:nvSpPr>
              <p:cNvPr id="8" name="Metin kutusu 7"/>
              <p:cNvSpPr txBox="1"/>
              <p:nvPr/>
            </p:nvSpPr>
            <p:spPr>
              <a:xfrm>
                <a:off x="1384663" y="5015784"/>
                <a:ext cx="1293223" cy="307777"/>
              </a:xfrm>
              <a:prstGeom prst="rect">
                <a:avLst/>
              </a:prstGeom>
              <a:solidFill>
                <a:srgbClr val="FFCCCC"/>
              </a:solidFill>
            </p:spPr>
            <p:txBody>
              <a:bodyPr wrap="square" rtlCol="0">
                <a:spAutoFit/>
              </a:bodyPr>
              <a:lstStyle/>
              <a:p>
                <a:pPr algn="ctr"/>
                <a:r>
                  <a:rPr lang="tr-TR" sz="1400" dirty="0" err="1">
                    <a:latin typeface="Times New Roman" panose="02020603050405020304" pitchFamily="18" charset="0"/>
                    <a:cs typeface="Times New Roman" panose="02020603050405020304" pitchFamily="18" charset="0"/>
                  </a:rPr>
                  <a:t>Reopektik</a:t>
                </a:r>
                <a:endParaRPr lang="tr-TR" sz="1400"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2991394" y="5015784"/>
                <a:ext cx="1293223" cy="307777"/>
              </a:xfrm>
              <a:prstGeom prst="rect">
                <a:avLst/>
              </a:prstGeom>
              <a:solidFill>
                <a:srgbClr val="FFCCCC"/>
              </a:solidFill>
            </p:spPr>
            <p:txBody>
              <a:bodyPr wrap="square" rtlCol="0">
                <a:spAutoFit/>
              </a:bodyPr>
              <a:lstStyle/>
              <a:p>
                <a:pPr algn="ctr"/>
                <a:r>
                  <a:rPr lang="tr-TR" sz="1400" dirty="0" err="1">
                    <a:latin typeface="Times New Roman" panose="02020603050405020304" pitchFamily="18" charset="0"/>
                    <a:cs typeface="Times New Roman" panose="02020603050405020304" pitchFamily="18" charset="0"/>
                  </a:rPr>
                  <a:t>Tiksotropik</a:t>
                </a:r>
                <a:endParaRPr lang="tr-TR" sz="1400" dirty="0">
                  <a:latin typeface="Times New Roman" panose="02020603050405020304" pitchFamily="18" charset="0"/>
                  <a:cs typeface="Times New Roman" panose="02020603050405020304" pitchFamily="18" charset="0"/>
                </a:endParaRPr>
              </a:p>
            </p:txBody>
          </p:sp>
          <p:sp>
            <p:nvSpPr>
              <p:cNvPr id="10" name="Metin kutusu 9"/>
              <p:cNvSpPr txBox="1"/>
              <p:nvPr/>
            </p:nvSpPr>
            <p:spPr>
              <a:xfrm>
                <a:off x="4658538" y="4920419"/>
                <a:ext cx="1293223" cy="523220"/>
              </a:xfrm>
              <a:prstGeom prst="rect">
                <a:avLst/>
              </a:prstGeom>
              <a:solidFill>
                <a:srgbClr val="FFCCCC"/>
              </a:solidFill>
            </p:spPr>
            <p:txBody>
              <a:bodyPr wrap="square" rtlCol="0">
                <a:spAutoFit/>
              </a:bodyPr>
              <a:lstStyle/>
              <a:p>
                <a:pPr algn="ctr"/>
                <a:r>
                  <a:rPr lang="tr-TR" sz="1400" dirty="0" err="1">
                    <a:latin typeface="Times New Roman" panose="02020603050405020304" pitchFamily="18" charset="0"/>
                    <a:cs typeface="Times New Roman" panose="02020603050405020304" pitchFamily="18" charset="0"/>
                  </a:rPr>
                  <a:t>Herschel</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Bulkey</a:t>
                </a:r>
                <a:endParaRPr lang="tr-TR" sz="1400"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6244044" y="5015431"/>
                <a:ext cx="1293223" cy="307777"/>
              </a:xfrm>
              <a:prstGeom prst="rect">
                <a:avLst/>
              </a:prstGeom>
              <a:solidFill>
                <a:srgbClr val="FFCCCC"/>
              </a:solidFill>
            </p:spPr>
            <p:txBody>
              <a:bodyPr wrap="square" rtlCol="0">
                <a:spAutoFit/>
              </a:bodyPr>
              <a:lstStyle/>
              <a:p>
                <a:pPr algn="ctr"/>
                <a:r>
                  <a:rPr lang="tr-TR" sz="1400" dirty="0" err="1">
                    <a:latin typeface="Times New Roman" panose="02020603050405020304" pitchFamily="18" charset="0"/>
                    <a:cs typeface="Times New Roman" panose="02020603050405020304" pitchFamily="18" charset="0"/>
                  </a:rPr>
                  <a:t>Bingham</a:t>
                </a:r>
                <a:endParaRPr lang="tr-TR" sz="1400"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a:off x="7829550" y="4812697"/>
                <a:ext cx="1293223" cy="738664"/>
              </a:xfrm>
              <a:prstGeom prst="rect">
                <a:avLst/>
              </a:prstGeom>
              <a:solidFill>
                <a:srgbClr val="FFCCCC"/>
              </a:solidFill>
            </p:spPr>
            <p:txBody>
              <a:bodyPr wrap="square" rtlCol="0">
                <a:spAutoFit/>
              </a:bodyPr>
              <a:lstStyle/>
              <a:p>
                <a:pPr algn="ctr"/>
                <a:r>
                  <a:rPr lang="tr-TR" sz="1400" dirty="0">
                    <a:latin typeface="Times New Roman" panose="02020603050405020304" pitchFamily="18" charset="0"/>
                    <a:cs typeface="Times New Roman" panose="02020603050405020304" pitchFamily="18" charset="0"/>
                  </a:rPr>
                  <a:t>Kayma ile kalınlaşan (</a:t>
                </a:r>
                <a:r>
                  <a:rPr lang="tr-TR" sz="1400" dirty="0" err="1">
                    <a:latin typeface="Times New Roman" panose="02020603050405020304" pitchFamily="18" charset="0"/>
                    <a:cs typeface="Times New Roman" panose="02020603050405020304" pitchFamily="18" charset="0"/>
                  </a:rPr>
                  <a:t>dilatant</a:t>
                </a:r>
                <a:r>
                  <a:rPr lang="tr-TR" sz="1400" dirty="0">
                    <a:latin typeface="Times New Roman" panose="02020603050405020304" pitchFamily="18" charset="0"/>
                    <a:cs typeface="Times New Roman" panose="02020603050405020304" pitchFamily="18" charset="0"/>
                  </a:rPr>
                  <a:t>)</a:t>
                </a:r>
              </a:p>
            </p:txBody>
          </p:sp>
          <p:sp>
            <p:nvSpPr>
              <p:cNvPr id="13" name="Metin kutusu 12"/>
              <p:cNvSpPr txBox="1"/>
              <p:nvPr/>
            </p:nvSpPr>
            <p:spPr>
              <a:xfrm>
                <a:off x="9380119" y="4812697"/>
                <a:ext cx="1646569" cy="738664"/>
              </a:xfrm>
              <a:prstGeom prst="rect">
                <a:avLst/>
              </a:prstGeom>
              <a:solidFill>
                <a:srgbClr val="FFCCCC"/>
              </a:solidFill>
            </p:spPr>
            <p:txBody>
              <a:bodyPr wrap="square" rtlCol="0">
                <a:spAutoFit/>
              </a:bodyPr>
              <a:lstStyle/>
              <a:p>
                <a:pPr algn="ctr"/>
                <a:r>
                  <a:rPr lang="tr-TR" sz="1400" dirty="0">
                    <a:latin typeface="Times New Roman" panose="02020603050405020304" pitchFamily="18" charset="0"/>
                    <a:cs typeface="Times New Roman" panose="02020603050405020304" pitchFamily="18" charset="0"/>
                  </a:rPr>
                  <a:t>Kayma ile incelen (yalancı plastik veya üs yasası)</a:t>
                </a:r>
              </a:p>
            </p:txBody>
          </p:sp>
        </p:grpSp>
      </p:grpSp>
    </p:spTree>
    <p:extLst>
      <p:ext uri="{BB962C8B-B14F-4D97-AF65-F5344CB8AC3E}">
        <p14:creationId xmlns:p14="http://schemas.microsoft.com/office/powerpoint/2010/main" val="282891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a:srcRect l="21621" t="19990" r="23338" b="12748"/>
          <a:stretch/>
        </p:blipFill>
        <p:spPr>
          <a:xfrm>
            <a:off x="7242304" y="1190172"/>
            <a:ext cx="4731982" cy="3251200"/>
          </a:xfrm>
          <a:prstGeom prst="rect">
            <a:avLst/>
          </a:prstGeom>
        </p:spPr>
      </p:pic>
      <p:sp>
        <p:nvSpPr>
          <p:cNvPr id="10" name="İçerik Yer Tutucusu 2"/>
          <p:cNvSpPr>
            <a:spLocks noGrp="1"/>
          </p:cNvSpPr>
          <p:nvPr>
            <p:ph idx="1"/>
          </p:nvPr>
        </p:nvSpPr>
        <p:spPr>
          <a:xfrm>
            <a:off x="373743" y="304800"/>
            <a:ext cx="6578600" cy="6139543"/>
          </a:xfrm>
        </p:spPr>
        <p:txBody>
          <a:bodyPr>
            <a:normAutofit fontScale="92500" lnSpcReduction="20000"/>
          </a:bodyPr>
          <a:lstStyle/>
          <a:p>
            <a:pPr marL="0" indent="0" algn="just">
              <a:buNone/>
            </a:pPr>
            <a:r>
              <a:rPr lang="tr-TR" sz="2000" dirty="0">
                <a:latin typeface="Times New Roman" panose="02020603050405020304" pitchFamily="18" charset="0"/>
                <a:cs typeface="Times New Roman" panose="02020603050405020304" pitchFamily="18" charset="0"/>
              </a:rPr>
              <a:t>Böylece, seçilen tüm kayma hızlarında, eğrinin üzerindeki noktalardan orijine düz bir eğri çekilir. Bu düz eğrinin eğimi görünür viskozite değerini verir. Bu yöntemi kullanarak, görünür viskozite için elde edilen değerin seçilen kayma hızına bağlı olduğu açıktır. Bundan dolayı, görünür viskozite her zaman onu hesaplamak için kullanılan kayma hızı değeri ile beraber ifade edilmelidir; aksi halde anlamsızdır. </a:t>
            </a:r>
            <a:r>
              <a:rPr lang="tr-TR" sz="2000" b="1" dirty="0">
                <a:latin typeface="Times New Roman" panose="02020603050405020304" pitchFamily="18" charset="0"/>
                <a:cs typeface="Times New Roman" panose="02020603050405020304" pitchFamily="18" charset="0"/>
              </a:rPr>
              <a:t>Kayma ile incelen </a:t>
            </a:r>
            <a:r>
              <a:rPr lang="tr-TR" sz="2000" dirty="0">
                <a:latin typeface="Times New Roman" panose="02020603050405020304" pitchFamily="18" charset="0"/>
                <a:cs typeface="Times New Roman" panose="02020603050405020304" pitchFamily="18" charset="0"/>
              </a:rPr>
              <a:t>sıvı için, kayma hızı arttıkça görünür viskozite azalır; böylece, bu sıvıların tanımlanmasında kayma ile incelen ismi kullanılır. </a:t>
            </a:r>
          </a:p>
          <a:p>
            <a:pPr marL="0" indent="0" algn="just">
              <a:buNone/>
            </a:pPr>
            <a:r>
              <a:rPr lang="tr-TR" sz="2000" dirty="0">
                <a:latin typeface="Times New Roman" panose="02020603050405020304" pitchFamily="18" charset="0"/>
                <a:cs typeface="Times New Roman" panose="02020603050405020304" pitchFamily="18" charset="0"/>
              </a:rPr>
              <a:t>Kayma ile incelen sıvılara ayrıca </a:t>
            </a:r>
            <a:r>
              <a:rPr lang="tr-TR" sz="2000" b="1" dirty="0">
                <a:latin typeface="Times New Roman" panose="02020603050405020304" pitchFamily="18" charset="0"/>
                <a:cs typeface="Times New Roman" panose="02020603050405020304" pitchFamily="18" charset="0"/>
              </a:rPr>
              <a:t>yalancı plastik </a:t>
            </a:r>
            <a:r>
              <a:rPr lang="tr-TR" sz="2000" dirty="0">
                <a:latin typeface="Times New Roman" panose="02020603050405020304" pitchFamily="18" charset="0"/>
                <a:cs typeface="Times New Roman" panose="02020603050405020304" pitchFamily="18" charset="0"/>
              </a:rPr>
              <a:t>veya </a:t>
            </a:r>
            <a:r>
              <a:rPr lang="tr-TR" sz="2000" b="1" dirty="0">
                <a:latin typeface="Times New Roman" panose="02020603050405020304" pitchFamily="18" charset="0"/>
                <a:cs typeface="Times New Roman" panose="02020603050405020304" pitchFamily="18" charset="0"/>
              </a:rPr>
              <a:t>üs yasası </a:t>
            </a:r>
            <a:r>
              <a:rPr lang="tr-TR" sz="2000" dirty="0">
                <a:latin typeface="Times New Roman" panose="02020603050405020304" pitchFamily="18" charset="0"/>
                <a:cs typeface="Times New Roman" panose="02020603050405020304" pitchFamily="18" charset="0"/>
              </a:rPr>
              <a:t>sıvıları da denir. Kayma ile incelen bazı sıvı örnekleri </a:t>
            </a:r>
            <a:r>
              <a:rPr lang="tr-TR" sz="2000" dirty="0" err="1">
                <a:latin typeface="Times New Roman" panose="02020603050405020304" pitchFamily="18" charset="0"/>
                <a:cs typeface="Times New Roman" panose="02020603050405020304" pitchFamily="18" charset="0"/>
              </a:rPr>
              <a:t>yoğuşmuş</a:t>
            </a:r>
            <a:r>
              <a:rPr lang="tr-TR" sz="2000" dirty="0">
                <a:latin typeface="Times New Roman" panose="02020603050405020304" pitchFamily="18" charset="0"/>
                <a:cs typeface="Times New Roman" panose="02020603050405020304" pitchFamily="18" charset="0"/>
              </a:rPr>
              <a:t> süt, meyve püresi, mayonez, hardal ve sebze çorbalarıdır. Kayma ile kalınlaşan ürünler bir kavanozda çalkalandığında, daha "akışkan" hale gelirler. Benzer şekilde, eğer bu ürünler karıştırıcıda şiddetli şekil de karıştırılırsa, viskoziteleri karışmalarına yardımcı olacak şekilde azalır. Kayma ile incelme davranışını açıklamak için pek çok sebep vardır. Çıplak gözle homojen gibi görünen bir sıvı, aslında içine daldırılmış mikroskobik parçacıklar içerebilir. Bu sıvı kayma gerilimine maruz kalırsa, rastgele dağılmış parçacıklar kendilerini akış yününde konumlayabilir; benzer şekilde, sarılı parçacıklar şekil değiştirebilir ve akış yönünde uzayabilir. Topaklaşmış parçacıklar daha küçük parçacıklara dönüşebilir. Kayma etkisiyle oluşan bu tip modifikasyonlar, bu gibi akışkanların akışını geliştirebilir ve "akışkanlıkta" artış sağlanır. Bu olaylar genellikle geri dönüşümlüdür. Bundan dolayı, kayma</a:t>
            </a:r>
          </a:p>
        </p:txBody>
      </p:sp>
      <p:sp>
        <p:nvSpPr>
          <p:cNvPr id="11" name="Metin kutusu 10"/>
          <p:cNvSpPr txBox="1"/>
          <p:nvPr/>
        </p:nvSpPr>
        <p:spPr>
          <a:xfrm rot="16200000">
            <a:off x="6193499" y="2394858"/>
            <a:ext cx="1887020"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Kayma Gerilimi</a:t>
            </a:r>
          </a:p>
        </p:txBody>
      </p:sp>
      <p:sp>
        <p:nvSpPr>
          <p:cNvPr id="12" name="Metin kutusu 11"/>
          <p:cNvSpPr txBox="1"/>
          <p:nvPr/>
        </p:nvSpPr>
        <p:spPr>
          <a:xfrm>
            <a:off x="8664785" y="4441372"/>
            <a:ext cx="1887020"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Kayma Hızı</a:t>
            </a:r>
          </a:p>
        </p:txBody>
      </p:sp>
    </p:spTree>
    <p:extLst>
      <p:ext uri="{BB962C8B-B14F-4D97-AF65-F5344CB8AC3E}">
        <p14:creationId xmlns:p14="http://schemas.microsoft.com/office/powerpoint/2010/main" val="226768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21076" t="18565" r="21241" b="7499"/>
          <a:stretch/>
        </p:blipFill>
        <p:spPr>
          <a:xfrm>
            <a:off x="7184571" y="1384323"/>
            <a:ext cx="5007429" cy="3608592"/>
          </a:xfrm>
          <a:prstGeom prst="rect">
            <a:avLst/>
          </a:prstGeom>
        </p:spPr>
      </p:pic>
      <p:sp>
        <p:nvSpPr>
          <p:cNvPr id="5" name="İçerik Yer Tutucusu 2"/>
          <p:cNvSpPr txBox="1">
            <a:spLocks/>
          </p:cNvSpPr>
          <p:nvPr/>
        </p:nvSpPr>
        <p:spPr>
          <a:xfrm>
            <a:off x="272143" y="718458"/>
            <a:ext cx="6578600" cy="584200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000" dirty="0">
                <a:latin typeface="Times New Roman" panose="02020603050405020304" pitchFamily="18" charset="0"/>
                <a:cs typeface="Times New Roman" panose="02020603050405020304" pitchFamily="18" charset="0"/>
              </a:rPr>
              <a:t>etkisi durdurulduğunda, belli bir geçiş süresinden sonra, parçacıklar ilk şekillerine geri döner- uzamış parçacıklar tekrar kıvrılır ve ayrılmış parçacıklar yeniden bir araya gelebilir. Düşük (≤ 0.5 s¹) veya yüksek (&gt; 100 s¹) kayma hızlarında viskozitedeki değişimin şekilde görüldüğü gibi oldukça küçük olduğunun farkına varılmalıdır. Bundan dolayı, kayma ile incelen akışkanların </a:t>
            </a:r>
            <a:r>
              <a:rPr lang="tr-TR" sz="2000" dirty="0" err="1">
                <a:latin typeface="Times New Roman" panose="02020603050405020304" pitchFamily="18" charset="0"/>
                <a:cs typeface="Times New Roman" panose="02020603050405020304" pitchFamily="18" charset="0"/>
              </a:rPr>
              <a:t>reolojik</a:t>
            </a:r>
            <a:r>
              <a:rPr lang="tr-TR" sz="2000" dirty="0">
                <a:latin typeface="Times New Roman" panose="02020603050405020304" pitchFamily="18" charset="0"/>
                <a:cs typeface="Times New Roman" panose="02020603050405020304" pitchFamily="18" charset="0"/>
              </a:rPr>
              <a:t> özelliklerini ölçmede, 0.5 s¹ ile 100 s¹ arasındaki kayma hızları kullanılır.</a:t>
            </a:r>
          </a:p>
          <a:p>
            <a:pPr marL="0" indent="0" algn="just">
              <a:buNone/>
            </a:pPr>
            <a:r>
              <a:rPr lang="tr-TR" sz="2000" dirty="0">
                <a:latin typeface="Times New Roman" panose="02020603050405020304" pitchFamily="18" charset="0"/>
                <a:cs typeface="Times New Roman" panose="02020603050405020304" pitchFamily="18" charset="0"/>
              </a:rPr>
              <a:t>Bazı sıvı gıdalarda, işlem basamakları akış özelliklerini değiştirebilir. Örneğin, çiğ yumurta 21°C'de Newton tipi bir sıvıdır, ama donmuş tüm yumurta çözüldüğünde, özellikleri kayma ile incelen sıvınınkine ben zer. Benzer olarak, taze elma suyu Newton tipi bir sıvıdır, ancak konsantre meyve suyu (</a:t>
            </a:r>
            <a:r>
              <a:rPr lang="tr-TR" sz="2000" dirty="0" err="1">
                <a:latin typeface="Times New Roman" panose="02020603050405020304" pitchFamily="18" charset="0"/>
                <a:cs typeface="Times New Roman" panose="02020603050405020304" pitchFamily="18" charset="0"/>
              </a:rPr>
              <a:t>pektinden</a:t>
            </a:r>
            <a:r>
              <a:rPr lang="tr-TR" sz="2000" dirty="0">
                <a:latin typeface="Times New Roman" panose="02020603050405020304" pitchFamily="18" charset="0"/>
                <a:cs typeface="Times New Roman" panose="02020603050405020304" pitchFamily="18" charset="0"/>
              </a:rPr>
              <a:t> arındırılmış ve filtre edilmiş) kayma ile incelen bir sıvıdır. </a:t>
            </a:r>
          </a:p>
          <a:p>
            <a:pPr marL="0" indent="0" algn="just">
              <a:buNone/>
            </a:pPr>
            <a:r>
              <a:rPr lang="tr-TR" sz="2000" dirty="0">
                <a:latin typeface="Times New Roman" panose="02020603050405020304" pitchFamily="18" charset="0"/>
                <a:cs typeface="Times New Roman" panose="02020603050405020304" pitchFamily="18" charset="0"/>
              </a:rPr>
              <a:t>Eğer kayma hızındaki artış görünür viskozitede bir artışa sebep olursa, bu durumda sıvı kayma ile kalınlaşan (veya bazen </a:t>
            </a:r>
            <a:r>
              <a:rPr lang="tr-TR" sz="2000" dirty="0" err="1">
                <a:latin typeface="Times New Roman" panose="02020603050405020304" pitchFamily="18" charset="0"/>
                <a:cs typeface="Times New Roman" panose="02020603050405020304" pitchFamily="18" charset="0"/>
              </a:rPr>
              <a:t>dilatant</a:t>
            </a:r>
            <a:r>
              <a:rPr lang="tr-TR" sz="2000" dirty="0">
                <a:latin typeface="Times New Roman" panose="02020603050405020304" pitchFamily="18" charset="0"/>
                <a:cs typeface="Times New Roman" panose="02020603050405020304" pitchFamily="18" charset="0"/>
              </a:rPr>
              <a:t> sıvı denir) olarak adlandırılır. Kayma ile kalınlaşan sıvılara örnek suda `'</a:t>
            </a:r>
            <a:r>
              <a:rPr lang="tr-TR" sz="2000" dirty="0" err="1">
                <a:latin typeface="Times New Roman" panose="02020603050405020304" pitchFamily="18" charset="0"/>
                <a:cs typeface="Times New Roman" panose="02020603050405020304" pitchFamily="18" charset="0"/>
              </a:rPr>
              <a:t>lık</a:t>
            </a:r>
            <a:r>
              <a:rPr lang="tr-TR" sz="2000" dirty="0">
                <a:latin typeface="Times New Roman" panose="02020603050405020304" pitchFamily="18" charset="0"/>
                <a:cs typeface="Times New Roman" panose="02020603050405020304" pitchFamily="18" charset="0"/>
              </a:rPr>
              <a:t> mı sır nişastası süspansiyonudur. Kayma ile kalınlaşan sıvılarda, görünür viskozite kayma hızı ile artar. Bu sıvılar yüksek kayma hızlarında "daha katı" hale gelir. Çoğunlukla, bu sıvılar süspansiyondur-</a:t>
            </a:r>
            <a:r>
              <a:rPr lang="tr-TR" sz="2000" dirty="0" err="1">
                <a:latin typeface="Times New Roman" panose="02020603050405020304" pitchFamily="18" charset="0"/>
                <a:cs typeface="Times New Roman" panose="02020603050405020304" pitchFamily="18" charset="0"/>
              </a:rPr>
              <a:t>plastikleştirici</a:t>
            </a:r>
            <a:r>
              <a:rPr lang="tr-TR" sz="2000" dirty="0">
                <a:latin typeface="Times New Roman" panose="02020603050405020304" pitchFamily="18" charset="0"/>
                <a:cs typeface="Times New Roman" panose="02020603050405020304" pitchFamily="18" charset="0"/>
              </a:rPr>
              <a:t> gibi davranan sıvıdaki katı parçacıklar. Düşük kayma hızlarında, sıvı katı parçacıkları iyice yağlanmış halde tutmak için yeterlidir ve süspansiyon neredeyse Newton tipi sıvı gibi akar. Ancak, kayma hızı arttıkça, katı parçacıklar tüm hacim artarken yarık oluşturarak ayrılmaya başlar. Bundan dolayı, onlara </a:t>
            </a:r>
            <a:r>
              <a:rPr lang="tr-TR" sz="2000" dirty="0" err="1">
                <a:latin typeface="Times New Roman" panose="02020603050405020304" pitchFamily="18" charset="0"/>
                <a:cs typeface="Times New Roman" panose="02020603050405020304" pitchFamily="18" charset="0"/>
              </a:rPr>
              <a:t>dilatant</a:t>
            </a:r>
            <a:r>
              <a:rPr lang="tr-TR" sz="2000" dirty="0">
                <a:latin typeface="Times New Roman" panose="02020603050405020304" pitchFamily="18" charset="0"/>
                <a:cs typeface="Times New Roman" panose="02020603050405020304" pitchFamily="18" charset="0"/>
              </a:rPr>
              <a:t> sıvılar denir. Sıvı bu durumda plastik </a:t>
            </a:r>
            <a:r>
              <a:rPr lang="tr-TR" sz="2000" dirty="0" err="1">
                <a:latin typeface="Times New Roman" panose="02020603050405020304" pitchFamily="18" charset="0"/>
                <a:cs typeface="Times New Roman" panose="02020603050405020304" pitchFamily="18" charset="0"/>
              </a:rPr>
              <a:t>leştirici</a:t>
            </a:r>
            <a:r>
              <a:rPr lang="tr-TR" sz="2000" dirty="0">
                <a:latin typeface="Times New Roman" panose="02020603050405020304" pitchFamily="18" charset="0"/>
                <a:cs typeface="Times New Roman" panose="02020603050405020304" pitchFamily="18" charset="0"/>
              </a:rPr>
              <a:t> özellik gösteremez. Sonuç olarak, tüm süspansiyon akışa daha dirençli hale gelir.</a:t>
            </a:r>
          </a:p>
        </p:txBody>
      </p:sp>
      <p:sp>
        <p:nvSpPr>
          <p:cNvPr id="6" name="Metin kutusu 5"/>
          <p:cNvSpPr txBox="1"/>
          <p:nvPr/>
        </p:nvSpPr>
        <p:spPr>
          <a:xfrm>
            <a:off x="8744775" y="4779221"/>
            <a:ext cx="1887020"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Kayma Hızı</a:t>
            </a:r>
          </a:p>
        </p:txBody>
      </p:sp>
      <p:sp>
        <p:nvSpPr>
          <p:cNvPr id="7" name="Metin kutusu 6"/>
          <p:cNvSpPr txBox="1"/>
          <p:nvPr/>
        </p:nvSpPr>
        <p:spPr>
          <a:xfrm rot="16200000">
            <a:off x="5956064" y="3013767"/>
            <a:ext cx="2129663"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Görünür viskozite</a:t>
            </a:r>
          </a:p>
        </p:txBody>
      </p:sp>
    </p:spTree>
    <p:extLst>
      <p:ext uri="{BB962C8B-B14F-4D97-AF65-F5344CB8AC3E}">
        <p14:creationId xmlns:p14="http://schemas.microsoft.com/office/powerpoint/2010/main" val="165359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90286"/>
            <a:ext cx="10515600" cy="6284686"/>
          </a:xfrm>
        </p:spPr>
        <p:txBody>
          <a:bodyPr>
            <a:normAutofit/>
          </a:bodyPr>
          <a:lstStyle/>
          <a:p>
            <a:pPr marL="0" indent="0" algn="just">
              <a:buNone/>
            </a:pPr>
            <a:r>
              <a:rPr lang="tr-TR" sz="1800" dirty="0">
                <a:latin typeface="Times New Roman" panose="02020603050405020304" pitchFamily="18" charset="0"/>
                <a:cs typeface="Times New Roman" panose="02020603050405020304" pitchFamily="18" charset="0"/>
              </a:rPr>
              <a:t>Newton tipi olmayan sıvıların bir diğer önemli sınıfı herhangi bir tepkiden önce eşik geriliminin uygulanmasını gerektirir. Örneğin, domates ketçaplarının bazıları belirli bir eşik gerilim uygulanmadan akmayacaktır. Bu tip sıvılar için, kayma gerilimi-kayma hızı grafiği şekilde gösterildiği gibi orijinden geçmez. Eşik gerilimi uygulamasından sonra, bu sıvıların tepkisi Newton tipi sıvılara benzerdir; bu durumda </a:t>
            </a:r>
            <a:r>
              <a:rPr lang="tr-TR" sz="1800" dirty="0" err="1">
                <a:latin typeface="Times New Roman" panose="02020603050405020304" pitchFamily="18" charset="0"/>
                <a:cs typeface="Times New Roman" panose="02020603050405020304" pitchFamily="18" charset="0"/>
              </a:rPr>
              <a:t>Bingham</a:t>
            </a:r>
            <a:r>
              <a:rPr lang="tr-TR" sz="1800" dirty="0">
                <a:latin typeface="Times New Roman" panose="02020603050405020304" pitchFamily="18" charset="0"/>
                <a:cs typeface="Times New Roman" panose="02020603050405020304" pitchFamily="18" charset="0"/>
              </a:rPr>
              <a:t> plastik olarak adlandırılırlar. Diğer yandan, eşik gerilim uygulandıktan sonra sıvının tepkisi kayma ile incelen si viya benzer ise, bu durumda bu sıvılara </a:t>
            </a:r>
            <a:r>
              <a:rPr lang="tr-TR" sz="1800" dirty="0" err="1">
                <a:latin typeface="Times New Roman" panose="02020603050405020304" pitchFamily="18" charset="0"/>
                <a:cs typeface="Times New Roman" panose="02020603050405020304" pitchFamily="18" charset="0"/>
              </a:rPr>
              <a:t>Herschel-Bulkley</a:t>
            </a:r>
            <a:r>
              <a:rPr lang="tr-TR" sz="1800" dirty="0">
                <a:latin typeface="Times New Roman" panose="02020603050405020304" pitchFamily="18" charset="0"/>
                <a:cs typeface="Times New Roman" panose="02020603050405020304" pitchFamily="18" charset="0"/>
              </a:rPr>
              <a:t> akışkanları denir. Akış için eşik gerilimi gerektiren bu sıvılar durgun halde iken düşük seviyede kayma kuvvetine direnen parçacık içi veya moleküller arası ağa sahip olan yapı olarak görülebilir. Eşik gerilimin altında, materyal katı gibi davranır ve yerçekimi kuvvetinden dolayı yatay yüzey de düzleşmez. Ancak, uygulanan gerilim ağı beraber tutan kuvvetleri aştığında materyal akmaya başlar. Zamana bağımlı Newton tipi olmayan sıvılar kayma gerilimi uygulandıktan belirli bir sonlu zaman sonra sabit bir görünür viskoziteye erişirler. Bu tip sıvılara </a:t>
            </a:r>
            <a:r>
              <a:rPr lang="tr-TR" sz="1800" dirty="0" err="1">
                <a:latin typeface="Times New Roman" panose="02020603050405020304" pitchFamily="18" charset="0"/>
                <a:cs typeface="Times New Roman" panose="02020603050405020304" pitchFamily="18" charset="0"/>
              </a:rPr>
              <a:t>tiksotropik</a:t>
            </a:r>
            <a:r>
              <a:rPr lang="tr-TR" sz="1800" dirty="0">
                <a:latin typeface="Times New Roman" panose="02020603050405020304" pitchFamily="18" charset="0"/>
                <a:cs typeface="Times New Roman" panose="02020603050405020304" pitchFamily="18" charset="0"/>
              </a:rPr>
              <a:t> materyaller de denir; belirli nişasta macunları örnek olarak verilebilir. Newton tipi olmayan özellikleri ifade etmek için basit bir matematik sel model kullanılabilir. Bu model </a:t>
            </a:r>
            <a:r>
              <a:rPr lang="tr-TR" sz="1800" dirty="0" err="1">
                <a:latin typeface="Times New Roman" panose="02020603050405020304" pitchFamily="18" charset="0"/>
                <a:cs typeface="Times New Roman" panose="02020603050405020304" pitchFamily="18" charset="0"/>
              </a:rPr>
              <a:t>Herschel-Bulkley</a:t>
            </a:r>
            <a:r>
              <a:rPr lang="tr-TR" sz="1800" dirty="0">
                <a:latin typeface="Times New Roman" panose="02020603050405020304" pitchFamily="18" charset="0"/>
                <a:cs typeface="Times New Roman" panose="02020603050405020304" pitchFamily="18" charset="0"/>
              </a:rPr>
              <a:t> olarak adlandırılır:</a:t>
            </a: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r>
              <a:rPr lang="tr-TR" sz="1800" dirty="0">
                <a:latin typeface="Times New Roman" panose="02020603050405020304" pitchFamily="18" charset="0"/>
                <a:cs typeface="Times New Roman" panose="02020603050405020304" pitchFamily="18" charset="0"/>
              </a:rPr>
              <a:t>Çikolatanın akış verilerini yorumlamada kullanılan bir diğer model aşa </a:t>
            </a:r>
            <a:r>
              <a:rPr lang="tr-TR" sz="1800" dirty="0" err="1">
                <a:latin typeface="Times New Roman" panose="02020603050405020304" pitchFamily="18" charset="0"/>
                <a:cs typeface="Times New Roman" panose="02020603050405020304" pitchFamily="18" charset="0"/>
              </a:rPr>
              <a:t>ğıda</a:t>
            </a:r>
            <a:r>
              <a:rPr lang="tr-TR" sz="1800" dirty="0">
                <a:latin typeface="Times New Roman" panose="02020603050405020304" pitchFamily="18" charset="0"/>
                <a:cs typeface="Times New Roman" panose="02020603050405020304" pitchFamily="18" charset="0"/>
              </a:rPr>
              <a:t> verilen </a:t>
            </a:r>
            <a:r>
              <a:rPr lang="tr-TR" sz="1800" dirty="0" err="1">
                <a:latin typeface="Times New Roman" panose="02020603050405020304" pitchFamily="18" charset="0"/>
                <a:cs typeface="Times New Roman" panose="02020603050405020304" pitchFamily="18" charset="0"/>
              </a:rPr>
              <a:t>Casson</a:t>
            </a:r>
            <a:r>
              <a:rPr lang="tr-TR" sz="1800" dirty="0">
                <a:latin typeface="Times New Roman" panose="02020603050405020304" pitchFamily="18" charset="0"/>
                <a:cs typeface="Times New Roman" panose="02020603050405020304" pitchFamily="18" charset="0"/>
              </a:rPr>
              <a:t> modelidir:</a:t>
            </a:r>
          </a:p>
        </p:txBody>
      </p:sp>
      <p:pic>
        <p:nvPicPr>
          <p:cNvPr id="4" name="Resim 3"/>
          <p:cNvPicPr>
            <a:picLocks noChangeAspect="1"/>
          </p:cNvPicPr>
          <p:nvPr/>
        </p:nvPicPr>
        <p:blipFill rotWithShape="1">
          <a:blip r:embed="rId2"/>
          <a:srcRect l="27355" t="33284" r="24231" b="34970"/>
          <a:stretch/>
        </p:blipFill>
        <p:spPr>
          <a:xfrm>
            <a:off x="4088127" y="4267200"/>
            <a:ext cx="2007873" cy="740230"/>
          </a:xfrm>
          <a:prstGeom prst="rect">
            <a:avLst/>
          </a:prstGeom>
        </p:spPr>
      </p:pic>
      <p:pic>
        <p:nvPicPr>
          <p:cNvPr id="5" name="Resim 4"/>
          <p:cNvPicPr>
            <a:picLocks noChangeAspect="1"/>
          </p:cNvPicPr>
          <p:nvPr/>
        </p:nvPicPr>
        <p:blipFill rotWithShape="1">
          <a:blip r:embed="rId3"/>
          <a:srcRect l="19657" t="54912" r="26127" b="28025"/>
          <a:stretch/>
        </p:blipFill>
        <p:spPr>
          <a:xfrm>
            <a:off x="3773713" y="5660572"/>
            <a:ext cx="3352801" cy="593294"/>
          </a:xfrm>
          <a:prstGeom prst="rect">
            <a:avLst/>
          </a:prstGeom>
        </p:spPr>
      </p:pic>
    </p:spTree>
    <p:extLst>
      <p:ext uri="{BB962C8B-B14F-4D97-AF65-F5344CB8AC3E}">
        <p14:creationId xmlns:p14="http://schemas.microsoft.com/office/powerpoint/2010/main" val="377124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TM03090434[[fn=Tahta Yazı]]</Template>
  <TotalTime>41</TotalTime>
  <Words>1070</Words>
  <Application>Microsoft Office PowerPoint</Application>
  <PresentationFormat>Geniş ekran</PresentationFormat>
  <Paragraphs>27</Paragraphs>
  <Slides>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vt:i4>
      </vt:variant>
    </vt:vector>
  </HeadingPairs>
  <TitlesOfParts>
    <vt:vector size="14" baseType="lpstr">
      <vt:lpstr>Arial</vt:lpstr>
      <vt:lpstr>Cambria</vt:lpstr>
      <vt:lpstr>Rockwell</vt:lpstr>
      <vt:lpstr>Rockwell Condensed</vt:lpstr>
      <vt:lpstr>Times New Roman</vt:lpstr>
      <vt:lpstr>Verdana</vt:lpstr>
      <vt:lpstr>Wingdings</vt:lpstr>
      <vt:lpstr>Tahta Yazı</vt:lpstr>
      <vt:lpstr>SÜT ENDÜSTRİSİNDE İŞLEM MÜHENDİSLİĞİ  Ders kapsamında sunulan slaytlardaki tüm yazılı ve görsel materyaller; Singh, R.P. Ve Heldman D.R. 2014. Introduction to Food Engineering, 5th Edition, Elsevier Inc., Oxford, the UK, 869 pages. ISBN: 978-0-12-388530-9 ve Baysal, T., İçier, F. (Çeviri Editörleri). 2020. Gıda Mühendisliğine Giriş (Singh, R.P. ve Heidman, R., Introduction to Food Engineering 5. Basımından Çeviri), Nobel Akademik Yayıncılık. Türkiye, 864 sayfa. ISBN: 978-605-320-151-9. künyeli kitaplardan alınmıştır.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SÜT ENDÜSTRİSİNDE İŞLEM MÜHENDİSLİĞİ  Ders kapsamında sunulan slaytlardaki tüm yazılı ve görsel materyaller; Singh, R.P. Ve Heldman D.R. 2014. Introduction to Food Engineering, 5th Edition, Elsevier Inc., Oxford, the UK, 869 pages. ISBN: 978-0-12-388530-9 ve Baysal, T., İçier, F. (Çeviri Editörleri). 2020. Gıda Mühendisliğine Giriş (Singh, R.P. ve Heidman, R., Introduction to Food Engineering 5. Basımından Çeviri), Nobel Akademik Yayıncılık. Türkiye, 864 sayfa. ISBN: 978-605-320-151-9. künyeli kitaplardan alınmıştır.</dc:title>
  <dc:creator>Birce Mercanoglu Taban</dc:creator>
  <cp:lastModifiedBy>Birce Mercanoglu Taban</cp:lastModifiedBy>
  <cp:revision>10</cp:revision>
  <dcterms:created xsi:type="dcterms:W3CDTF">2021-11-28T10:58:00Z</dcterms:created>
  <dcterms:modified xsi:type="dcterms:W3CDTF">2021-11-28T11:39:59Z</dcterms:modified>
</cp:coreProperties>
</file>