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6" r:id="rId1"/>
  </p:sldMasterIdLst>
  <p:notesMasterIdLst>
    <p:notesMasterId r:id="rId28"/>
  </p:notesMasterIdLst>
  <p:sldIdLst>
    <p:sldId id="256" r:id="rId2"/>
    <p:sldId id="270" r:id="rId3"/>
    <p:sldId id="291" r:id="rId4"/>
    <p:sldId id="381" r:id="rId5"/>
    <p:sldId id="384" r:id="rId6"/>
    <p:sldId id="382" r:id="rId7"/>
    <p:sldId id="316" r:id="rId8"/>
    <p:sldId id="266" r:id="rId9"/>
    <p:sldId id="257" r:id="rId10"/>
    <p:sldId id="333" r:id="rId11"/>
    <p:sldId id="272" r:id="rId12"/>
    <p:sldId id="275" r:id="rId13"/>
    <p:sldId id="343" r:id="rId14"/>
    <p:sldId id="274" r:id="rId15"/>
    <p:sldId id="334" r:id="rId16"/>
    <p:sldId id="346" r:id="rId17"/>
    <p:sldId id="385" r:id="rId18"/>
    <p:sldId id="280" r:id="rId19"/>
    <p:sldId id="282" r:id="rId20"/>
    <p:sldId id="353" r:id="rId21"/>
    <p:sldId id="320" r:id="rId22"/>
    <p:sldId id="354" r:id="rId23"/>
    <p:sldId id="335" r:id="rId24"/>
    <p:sldId id="355" r:id="rId25"/>
    <p:sldId id="345" r:id="rId26"/>
    <p:sldId id="375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Orta Stil 3 - Vurgu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Orta Stil 3 - Vurgu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2" autoAdjust="0"/>
    <p:restoredTop sz="87657" autoAdjust="0"/>
  </p:normalViewPr>
  <p:slideViewPr>
    <p:cSldViewPr snapToGrid="0" snapToObjects="1">
      <p:cViewPr>
        <p:scale>
          <a:sx n="81" d="100"/>
          <a:sy n="81" d="100"/>
        </p:scale>
        <p:origin x="-1498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47BDE1-A464-F642-AA51-507858861656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B29967-C82D-1E40-A2E1-8F85F040B0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70686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29967-C82D-1E40-A2E1-8F85F040B040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Diğer olası tanıların dışlanmış olması gerekiyor.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29967-C82D-1E40-A2E1-8F85F040B040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29967-C82D-1E40-A2E1-8F85F040B040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Kırmızı kısım kesin tanı için gerekli yoksa tanı olası olur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29967-C82D-1E40-A2E1-8F85F040B040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29967-C82D-1E40-A2E1-8F85F040B040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Vestibüler</a:t>
            </a:r>
            <a:r>
              <a:rPr lang="tr-TR" dirty="0" smtClean="0"/>
              <a:t> </a:t>
            </a:r>
            <a:r>
              <a:rPr lang="tr-TR" dirty="0" err="1" smtClean="0"/>
              <a:t>ataksi</a:t>
            </a:r>
            <a:r>
              <a:rPr lang="tr-TR" dirty="0" smtClean="0"/>
              <a:t> oturur</a:t>
            </a:r>
            <a:r>
              <a:rPr lang="tr-TR" baseline="0" dirty="0" smtClean="0"/>
              <a:t> veya ayakta pozisyonda ortaya çıkar. </a:t>
            </a:r>
            <a:r>
              <a:rPr lang="tr-TR" baseline="0" dirty="0" err="1" smtClean="0"/>
              <a:t>Periferik</a:t>
            </a:r>
            <a:r>
              <a:rPr lang="tr-TR" baseline="0" dirty="0" smtClean="0"/>
              <a:t> </a:t>
            </a:r>
            <a:r>
              <a:rPr lang="tr-TR" baseline="0" dirty="0" err="1" smtClean="0"/>
              <a:t>vertigoda</a:t>
            </a:r>
            <a:r>
              <a:rPr lang="tr-TR" baseline="0" dirty="0" smtClean="0"/>
              <a:t> </a:t>
            </a:r>
            <a:r>
              <a:rPr lang="tr-TR" baseline="0" dirty="0" err="1" smtClean="0"/>
              <a:t>nistagmus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süprese</a:t>
            </a:r>
            <a:r>
              <a:rPr lang="tr-TR" baseline="0" dirty="0" smtClean="0"/>
              <a:t> olabilir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29967-C82D-1E40-A2E1-8F85F040B040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Özellikle genç ve hiçbir </a:t>
            </a:r>
            <a:r>
              <a:rPr lang="tr-TR" dirty="0" err="1" smtClean="0"/>
              <a:t>vasküler</a:t>
            </a:r>
            <a:r>
              <a:rPr lang="tr-TR" dirty="0" smtClean="0"/>
              <a:t> risk faktörü olmayan hastalarda, özellikle </a:t>
            </a:r>
            <a:r>
              <a:rPr lang="tr-TR" dirty="0" err="1" smtClean="0"/>
              <a:t>vertebral</a:t>
            </a:r>
            <a:r>
              <a:rPr lang="tr-TR" baseline="0" dirty="0" smtClean="0"/>
              <a:t> arter </a:t>
            </a:r>
            <a:r>
              <a:rPr lang="tr-TR" baseline="0" dirty="0" err="1" smtClean="0"/>
              <a:t>diseksiyonlu</a:t>
            </a:r>
            <a:r>
              <a:rPr lang="tr-TR" baseline="0" dirty="0" smtClean="0"/>
              <a:t> hastalarda kolayca atlanabilir.  Nörolojik bulgular bu hastalarda bulunmayabilir veya çok silik olabilir.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29967-C82D-1E40-A2E1-8F85F040B040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29967-C82D-1E40-A2E1-8F85F040B040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45 </a:t>
            </a:r>
            <a:r>
              <a:rPr lang="en-US" dirty="0" err="1" smtClean="0"/>
              <a:t>derece</a:t>
            </a:r>
            <a:r>
              <a:rPr lang="en-US" dirty="0" smtClean="0"/>
              <a:t> </a:t>
            </a:r>
            <a:r>
              <a:rPr lang="en-US" dirty="0" err="1" smtClean="0"/>
              <a:t>yanda</a:t>
            </a:r>
            <a:r>
              <a:rPr lang="en-US" dirty="0" smtClean="0"/>
              <a:t> </a:t>
            </a:r>
            <a:r>
              <a:rPr lang="en-US" dirty="0" err="1" smtClean="0"/>
              <a:t>olmalı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yatırdıktan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baseline="0" dirty="0" smtClean="0"/>
              <a:t> 30 </a:t>
            </a:r>
            <a:r>
              <a:rPr lang="en-US" baseline="0" dirty="0" err="1" smtClean="0"/>
              <a:t>derece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hiperekstansiyon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yapılmalıdır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29967-C82D-1E40-A2E1-8F85F040B04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70746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Dix</a:t>
            </a:r>
            <a:r>
              <a:rPr lang="tr-TR" dirty="0" smtClean="0"/>
              <a:t>-</a:t>
            </a:r>
            <a:r>
              <a:rPr lang="tr-TR" dirty="0" err="1" smtClean="0"/>
              <a:t>Hallpike</a:t>
            </a:r>
            <a:r>
              <a:rPr lang="tr-TR" dirty="0" smtClean="0"/>
              <a:t> sonrası da devam edilebilir. Başarılı olmadıysa teknikle ilgili olabilir. Bir </a:t>
            </a:r>
            <a:r>
              <a:rPr lang="tr-TR" dirty="0" err="1" smtClean="0"/>
              <a:t>vizitte</a:t>
            </a:r>
            <a:r>
              <a:rPr lang="tr-TR" dirty="0" smtClean="0"/>
              <a:t> 2-3 defa manevra</a:t>
            </a:r>
            <a:r>
              <a:rPr lang="tr-TR" baseline="0" dirty="0" smtClean="0"/>
              <a:t> tekrarlanabilir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29967-C82D-1E40-A2E1-8F85F040B040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Sağ </a:t>
            </a:r>
            <a:r>
              <a:rPr lang="tr-TR" dirty="0" err="1" smtClean="0"/>
              <a:t>kulakda</a:t>
            </a:r>
            <a:r>
              <a:rPr lang="tr-TR" dirty="0" smtClean="0"/>
              <a:t> </a:t>
            </a:r>
            <a:r>
              <a:rPr lang="tr-TR" dirty="0" err="1" smtClean="0"/>
              <a:t>posterior</a:t>
            </a:r>
            <a:r>
              <a:rPr lang="tr-TR" dirty="0" smtClean="0"/>
              <a:t> kanal BPPV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29967-C82D-1E40-A2E1-8F85F040B040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29967-C82D-1E40-A2E1-8F85F040B040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8" name="Rectangle 7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562843" y="457200"/>
              <a:ext cx="7982712" cy="25786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3950"/>
            <a:ext cx="7342188" cy="1924050"/>
          </a:xfrm>
        </p:spPr>
        <p:txBody>
          <a:bodyPr anchor="b" anchorCtr="0">
            <a:noAutofit/>
          </a:bodyPr>
          <a:lstStyle>
            <a:lvl1pPr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29000"/>
            <a:ext cx="7342188" cy="1752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741" y="6122894"/>
            <a:ext cx="2133600" cy="259317"/>
          </a:xfrm>
        </p:spPr>
        <p:txBody>
          <a:bodyPr/>
          <a:lstStyle/>
          <a:p>
            <a:fld id="{D85AC8A2-C63C-49A4-89E9-2E4420D2ECA8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2894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1000" y="6122894"/>
            <a:ext cx="762000" cy="271463"/>
          </a:xfrm>
        </p:spPr>
        <p:txBody>
          <a:bodyPr/>
          <a:lstStyle/>
          <a:p>
            <a:fld id="{74C7E049-B585-4EE6-96C0-EEB30EAA14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182880" y="173699"/>
                <a:ext cx="8778240" cy="6510602"/>
                <a:chOff x="182880" y="173699"/>
                <a:chExt cx="8778240" cy="6510602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182880" y="173699"/>
                  <a:ext cx="8778240" cy="651060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2700">
                  <a:noFill/>
                </a:ln>
                <a:effectLst>
                  <a:outerShdw blurRad="63500" sx="101000" sy="101000" algn="ctr" rotWithShape="0">
                    <a:prstClr val="black">
                      <a:alpha val="40000"/>
                    </a:prstClr>
                  </a:outerShdw>
                </a:effectLst>
                <a:scene3d>
                  <a:camera prst="perspectiveFront" fov="4800000"/>
                  <a:lightRig rig="threePt" dir="t"/>
                </a:scene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0" name="Group 10"/>
                <p:cNvGrpSpPr/>
                <p:nvPr/>
              </p:nvGrpSpPr>
              <p:grpSpPr>
                <a:xfrm>
                  <a:off x="256032" y="237744"/>
                  <a:ext cx="8622792" cy="6364224"/>
                  <a:chOff x="247157" y="247430"/>
                  <a:chExt cx="8622792" cy="6364224"/>
                </a:xfrm>
              </p:grpSpPr>
              <p:sp>
                <p:nvSpPr>
                  <p:cNvPr id="31" name="Rectangle 30"/>
                  <p:cNvSpPr>
                    <a:spLocks/>
                  </p:cNvSpPr>
                  <p:nvPr/>
                </p:nvSpPr>
                <p:spPr>
                  <a:xfrm>
                    <a:off x="247157" y="247430"/>
                    <a:ext cx="8622792" cy="6364224"/>
                  </a:xfrm>
                  <a:prstGeom prst="rect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247157" y="6389024"/>
                    <a:ext cx="8622792" cy="1588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  <p:sp>
            <p:nvSpPr>
              <p:cNvPr id="28" name="Rectangle 27"/>
              <p:cNvSpPr/>
              <p:nvPr/>
            </p:nvSpPr>
            <p:spPr>
              <a:xfrm rot="5400000">
                <a:off x="801086" y="3274090"/>
                <a:ext cx="6135624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25" name="Rectangle 24"/>
            <p:cNvSpPr/>
            <p:nvPr/>
          </p:nvSpPr>
          <p:spPr>
            <a:xfrm rot="10800000">
              <a:off x="258763" y="1594462"/>
              <a:ext cx="357530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694329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672323"/>
            <a:ext cx="3008313" cy="340304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352892" y="310123"/>
            <a:ext cx="3398837" cy="1204912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0" name="Rectangle 19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7" name="Rectangle 16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691640"/>
            <a:ext cx="3008376" cy="914400"/>
          </a:xfrm>
        </p:spPr>
        <p:txBody>
          <a:bodyPr anchor="b">
            <a:no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38559" y="612775"/>
            <a:ext cx="4114800" cy="54681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2670048"/>
            <a:ext cx="3008376" cy="340156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7" name="Group 1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2" name="Rectangle 21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20" name="Rectangle 19"/>
            <p:cNvSpPr/>
            <p:nvPr/>
          </p:nvSpPr>
          <p:spPr>
            <a:xfrm>
              <a:off x="256032" y="4203192"/>
              <a:ext cx="8622792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1" y="4287819"/>
            <a:ext cx="8021977" cy="916193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6347" y="331694"/>
            <a:ext cx="8421624" cy="378310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1" y="5271247"/>
            <a:ext cx="8021977" cy="101301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4" name="Rectangle 13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6" name="Rectangle 15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8" name="Rectangle 17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4" name="Group 13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7" name="Rectangle 16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8" name="Rectangle 17"/>
            <p:cNvSpPr/>
            <p:nvPr/>
          </p:nvSpPr>
          <p:spPr>
            <a:xfrm rot="5400000">
              <a:off x="4242277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399" y="609600"/>
            <a:ext cx="1416423" cy="5516563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2" y="609600"/>
            <a:ext cx="6279777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9" name="Rectangle 18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12" name="Rectangle 11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11"/>
            <p:cNvGrpSpPr/>
            <p:nvPr/>
          </p:nvGrpSpPr>
          <p:grpSpPr>
            <a:xfrm>
              <a:off x="562842" y="475488"/>
              <a:ext cx="7982713" cy="5888736"/>
              <a:chOff x="562842" y="475488"/>
              <a:chExt cx="7982713" cy="5888736"/>
            </a:xfrm>
          </p:grpSpPr>
          <p:sp>
            <p:nvSpPr>
              <p:cNvPr id="8" name="Rectangle 7"/>
              <p:cNvSpPr>
                <a:spLocks/>
              </p:cNvSpPr>
              <p:nvPr/>
            </p:nvSpPr>
            <p:spPr>
              <a:xfrm>
                <a:off x="562843" y="475488"/>
                <a:ext cx="7982712" cy="5888736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562842" y="6133646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562842" y="3427528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="b" anchorCtr="0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59" y="6122894"/>
            <a:ext cx="2133600" cy="259317"/>
          </a:xfrm>
        </p:spPr>
        <p:txBody>
          <a:bodyPr/>
          <a:lstStyle/>
          <a:p>
            <a:fld id="{D85AC8A2-C63C-49A4-89E9-2E4420D2ECA8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4401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2" name="Rectangle 11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7" name="Rectangle 2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1371600"/>
            <a:ext cx="7345362" cy="1676400"/>
          </a:xfrm>
        </p:spPr>
        <p:txBody>
          <a:bodyPr anchor="b" anchorCtr="0">
            <a:noAutofit/>
          </a:bodyPr>
          <a:lstStyle>
            <a:lvl1pPr algn="ctr">
              <a:defRPr sz="5400" b="0" i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3" y="3134566"/>
            <a:ext cx="7345362" cy="1500187"/>
          </a:xfrm>
        </p:spPr>
        <p:txBody>
          <a:bodyPr anchor="t" anchorCtr="0"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21" name="Rectangle 2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9" name="Rectangle 2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247157" y="1612392"/>
                  <a:ext cx="8622792" cy="64008"/>
                </a:xfrm>
                <a:prstGeom prst="rect">
                  <a:avLst/>
                </a:prstGeom>
                <a:solidFill>
                  <a:schemeClr val="bg2">
                    <a:lumMod val="40000"/>
                    <a:lumOff val="60000"/>
                  </a:schemeClr>
                </a:solidFill>
                <a:ln w="3175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  <p:cxnSp>
          <p:nvCxnSpPr>
            <p:cNvPr id="23" name="Straight Connector 22"/>
            <p:cNvCxnSpPr/>
            <p:nvPr/>
          </p:nvCxnSpPr>
          <p:spPr>
            <a:xfrm rot="16200000" flipH="1">
              <a:off x="2217480" y="4026438"/>
              <a:ext cx="4711326" cy="2286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01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301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45539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5539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5" name="Rectangle 14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7" name="Rectangle 16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1" name="Rectangle 1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3" name="Rectangle 1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9" name="Rectangle 1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3" name="Rectangle 32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169892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147888"/>
            <a:ext cx="3008313" cy="326231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3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2" y="2133601"/>
            <a:ext cx="7345363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3840" y="6371591"/>
            <a:ext cx="2133600" cy="259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</a:defRPr>
            </a:lvl1pPr>
          </a:lstStyle>
          <a:p>
            <a:fld id="{D85AC8A2-C63C-49A4-89E9-2E4420D2ECA8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58840" y="6371591"/>
            <a:ext cx="2895600" cy="2578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271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74C7E049-B585-4EE6-96C0-EEB30EAA14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  <p:sldLayoutId id="2147483878" r:id="rId12"/>
    <p:sldLayoutId id="2147483879" r:id="rId13"/>
    <p:sldLayoutId id="2147483880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94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80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366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652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85900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712913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947863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174875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VERTİGO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/>
              <a:t>Prof.Dr</a:t>
            </a:r>
            <a:r>
              <a:rPr lang="tr-TR" sz="3200" dirty="0" smtClean="0"/>
              <a:t>. Canan </a:t>
            </a:r>
            <a:r>
              <a:rPr lang="tr-TR" sz="3200" dirty="0" err="1" smtClean="0"/>
              <a:t>Togay</a:t>
            </a:r>
            <a:r>
              <a:rPr lang="tr-TR" sz="3200" dirty="0" smtClean="0"/>
              <a:t> </a:t>
            </a:r>
            <a:r>
              <a:rPr lang="tr-TR" sz="3200" dirty="0" err="1" smtClean="0"/>
              <a:t>Işıkay</a:t>
            </a:r>
            <a:endParaRPr lang="tr-TR" sz="3200" dirty="0" smtClean="0"/>
          </a:p>
          <a:p>
            <a:endParaRPr lang="tr-TR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165886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BPPV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00112" y="2086561"/>
            <a:ext cx="7345363" cy="3931920"/>
          </a:xfrm>
        </p:spPr>
        <p:txBody>
          <a:bodyPr/>
          <a:lstStyle/>
          <a:p>
            <a:r>
              <a:rPr lang="tr-TR" dirty="0" smtClean="0"/>
              <a:t>En sık görülen </a:t>
            </a:r>
            <a:r>
              <a:rPr lang="tr-TR" dirty="0" err="1" smtClean="0"/>
              <a:t>vertigo</a:t>
            </a:r>
            <a:r>
              <a:rPr lang="tr-TR" dirty="0" smtClean="0"/>
              <a:t> nedenidir</a:t>
            </a:r>
          </a:p>
          <a:p>
            <a:r>
              <a:rPr lang="tr-TR" dirty="0" smtClean="0"/>
              <a:t>80 yaşına kadar </a:t>
            </a:r>
            <a:r>
              <a:rPr lang="tr-TR" dirty="0" err="1" smtClean="0"/>
              <a:t>insidansı</a:t>
            </a:r>
            <a:r>
              <a:rPr lang="tr-TR" dirty="0" smtClean="0"/>
              <a:t>:  %10</a:t>
            </a:r>
          </a:p>
          <a:p>
            <a:r>
              <a:rPr lang="tr-TR" dirty="0" smtClean="0"/>
              <a:t>Görülme sıklığı  (</a:t>
            </a:r>
            <a:r>
              <a:rPr lang="tr-TR" dirty="0" err="1" smtClean="0"/>
              <a:t>prevalansı</a:t>
            </a:r>
            <a:r>
              <a:rPr lang="tr-TR" dirty="0" smtClean="0"/>
              <a:t>):  %2.4</a:t>
            </a:r>
          </a:p>
          <a:p>
            <a:r>
              <a:rPr lang="tr-TR" dirty="0" smtClean="0"/>
              <a:t>Travma/</a:t>
            </a:r>
            <a:r>
              <a:rPr lang="tr-TR" dirty="0" err="1" smtClean="0"/>
              <a:t>viral</a:t>
            </a:r>
            <a:r>
              <a:rPr lang="tr-TR" dirty="0" smtClean="0"/>
              <a:t> </a:t>
            </a:r>
            <a:r>
              <a:rPr lang="tr-TR" dirty="0" err="1" smtClean="0"/>
              <a:t>infeksiyon</a:t>
            </a:r>
            <a:r>
              <a:rPr lang="tr-TR" dirty="0" smtClean="0"/>
              <a:t> sonrası/</a:t>
            </a:r>
            <a:r>
              <a:rPr lang="tr-TR" dirty="0" err="1" smtClean="0">
                <a:solidFill>
                  <a:srgbClr val="FF0000"/>
                </a:solidFill>
              </a:rPr>
              <a:t>idyopatik</a:t>
            </a:r>
            <a:r>
              <a:rPr lang="tr-TR" dirty="0" smtClean="0"/>
              <a:t> gelişebilir</a:t>
            </a:r>
          </a:p>
          <a:p>
            <a:r>
              <a:rPr lang="tr-TR" u="sng" dirty="0" err="1" smtClean="0">
                <a:solidFill>
                  <a:srgbClr val="FF0000"/>
                </a:solidFill>
              </a:rPr>
              <a:t>Pozisyonel</a:t>
            </a:r>
            <a:r>
              <a:rPr lang="tr-TR" u="sng" dirty="0" smtClean="0">
                <a:solidFill>
                  <a:srgbClr val="FF0000"/>
                </a:solidFill>
              </a:rPr>
              <a:t>, akut, çok kısa süreli </a:t>
            </a:r>
            <a:r>
              <a:rPr lang="tr-TR" u="sng" dirty="0" err="1" smtClean="0">
                <a:solidFill>
                  <a:srgbClr val="FF0000"/>
                </a:solidFill>
              </a:rPr>
              <a:t>vertigo</a:t>
            </a:r>
            <a:r>
              <a:rPr lang="tr-TR" u="sng" dirty="0" smtClean="0">
                <a:solidFill>
                  <a:srgbClr val="FF0000"/>
                </a:solidFill>
              </a:rPr>
              <a:t> atakları olur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Dix</a:t>
            </a:r>
            <a:r>
              <a:rPr lang="tr-TR" dirty="0" smtClean="0"/>
              <a:t>-</a:t>
            </a:r>
            <a:r>
              <a:rPr lang="tr-TR" dirty="0" err="1" smtClean="0"/>
              <a:t>Hallpike</a:t>
            </a:r>
            <a:r>
              <a:rPr lang="tr-TR" dirty="0" smtClean="0"/>
              <a:t> Manevrası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Yan Yatırma Manevrası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BPPV-Muayene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Birkaç saniyelik </a:t>
            </a:r>
            <a:r>
              <a:rPr lang="tr-TR" dirty="0" err="1" smtClean="0"/>
              <a:t>latent</a:t>
            </a:r>
            <a:r>
              <a:rPr lang="tr-TR" dirty="0" smtClean="0"/>
              <a:t> dönem olur</a:t>
            </a:r>
          </a:p>
          <a:p>
            <a:r>
              <a:rPr lang="tr-TR" dirty="0" smtClean="0"/>
              <a:t>Etkilenen kulak tarafına vuran </a:t>
            </a:r>
            <a:r>
              <a:rPr lang="tr-TR" dirty="0" err="1" smtClean="0"/>
              <a:t>nistagmus</a:t>
            </a:r>
            <a:r>
              <a:rPr lang="tr-TR" dirty="0" smtClean="0"/>
              <a:t> gelişir</a:t>
            </a:r>
          </a:p>
          <a:p>
            <a:r>
              <a:rPr lang="tr-TR" dirty="0" err="1" smtClean="0"/>
              <a:t>Nistagmus</a:t>
            </a:r>
            <a:r>
              <a:rPr lang="tr-TR" dirty="0" smtClean="0"/>
              <a:t> &lt;30 sn sürer</a:t>
            </a:r>
          </a:p>
          <a:p>
            <a:r>
              <a:rPr lang="tr-TR" dirty="0" smtClean="0"/>
              <a:t>Beraberinde </a:t>
            </a:r>
            <a:r>
              <a:rPr lang="tr-TR" dirty="0" err="1" smtClean="0"/>
              <a:t>vertigo</a:t>
            </a:r>
            <a:r>
              <a:rPr lang="tr-TR" dirty="0" smtClean="0"/>
              <a:t> olur ve sonlanır</a:t>
            </a:r>
          </a:p>
          <a:p>
            <a:r>
              <a:rPr lang="tr-TR" dirty="0" smtClean="0"/>
              <a:t>Nadiren sadece </a:t>
            </a:r>
            <a:r>
              <a:rPr lang="tr-TR" dirty="0" err="1" smtClean="0"/>
              <a:t>vertigo</a:t>
            </a:r>
            <a:r>
              <a:rPr lang="tr-TR" dirty="0" smtClean="0"/>
              <a:t> tariflenebilir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Epley</a:t>
            </a:r>
            <a:r>
              <a:rPr lang="tr-TR" dirty="0" smtClean="0"/>
              <a:t> Manevrası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1611517" y="5686754"/>
            <a:ext cx="60839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Başarılı olmadıysa teknikle ilgili olabilir. Bir </a:t>
            </a:r>
            <a:r>
              <a:rPr lang="tr-TR" dirty="0" err="1" smtClean="0"/>
              <a:t>vizitte</a:t>
            </a:r>
            <a:r>
              <a:rPr lang="tr-TR" dirty="0" smtClean="0"/>
              <a:t> manevra gerekirse 2-3 defa tekrarlanabilir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Semont</a:t>
            </a:r>
            <a:r>
              <a:rPr lang="tr-TR" dirty="0" smtClean="0"/>
              <a:t> Manevrası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BPPV Tedavi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Hastalardan manevraları evde tekrarlamaları istenebilir. Evde tekrarlanan manevralarla:</a:t>
            </a:r>
          </a:p>
          <a:p>
            <a:endParaRPr lang="tr-TR" dirty="0" smtClean="0"/>
          </a:p>
          <a:p>
            <a:r>
              <a:rPr lang="tr-TR" dirty="0" err="1" smtClean="0"/>
              <a:t>Epley</a:t>
            </a:r>
            <a:r>
              <a:rPr lang="tr-TR" dirty="0" smtClean="0"/>
              <a:t> ile başarı  		%95</a:t>
            </a:r>
          </a:p>
          <a:p>
            <a:r>
              <a:rPr lang="tr-TR" dirty="0" err="1" smtClean="0"/>
              <a:t>Semont</a:t>
            </a:r>
            <a:r>
              <a:rPr lang="tr-TR" dirty="0" smtClean="0"/>
              <a:t> ile başarı  		%58</a:t>
            </a:r>
            <a:endParaRPr lang="tr-TR" dirty="0"/>
          </a:p>
        </p:txBody>
      </p:sp>
      <p:sp>
        <p:nvSpPr>
          <p:cNvPr id="6" name="5 Metin kutusu"/>
          <p:cNvSpPr txBox="1"/>
          <p:nvPr/>
        </p:nvSpPr>
        <p:spPr>
          <a:xfrm>
            <a:off x="2634558" y="6065521"/>
            <a:ext cx="4463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Radtke</a:t>
            </a:r>
            <a:r>
              <a:rPr lang="tr-TR" dirty="0" smtClean="0"/>
              <a:t> ve ark. </a:t>
            </a:r>
            <a:r>
              <a:rPr lang="tr-TR" dirty="0" err="1" smtClean="0"/>
              <a:t>Neurology</a:t>
            </a:r>
            <a:r>
              <a:rPr lang="tr-TR" dirty="0" smtClean="0"/>
              <a:t> 2004;63:150-2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4000" dirty="0" err="1" smtClean="0"/>
              <a:t>Repozisyon</a:t>
            </a:r>
            <a:r>
              <a:rPr lang="tr-TR" sz="4000" dirty="0" smtClean="0"/>
              <a:t> manevraları ile iyileşme oranı %90</a:t>
            </a:r>
            <a:endParaRPr lang="tr-TR" sz="4000" dirty="0"/>
          </a:p>
        </p:txBody>
      </p:sp>
      <p:sp>
        <p:nvSpPr>
          <p:cNvPr id="8" name="7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Tedavi edilen her 3 hastadan 2’sinde </a:t>
            </a:r>
            <a:r>
              <a:rPr lang="tr-TR" sz="3600" u="sng" dirty="0" smtClean="0"/>
              <a:t>tam </a:t>
            </a:r>
            <a:r>
              <a:rPr lang="tr-TR" sz="3600" u="sng" dirty="0" err="1" smtClean="0"/>
              <a:t>remisyon</a:t>
            </a:r>
            <a:r>
              <a:rPr lang="tr-TR" sz="3600" dirty="0" smtClean="0"/>
              <a:t> gelişiyor</a:t>
            </a:r>
            <a:endParaRPr lang="tr-TR" sz="3600" dirty="0"/>
          </a:p>
        </p:txBody>
      </p:sp>
    </p:spTree>
    <p:extLst>
      <p:ext uri="{BB962C8B-B14F-4D97-AF65-F5344CB8AC3E}">
        <p14:creationId xmlns="" xmlns:p14="http://schemas.microsoft.com/office/powerpoint/2010/main" val="26475221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Akut </a:t>
            </a:r>
            <a:r>
              <a:rPr lang="tr-TR" dirty="0" err="1" smtClean="0"/>
              <a:t>Vestibüler</a:t>
            </a:r>
            <a:r>
              <a:rPr lang="tr-TR" dirty="0" smtClean="0"/>
              <a:t> </a:t>
            </a:r>
            <a:r>
              <a:rPr lang="tr-TR" dirty="0" err="1" smtClean="0"/>
              <a:t>Nörit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00113" y="1990726"/>
            <a:ext cx="7345363" cy="3790949"/>
          </a:xfrm>
        </p:spPr>
        <p:txBody>
          <a:bodyPr>
            <a:normAutofit/>
          </a:bodyPr>
          <a:lstStyle/>
          <a:p>
            <a:r>
              <a:rPr lang="tr-TR" dirty="0" err="1" smtClean="0"/>
              <a:t>İnsidansı</a:t>
            </a:r>
            <a:r>
              <a:rPr lang="tr-TR" dirty="0" smtClean="0"/>
              <a:t>: 3.5/100.000</a:t>
            </a:r>
          </a:p>
          <a:p>
            <a:r>
              <a:rPr lang="tr-TR" dirty="0" err="1" smtClean="0"/>
              <a:t>Viral</a:t>
            </a:r>
            <a:r>
              <a:rPr lang="tr-TR" dirty="0" smtClean="0"/>
              <a:t>/</a:t>
            </a:r>
            <a:r>
              <a:rPr lang="tr-TR" dirty="0" err="1" smtClean="0"/>
              <a:t>Otoimmün</a:t>
            </a:r>
            <a:r>
              <a:rPr lang="tr-TR" dirty="0" smtClean="0"/>
              <a:t>/</a:t>
            </a:r>
            <a:r>
              <a:rPr lang="tr-TR" dirty="0" err="1" smtClean="0"/>
              <a:t>Mikrovasküler</a:t>
            </a:r>
            <a:r>
              <a:rPr lang="tr-TR" dirty="0" smtClean="0"/>
              <a:t> </a:t>
            </a:r>
            <a:r>
              <a:rPr lang="tr-TR" dirty="0" err="1" smtClean="0"/>
              <a:t>etyolojiler</a:t>
            </a:r>
            <a:r>
              <a:rPr lang="tr-TR" dirty="0" smtClean="0"/>
              <a:t> </a:t>
            </a:r>
            <a:r>
              <a:rPr lang="tr-TR" dirty="0" err="1" smtClean="0"/>
              <a:t>olb</a:t>
            </a:r>
            <a:endParaRPr lang="tr-TR" dirty="0" smtClean="0"/>
          </a:p>
          <a:p>
            <a:r>
              <a:rPr lang="tr-TR" dirty="0" smtClean="0"/>
              <a:t>Akut veya saatler içinde gelişen </a:t>
            </a:r>
            <a:r>
              <a:rPr lang="tr-TR" dirty="0" err="1" smtClean="0"/>
              <a:t>başdönmesi</a:t>
            </a:r>
            <a:endParaRPr lang="tr-TR" dirty="0" smtClean="0"/>
          </a:p>
          <a:p>
            <a:r>
              <a:rPr lang="tr-TR" dirty="0" err="1" smtClean="0"/>
              <a:t>Nistagmusun</a:t>
            </a:r>
            <a:r>
              <a:rPr lang="tr-TR" dirty="0" smtClean="0"/>
              <a:t> hızlı fazı yönünde </a:t>
            </a:r>
            <a:r>
              <a:rPr lang="tr-TR" dirty="0" err="1" smtClean="0"/>
              <a:t>vertigo</a:t>
            </a:r>
            <a:r>
              <a:rPr lang="tr-TR" dirty="0" smtClean="0"/>
              <a:t> olur</a:t>
            </a:r>
          </a:p>
          <a:p>
            <a:r>
              <a:rPr lang="tr-TR" dirty="0" smtClean="0"/>
              <a:t>Dakikalar-günler sürer</a:t>
            </a:r>
          </a:p>
          <a:p>
            <a:r>
              <a:rPr lang="tr-TR" dirty="0" smtClean="0"/>
              <a:t>Hasta sağlam kulak tarafına hareketsiz yatmak ister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2688879" y="6237838"/>
            <a:ext cx="3621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Semin </a:t>
            </a:r>
            <a:r>
              <a:rPr lang="tr-TR" dirty="0" err="1" smtClean="0"/>
              <a:t>Neurol</a:t>
            </a:r>
            <a:r>
              <a:rPr lang="tr-TR" dirty="0" smtClean="0"/>
              <a:t> 2013;33:185–194</a:t>
            </a: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Akut </a:t>
            </a:r>
            <a:r>
              <a:rPr lang="tr-TR" dirty="0" err="1" smtClean="0"/>
              <a:t>Vestibüler</a:t>
            </a:r>
            <a:r>
              <a:rPr lang="tr-TR" dirty="0" smtClean="0"/>
              <a:t> </a:t>
            </a:r>
            <a:r>
              <a:rPr lang="tr-TR" dirty="0" err="1" smtClean="0"/>
              <a:t>Nörit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00112" y="2063046"/>
            <a:ext cx="8243888" cy="393192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r-TR" dirty="0" smtClean="0"/>
              <a:t>Lezyonun karşı tarafına vuran </a:t>
            </a:r>
            <a:r>
              <a:rPr lang="tr-TR" dirty="0" err="1" smtClean="0"/>
              <a:t>horizontal</a:t>
            </a:r>
            <a:r>
              <a:rPr lang="tr-TR" dirty="0" smtClean="0"/>
              <a:t> </a:t>
            </a:r>
            <a:r>
              <a:rPr lang="tr-TR" dirty="0" err="1" smtClean="0"/>
              <a:t>nistagmus</a:t>
            </a:r>
            <a:endParaRPr lang="tr-TR" dirty="0" smtClean="0"/>
          </a:p>
          <a:p>
            <a:pPr lvl="1">
              <a:lnSpc>
                <a:spcPct val="80000"/>
              </a:lnSpc>
            </a:pPr>
            <a:r>
              <a:rPr lang="tr-TR" dirty="0" smtClean="0"/>
              <a:t>“</a:t>
            </a:r>
            <a:r>
              <a:rPr lang="tr-TR" dirty="0" err="1" smtClean="0"/>
              <a:t>Alexander</a:t>
            </a:r>
            <a:r>
              <a:rPr lang="tr-TR" dirty="0" smtClean="0"/>
              <a:t> kuralı”</a:t>
            </a:r>
          </a:p>
          <a:p>
            <a:pPr>
              <a:lnSpc>
                <a:spcPct val="80000"/>
              </a:lnSpc>
            </a:pPr>
            <a:r>
              <a:rPr lang="tr-TR" dirty="0" smtClean="0"/>
              <a:t>Lezyonun karşı tarafına bakarken artar</a:t>
            </a:r>
          </a:p>
          <a:p>
            <a:pPr>
              <a:lnSpc>
                <a:spcPct val="80000"/>
              </a:lnSpc>
            </a:pPr>
            <a:r>
              <a:rPr lang="tr-TR" dirty="0" err="1" smtClean="0"/>
              <a:t>Nistagmus</a:t>
            </a:r>
            <a:r>
              <a:rPr lang="tr-TR" dirty="0" smtClean="0"/>
              <a:t> yönü değişmez</a:t>
            </a:r>
          </a:p>
          <a:p>
            <a:pPr>
              <a:lnSpc>
                <a:spcPct val="80000"/>
              </a:lnSpc>
            </a:pPr>
            <a:r>
              <a:rPr lang="tr-TR" dirty="0" smtClean="0"/>
              <a:t>Lezyon tarafında </a:t>
            </a:r>
            <a:r>
              <a:rPr lang="tr-TR" dirty="0" err="1" smtClean="0"/>
              <a:t>kalorik</a:t>
            </a:r>
            <a:r>
              <a:rPr lang="tr-TR" dirty="0" smtClean="0"/>
              <a:t> testler bozuk (</a:t>
            </a:r>
            <a:r>
              <a:rPr lang="tr-TR" dirty="0" err="1" smtClean="0"/>
              <a:t>horizontal</a:t>
            </a:r>
            <a:r>
              <a:rPr lang="tr-TR" dirty="0" smtClean="0"/>
              <a:t> kanal)</a:t>
            </a:r>
          </a:p>
          <a:p>
            <a:pPr>
              <a:lnSpc>
                <a:spcPct val="80000"/>
              </a:lnSpc>
            </a:pPr>
            <a:r>
              <a:rPr lang="tr-TR" dirty="0" smtClean="0"/>
              <a:t>Lezyon tarafına doğru dengesizlik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2688879" y="6237838"/>
            <a:ext cx="3621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Semin </a:t>
            </a:r>
            <a:r>
              <a:rPr lang="tr-TR" dirty="0" err="1" smtClean="0"/>
              <a:t>Neurol</a:t>
            </a:r>
            <a:r>
              <a:rPr lang="tr-TR" dirty="0" smtClean="0"/>
              <a:t> 2013;33:185–194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Vertigo-Psödovertigo</a:t>
            </a:r>
            <a:r>
              <a:rPr lang="tr-TR" dirty="0" smtClean="0"/>
              <a:t> 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25573" y="1989258"/>
            <a:ext cx="8065487" cy="3931920"/>
          </a:xfrm>
        </p:spPr>
        <p:txBody>
          <a:bodyPr>
            <a:normAutofit/>
          </a:bodyPr>
          <a:lstStyle/>
          <a:p>
            <a:r>
              <a:rPr lang="tr-TR" u="sng" dirty="0" err="1" smtClean="0"/>
              <a:t>Vertigoda</a:t>
            </a:r>
            <a:r>
              <a:rPr lang="tr-TR" u="sng" dirty="0" smtClean="0"/>
              <a:t>;</a:t>
            </a:r>
            <a:endParaRPr lang="tr-TR" u="sng" dirty="0"/>
          </a:p>
          <a:p>
            <a:r>
              <a:rPr lang="tr-TR" b="1" dirty="0" smtClean="0"/>
              <a:t>Hareket illüzyonu olur (kendisinde veya çevrede)</a:t>
            </a:r>
          </a:p>
          <a:p>
            <a:r>
              <a:rPr lang="tr-TR" dirty="0" smtClean="0"/>
              <a:t>Santral </a:t>
            </a:r>
            <a:r>
              <a:rPr lang="tr-TR" dirty="0"/>
              <a:t>veya </a:t>
            </a:r>
            <a:r>
              <a:rPr lang="tr-TR" dirty="0" err="1"/>
              <a:t>periferik</a:t>
            </a:r>
            <a:r>
              <a:rPr lang="tr-TR" dirty="0"/>
              <a:t> </a:t>
            </a:r>
            <a:r>
              <a:rPr lang="tr-TR" dirty="0" err="1"/>
              <a:t>vestibüler</a:t>
            </a:r>
            <a:r>
              <a:rPr lang="tr-TR" dirty="0"/>
              <a:t> sistem patolojisini gösterir</a:t>
            </a:r>
          </a:p>
          <a:p>
            <a:endParaRPr lang="tr-TR" dirty="0" smtClean="0"/>
          </a:p>
          <a:p>
            <a:r>
              <a:rPr lang="tr-TR" dirty="0" err="1" smtClean="0"/>
              <a:t>Nistagmus</a:t>
            </a:r>
            <a:r>
              <a:rPr lang="tr-TR" dirty="0" smtClean="0"/>
              <a:t>,  </a:t>
            </a:r>
            <a:r>
              <a:rPr lang="tr-TR" dirty="0" err="1" smtClean="0"/>
              <a:t>osilopsi</a:t>
            </a:r>
            <a:r>
              <a:rPr lang="tr-TR" dirty="0" smtClean="0"/>
              <a:t>, bulantı</a:t>
            </a:r>
            <a:r>
              <a:rPr lang="tr-TR" dirty="0"/>
              <a:t>-</a:t>
            </a:r>
            <a:r>
              <a:rPr lang="tr-TR" dirty="0" smtClean="0"/>
              <a:t>kusma, dengesizlik eşlik eder</a:t>
            </a:r>
          </a:p>
          <a:p>
            <a:r>
              <a:rPr lang="tr-TR" dirty="0" smtClean="0"/>
              <a:t>Hareket </a:t>
            </a:r>
            <a:r>
              <a:rPr lang="tr-TR" dirty="0" err="1" smtClean="0"/>
              <a:t>intoleransı</a:t>
            </a:r>
            <a:r>
              <a:rPr lang="tr-TR" dirty="0" smtClean="0"/>
              <a:t> olur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Vestibüler</a:t>
            </a:r>
            <a:r>
              <a:rPr lang="tr-TR" dirty="0" smtClean="0"/>
              <a:t> Migren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En sık görülen </a:t>
            </a:r>
            <a:r>
              <a:rPr lang="tr-TR" dirty="0" err="1" smtClean="0"/>
              <a:t>vertigo</a:t>
            </a:r>
            <a:r>
              <a:rPr lang="tr-TR" dirty="0" smtClean="0"/>
              <a:t> nedenlerinden birisidir</a:t>
            </a:r>
          </a:p>
          <a:p>
            <a:r>
              <a:rPr lang="tr-TR" dirty="0" smtClean="0"/>
              <a:t>Yaşam boyu </a:t>
            </a:r>
            <a:r>
              <a:rPr lang="tr-TR" dirty="0" err="1" smtClean="0"/>
              <a:t>prevalansı</a:t>
            </a:r>
            <a:r>
              <a:rPr lang="tr-TR" dirty="0" smtClean="0"/>
              <a:t> %3.2</a:t>
            </a:r>
          </a:p>
          <a:p>
            <a:r>
              <a:rPr lang="tr-TR" dirty="0" smtClean="0"/>
              <a:t>40-54 yaş arasında </a:t>
            </a:r>
            <a:r>
              <a:rPr lang="tr-TR" dirty="0" err="1" smtClean="0"/>
              <a:t>prevalansı</a:t>
            </a:r>
            <a:r>
              <a:rPr lang="tr-TR" dirty="0" smtClean="0"/>
              <a:t> %5</a:t>
            </a:r>
          </a:p>
          <a:p>
            <a:r>
              <a:rPr lang="tr-TR" dirty="0" err="1" smtClean="0"/>
              <a:t>Vertebrobaziler</a:t>
            </a:r>
            <a:r>
              <a:rPr lang="tr-TR" dirty="0" smtClean="0"/>
              <a:t> TİA ile ayırıcı tanısı önemli</a:t>
            </a:r>
          </a:p>
          <a:p>
            <a:r>
              <a:rPr lang="tr-TR" dirty="0" smtClean="0"/>
              <a:t>Eşlik eden motor/duysal/konuşma/lisan bozukluğu inmeyi düşündürmelidir</a:t>
            </a:r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35391" y="244158"/>
            <a:ext cx="8582684" cy="1339850"/>
          </a:xfrm>
        </p:spPr>
        <p:txBody>
          <a:bodyPr>
            <a:normAutofit/>
          </a:bodyPr>
          <a:lstStyle/>
          <a:p>
            <a:r>
              <a:rPr lang="tr-TR" dirty="0" smtClean="0"/>
              <a:t>Kesin </a:t>
            </a:r>
            <a:r>
              <a:rPr lang="tr-TR" dirty="0" err="1" smtClean="0"/>
              <a:t>Vestibüler</a:t>
            </a:r>
            <a:r>
              <a:rPr lang="tr-TR" dirty="0" smtClean="0"/>
              <a:t> Migren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>
            <a:off x="900112" y="2088336"/>
            <a:ext cx="8026605" cy="3607614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 smtClean="0"/>
              <a:t>5 </a:t>
            </a:r>
            <a:r>
              <a:rPr lang="tr-TR" b="1" dirty="0" err="1" smtClean="0"/>
              <a:t>dak</a:t>
            </a:r>
            <a:r>
              <a:rPr lang="tr-TR" b="1" dirty="0" smtClean="0"/>
              <a:t>-3 gün süren, en az 5 atak </a:t>
            </a:r>
          </a:p>
          <a:p>
            <a:r>
              <a:rPr lang="tr-TR" b="1" dirty="0" err="1" smtClean="0"/>
              <a:t>Aurasız</a:t>
            </a:r>
            <a:r>
              <a:rPr lang="tr-TR" b="1" dirty="0" smtClean="0"/>
              <a:t>/</a:t>
            </a:r>
            <a:r>
              <a:rPr lang="tr-TR" b="1" dirty="0" err="1" smtClean="0"/>
              <a:t>auralı</a:t>
            </a:r>
            <a:r>
              <a:rPr lang="tr-TR" b="1" dirty="0" smtClean="0"/>
              <a:t> migren öyküsü </a:t>
            </a:r>
            <a:r>
              <a:rPr lang="tr-TR" b="1" dirty="0" smtClean="0">
                <a:solidFill>
                  <a:srgbClr val="FF0000"/>
                </a:solidFill>
              </a:rPr>
              <a:t>ve</a:t>
            </a:r>
          </a:p>
          <a:p>
            <a:r>
              <a:rPr lang="tr-TR" dirty="0" smtClean="0"/>
              <a:t>Atakların en az yarısında </a:t>
            </a:r>
            <a:r>
              <a:rPr lang="tr-TR" b="1" u="sng" dirty="0" smtClean="0"/>
              <a:t>en az bir </a:t>
            </a:r>
            <a:r>
              <a:rPr lang="tr-TR" dirty="0" smtClean="0"/>
              <a:t>migren belirtisi</a:t>
            </a:r>
          </a:p>
          <a:p>
            <a:pPr marL="685800" lvl="2" indent="-457200">
              <a:spcBef>
                <a:spcPts val="2000"/>
              </a:spcBef>
              <a:buFont typeface="+mj-lt"/>
              <a:buAutoNum type="arabicPeriod"/>
            </a:pPr>
            <a:r>
              <a:rPr lang="tr-TR" dirty="0" err="1" smtClean="0"/>
              <a:t>Başağrısı</a:t>
            </a:r>
            <a:r>
              <a:rPr lang="tr-TR" dirty="0" smtClean="0"/>
              <a:t>- </a:t>
            </a:r>
            <a:r>
              <a:rPr lang="tr-TR" b="1" u="sng" dirty="0" smtClean="0"/>
              <a:t>En az ikisi </a:t>
            </a:r>
            <a:r>
              <a:rPr lang="tr-TR" dirty="0" smtClean="0"/>
              <a:t>eşlik eder:</a:t>
            </a:r>
          </a:p>
          <a:p>
            <a:pPr marL="800100" lvl="3" indent="-342900">
              <a:spcBef>
                <a:spcPts val="2000"/>
              </a:spcBef>
            </a:pPr>
            <a:r>
              <a:rPr lang="tr-TR" dirty="0" smtClean="0"/>
              <a:t>Tek taraflı/Zonklayıcı/Orta-şiddetli/Fiziksel aktiviteyle artış</a:t>
            </a:r>
          </a:p>
          <a:p>
            <a:pPr marL="685800" lvl="2" indent="-457200">
              <a:spcBef>
                <a:spcPts val="2000"/>
              </a:spcBef>
              <a:buFont typeface="+mj-lt"/>
              <a:buAutoNum type="arabicPeriod"/>
            </a:pPr>
            <a:r>
              <a:rPr lang="tr-TR" dirty="0" err="1" smtClean="0"/>
              <a:t>Fotofobi</a:t>
            </a:r>
            <a:r>
              <a:rPr lang="tr-TR" dirty="0" smtClean="0"/>
              <a:t> veya </a:t>
            </a:r>
            <a:r>
              <a:rPr lang="tr-TR" dirty="0" err="1" smtClean="0"/>
              <a:t>fonofobi</a:t>
            </a:r>
            <a:endParaRPr lang="tr-TR" dirty="0" smtClean="0"/>
          </a:p>
          <a:p>
            <a:pPr marL="685800" lvl="2" indent="-457200">
              <a:spcBef>
                <a:spcPts val="2000"/>
              </a:spcBef>
              <a:buFont typeface="+mj-lt"/>
              <a:buAutoNum type="arabicPeriod"/>
            </a:pPr>
            <a:r>
              <a:rPr lang="tr-TR" dirty="0" smtClean="0"/>
              <a:t>Görsel </a:t>
            </a:r>
            <a:r>
              <a:rPr lang="tr-TR" dirty="0" err="1" smtClean="0"/>
              <a:t>aura</a:t>
            </a:r>
            <a:endParaRPr lang="tr-TR" dirty="0" smtClean="0"/>
          </a:p>
          <a:p>
            <a:endParaRPr lang="tr-TR" dirty="0" smtClean="0"/>
          </a:p>
          <a:p>
            <a:pPr lvl="1"/>
            <a:endParaRPr lang="tr-TR" dirty="0" smtClean="0"/>
          </a:p>
          <a:p>
            <a:pPr lvl="1"/>
            <a:endParaRPr lang="tr-TR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Vestibüler</a:t>
            </a:r>
            <a:r>
              <a:rPr lang="tr-TR" dirty="0" smtClean="0"/>
              <a:t> Migren-Tedavi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u="sng" dirty="0" smtClean="0"/>
              <a:t>Akut dönem</a:t>
            </a:r>
          </a:p>
          <a:p>
            <a:pPr lvl="1"/>
            <a:r>
              <a:rPr lang="tr-TR" dirty="0" err="1" smtClean="0"/>
              <a:t>İntravenöz</a:t>
            </a:r>
            <a:r>
              <a:rPr lang="tr-TR" dirty="0" smtClean="0"/>
              <a:t> sıvı</a:t>
            </a:r>
          </a:p>
          <a:p>
            <a:pPr lvl="1"/>
            <a:r>
              <a:rPr lang="tr-TR" dirty="0" err="1" smtClean="0"/>
              <a:t>Antiemetikler</a:t>
            </a:r>
            <a:r>
              <a:rPr lang="tr-TR" dirty="0" smtClean="0"/>
              <a:t>: </a:t>
            </a:r>
            <a:r>
              <a:rPr lang="tr-TR" dirty="0" err="1" smtClean="0"/>
              <a:t>Metoklopramid</a:t>
            </a:r>
            <a:endParaRPr lang="tr-TR" dirty="0" smtClean="0"/>
          </a:p>
          <a:p>
            <a:pPr lvl="1"/>
            <a:r>
              <a:rPr lang="tr-TR" dirty="0" smtClean="0"/>
              <a:t>NSAİİ</a:t>
            </a:r>
          </a:p>
          <a:p>
            <a:r>
              <a:rPr lang="tr-TR" u="sng" dirty="0" err="1" smtClean="0"/>
              <a:t>Profilaksi</a:t>
            </a:r>
            <a:endParaRPr lang="tr-TR" u="sng" dirty="0" smtClean="0"/>
          </a:p>
          <a:p>
            <a:pPr lvl="1"/>
            <a:r>
              <a:rPr lang="tr-TR" dirty="0" smtClean="0"/>
              <a:t>Yaşam tarzı değişiklikleri</a:t>
            </a:r>
          </a:p>
          <a:p>
            <a:pPr lvl="1"/>
            <a:r>
              <a:rPr lang="tr-TR" dirty="0" err="1" smtClean="0"/>
              <a:t>Propranolol</a:t>
            </a:r>
            <a:endParaRPr lang="tr-TR" dirty="0" smtClean="0"/>
          </a:p>
          <a:p>
            <a:pPr lvl="1"/>
            <a:r>
              <a:rPr lang="tr-TR" dirty="0" err="1" smtClean="0"/>
              <a:t>Amitriptilin</a:t>
            </a:r>
            <a:endParaRPr lang="tr-TR" dirty="0" smtClean="0"/>
          </a:p>
          <a:p>
            <a:pPr lvl="1"/>
            <a:r>
              <a:rPr lang="tr-TR" dirty="0" err="1" smtClean="0"/>
              <a:t>Antiepileptikler</a:t>
            </a:r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Meniere</a:t>
            </a:r>
            <a:r>
              <a:rPr lang="tr-TR" dirty="0" smtClean="0"/>
              <a:t> Hastalığı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Aynı ailede görülme oranı: %9</a:t>
            </a:r>
          </a:p>
          <a:p>
            <a:r>
              <a:rPr lang="tr-TR" dirty="0" smtClean="0"/>
              <a:t>Genetik ve çevresel faktörler etkili</a:t>
            </a:r>
          </a:p>
          <a:p>
            <a:r>
              <a:rPr lang="tr-TR" dirty="0" err="1" smtClean="0"/>
              <a:t>Sakkül</a:t>
            </a:r>
            <a:r>
              <a:rPr lang="tr-TR" dirty="0" smtClean="0"/>
              <a:t> ve </a:t>
            </a:r>
            <a:r>
              <a:rPr lang="tr-TR" dirty="0" err="1" smtClean="0"/>
              <a:t>koklear</a:t>
            </a:r>
            <a:r>
              <a:rPr lang="tr-TR" dirty="0" smtClean="0"/>
              <a:t> kanalda </a:t>
            </a:r>
            <a:r>
              <a:rPr lang="tr-TR" dirty="0" err="1" smtClean="0"/>
              <a:t>endolenf</a:t>
            </a:r>
            <a:r>
              <a:rPr lang="tr-TR" dirty="0" smtClean="0"/>
              <a:t> artışı olur</a:t>
            </a:r>
          </a:p>
          <a:p>
            <a:r>
              <a:rPr lang="tr-TR" dirty="0" err="1" smtClean="0"/>
              <a:t>Endolenfatik</a:t>
            </a:r>
            <a:r>
              <a:rPr lang="tr-TR" dirty="0" smtClean="0"/>
              <a:t> </a:t>
            </a:r>
            <a:r>
              <a:rPr lang="tr-TR" dirty="0" err="1" smtClean="0"/>
              <a:t>hidrops</a:t>
            </a:r>
            <a:r>
              <a:rPr lang="tr-TR" dirty="0" smtClean="0"/>
              <a:t> bir </a:t>
            </a:r>
            <a:r>
              <a:rPr lang="tr-TR" dirty="0" err="1" smtClean="0"/>
              <a:t>epifenomen</a:t>
            </a:r>
            <a:r>
              <a:rPr lang="tr-TR" dirty="0" smtClean="0"/>
              <a:t> olabilir?</a:t>
            </a:r>
          </a:p>
          <a:p>
            <a:r>
              <a:rPr lang="tr-TR" dirty="0" err="1" smtClean="0"/>
              <a:t>Spontan</a:t>
            </a:r>
            <a:r>
              <a:rPr lang="tr-TR" dirty="0" smtClean="0"/>
              <a:t> veya bakışla indüklenen </a:t>
            </a:r>
            <a:r>
              <a:rPr lang="tr-TR" dirty="0" err="1" smtClean="0"/>
              <a:t>nistagmus</a:t>
            </a:r>
            <a:r>
              <a:rPr lang="tr-TR" dirty="0" smtClean="0"/>
              <a:t> olur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Meniere</a:t>
            </a:r>
            <a:r>
              <a:rPr lang="tr-TR" dirty="0" smtClean="0"/>
              <a:t> Hastalığı-Tanı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00112" y="2061177"/>
            <a:ext cx="7345363" cy="3931920"/>
          </a:xfrm>
        </p:spPr>
        <p:txBody>
          <a:bodyPr/>
          <a:lstStyle/>
          <a:p>
            <a:r>
              <a:rPr lang="tr-TR" u="sng" dirty="0" smtClean="0"/>
              <a:t>En az iki </a:t>
            </a:r>
            <a:r>
              <a:rPr lang="tr-TR" dirty="0" err="1" smtClean="0"/>
              <a:t>spontan</a:t>
            </a:r>
            <a:r>
              <a:rPr lang="tr-TR" dirty="0" smtClean="0"/>
              <a:t> </a:t>
            </a:r>
            <a:r>
              <a:rPr lang="tr-TR" dirty="0" err="1" smtClean="0"/>
              <a:t>vertigo</a:t>
            </a:r>
            <a:r>
              <a:rPr lang="tr-TR" dirty="0" smtClean="0"/>
              <a:t> atağı olmalıdır</a:t>
            </a:r>
          </a:p>
          <a:p>
            <a:r>
              <a:rPr lang="tr-TR" dirty="0" smtClean="0"/>
              <a:t>Ataklar </a:t>
            </a:r>
            <a:r>
              <a:rPr lang="tr-TR" u="sng" dirty="0" smtClean="0"/>
              <a:t>20 </a:t>
            </a:r>
            <a:r>
              <a:rPr lang="tr-TR" u="sng" dirty="0" err="1" smtClean="0"/>
              <a:t>dak</a:t>
            </a:r>
            <a:r>
              <a:rPr lang="tr-TR" u="sng" dirty="0" smtClean="0"/>
              <a:t>-12 saat </a:t>
            </a:r>
            <a:r>
              <a:rPr lang="tr-TR" dirty="0" smtClean="0"/>
              <a:t>sürmelidir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Atak öncesi-sırası veya sonrasında en az bir defa </a:t>
            </a:r>
            <a:r>
              <a:rPr lang="tr-TR" dirty="0" err="1" smtClean="0">
                <a:solidFill>
                  <a:srgbClr val="FF0000"/>
                </a:solidFill>
              </a:rPr>
              <a:t>odiometrik</a:t>
            </a:r>
            <a:r>
              <a:rPr lang="tr-TR" dirty="0" smtClean="0">
                <a:solidFill>
                  <a:srgbClr val="FF0000"/>
                </a:solidFill>
              </a:rPr>
              <a:t> incelemede tek taraflı </a:t>
            </a:r>
            <a:r>
              <a:rPr lang="tr-TR" u="sng" dirty="0" smtClean="0">
                <a:solidFill>
                  <a:srgbClr val="FF0000"/>
                </a:solidFill>
              </a:rPr>
              <a:t>düşük-orta frekanslı S/N işitme kaybı </a:t>
            </a:r>
            <a:r>
              <a:rPr lang="tr-TR" dirty="0" smtClean="0">
                <a:solidFill>
                  <a:srgbClr val="FF0000"/>
                </a:solidFill>
              </a:rPr>
              <a:t>bulunmalıdır</a:t>
            </a:r>
          </a:p>
          <a:p>
            <a:r>
              <a:rPr lang="tr-TR" dirty="0" smtClean="0"/>
              <a:t>Kulakta </a:t>
            </a:r>
            <a:r>
              <a:rPr lang="tr-TR" u="sng" dirty="0" smtClean="0"/>
              <a:t>dolgunluk veya </a:t>
            </a:r>
            <a:r>
              <a:rPr lang="tr-TR" u="sng" dirty="0" err="1" smtClean="0"/>
              <a:t>tinnitus</a:t>
            </a:r>
            <a:r>
              <a:rPr lang="tr-TR" u="sng" dirty="0" smtClean="0"/>
              <a:t> </a:t>
            </a:r>
            <a:r>
              <a:rPr lang="tr-TR" dirty="0" smtClean="0"/>
              <a:t>olmalıdır</a:t>
            </a:r>
          </a:p>
          <a:p>
            <a:r>
              <a:rPr lang="tr-TR" dirty="0" smtClean="0"/>
              <a:t>Diğer olası tanılar dışlanmış olmalıdır</a:t>
            </a:r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Vestibüler</a:t>
            </a:r>
            <a:r>
              <a:rPr lang="tr-TR" dirty="0" smtClean="0"/>
              <a:t> Semptom Tedavisi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Antikolinerjikler</a:t>
            </a:r>
            <a:endParaRPr lang="tr-TR" dirty="0" smtClean="0"/>
          </a:p>
          <a:p>
            <a:pPr lvl="1"/>
            <a:r>
              <a:rPr lang="tr-TR" dirty="0" err="1" smtClean="0"/>
              <a:t>Skopolamin</a:t>
            </a:r>
            <a:endParaRPr lang="tr-TR" dirty="0" smtClean="0"/>
          </a:p>
          <a:p>
            <a:r>
              <a:rPr lang="tr-TR" dirty="0" err="1" smtClean="0"/>
              <a:t>Antihistaminikler</a:t>
            </a:r>
            <a:endParaRPr lang="tr-TR" dirty="0" smtClean="0"/>
          </a:p>
          <a:p>
            <a:pPr lvl="1"/>
            <a:r>
              <a:rPr lang="tr-TR" dirty="0" err="1" smtClean="0"/>
              <a:t>Difenhidramin</a:t>
            </a:r>
            <a:r>
              <a:rPr lang="tr-TR" dirty="0" smtClean="0"/>
              <a:t>, </a:t>
            </a:r>
            <a:r>
              <a:rPr lang="tr-TR" dirty="0" err="1" smtClean="0"/>
              <a:t>siklizin</a:t>
            </a:r>
            <a:r>
              <a:rPr lang="tr-TR" dirty="0" smtClean="0"/>
              <a:t>, </a:t>
            </a:r>
            <a:r>
              <a:rPr lang="tr-TR" u="sng" dirty="0" err="1" smtClean="0"/>
              <a:t>dimenhidrinat</a:t>
            </a:r>
            <a:r>
              <a:rPr lang="tr-TR" dirty="0" smtClean="0"/>
              <a:t>, </a:t>
            </a:r>
            <a:r>
              <a:rPr lang="tr-TR" dirty="0" err="1" smtClean="0"/>
              <a:t>meklozin</a:t>
            </a:r>
            <a:r>
              <a:rPr lang="tr-TR" dirty="0" smtClean="0"/>
              <a:t>, </a:t>
            </a:r>
            <a:r>
              <a:rPr lang="tr-TR" dirty="0" err="1" smtClean="0"/>
              <a:t>hidroksizin</a:t>
            </a:r>
            <a:r>
              <a:rPr lang="tr-TR" dirty="0" smtClean="0"/>
              <a:t>, </a:t>
            </a:r>
            <a:r>
              <a:rPr lang="tr-TR" dirty="0" err="1" smtClean="0"/>
              <a:t>prometazin</a:t>
            </a:r>
            <a:r>
              <a:rPr lang="tr-TR" dirty="0" smtClean="0"/>
              <a:t>, </a:t>
            </a:r>
            <a:r>
              <a:rPr lang="tr-TR" dirty="0" err="1" smtClean="0"/>
              <a:t>sinarizin</a:t>
            </a:r>
            <a:r>
              <a:rPr lang="tr-TR" dirty="0" smtClean="0"/>
              <a:t>, </a:t>
            </a:r>
            <a:r>
              <a:rPr lang="tr-TR" dirty="0" err="1" smtClean="0"/>
              <a:t>flunarizin</a:t>
            </a:r>
            <a:r>
              <a:rPr lang="tr-TR" dirty="0" smtClean="0"/>
              <a:t>, </a:t>
            </a:r>
            <a:r>
              <a:rPr lang="tr-TR" dirty="0" err="1" smtClean="0"/>
              <a:t>betahistin</a:t>
            </a:r>
            <a:endParaRPr lang="tr-TR" dirty="0" smtClean="0"/>
          </a:p>
          <a:p>
            <a:r>
              <a:rPr lang="tr-TR" dirty="0" err="1" smtClean="0"/>
              <a:t>Benzodiazepinler</a:t>
            </a:r>
            <a:endParaRPr lang="tr-TR" dirty="0" smtClean="0"/>
          </a:p>
          <a:p>
            <a:pPr lvl="1"/>
            <a:r>
              <a:rPr lang="tr-TR" dirty="0" err="1" smtClean="0"/>
              <a:t>Diazepam</a:t>
            </a:r>
            <a:r>
              <a:rPr lang="tr-TR" dirty="0" smtClean="0"/>
              <a:t>, </a:t>
            </a:r>
            <a:r>
              <a:rPr lang="tr-TR" dirty="0" err="1" smtClean="0"/>
              <a:t>lorazepam</a:t>
            </a:r>
            <a:r>
              <a:rPr lang="tr-TR" dirty="0" smtClean="0"/>
              <a:t>, </a:t>
            </a:r>
            <a:r>
              <a:rPr lang="tr-TR" dirty="0" err="1" smtClean="0"/>
              <a:t>klonazepam</a:t>
            </a:r>
            <a:endParaRPr lang="tr-TR" dirty="0" smtClean="0"/>
          </a:p>
          <a:p>
            <a:r>
              <a:rPr lang="tr-TR" u="sng" dirty="0" smtClean="0"/>
              <a:t>İlaçların hepsi aynı zamanda </a:t>
            </a:r>
            <a:r>
              <a:rPr lang="tr-TR" u="sng" dirty="0" err="1" smtClean="0"/>
              <a:t>vestibüler</a:t>
            </a:r>
            <a:r>
              <a:rPr lang="tr-TR" u="sng" dirty="0" smtClean="0"/>
              <a:t> fonksiyonların </a:t>
            </a:r>
            <a:r>
              <a:rPr lang="tr-TR" u="sng" dirty="0" err="1" smtClean="0"/>
              <a:t>inhibisyonuna</a:t>
            </a:r>
            <a:r>
              <a:rPr lang="tr-TR" u="sng" dirty="0" smtClean="0"/>
              <a:t> neden olur</a:t>
            </a:r>
            <a:endParaRPr lang="tr-TR" u="sng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Özetle</a:t>
            </a:r>
            <a:r>
              <a:rPr lang="tr-TR" smtClean="0"/>
              <a:t> *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730779" y="2006601"/>
            <a:ext cx="7749999" cy="3623732"/>
          </a:xfrm>
          <a:ln w="76200" cmpd="tri">
            <a:solidFill>
              <a:schemeClr val="bg1">
                <a:lumMod val="65000"/>
              </a:schemeClr>
            </a:solidFill>
          </a:ln>
        </p:spPr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Santral-periferik</a:t>
            </a:r>
            <a:r>
              <a:rPr lang="en-US" dirty="0" smtClean="0"/>
              <a:t> vertigo </a:t>
            </a:r>
            <a:r>
              <a:rPr lang="en-US" dirty="0" err="1" smtClean="0"/>
              <a:t>ayırıcı</a:t>
            </a:r>
            <a:r>
              <a:rPr lang="en-US" dirty="0" smtClean="0"/>
              <a:t> </a:t>
            </a:r>
            <a:r>
              <a:rPr lang="en-US" dirty="0" err="1" smtClean="0"/>
              <a:t>tanısı</a:t>
            </a:r>
            <a:r>
              <a:rPr lang="en-US" dirty="0" smtClean="0"/>
              <a:t> </a:t>
            </a:r>
            <a:r>
              <a:rPr lang="en-US" dirty="0" err="1" smtClean="0"/>
              <a:t>muayene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yapılır</a:t>
            </a:r>
            <a:endParaRPr lang="en-US" dirty="0" smtClean="0"/>
          </a:p>
          <a:p>
            <a:r>
              <a:rPr lang="en-US" dirty="0" err="1" smtClean="0"/>
              <a:t>Radyolojik</a:t>
            </a:r>
            <a:r>
              <a:rPr lang="en-US" dirty="0" smtClean="0"/>
              <a:t> </a:t>
            </a:r>
            <a:r>
              <a:rPr lang="en-US" dirty="0" err="1" smtClean="0"/>
              <a:t>incelemeler</a:t>
            </a:r>
            <a:r>
              <a:rPr lang="en-US" dirty="0" smtClean="0"/>
              <a:t> </a:t>
            </a:r>
            <a:r>
              <a:rPr lang="en-US" dirty="0" err="1" smtClean="0"/>
              <a:t>yanlış</a:t>
            </a:r>
            <a:r>
              <a:rPr lang="en-US" dirty="0" smtClean="0"/>
              <a:t> </a:t>
            </a:r>
            <a:r>
              <a:rPr lang="en-US" dirty="0" err="1" smtClean="0"/>
              <a:t>yönlendirebilir</a:t>
            </a:r>
            <a:endParaRPr lang="en-US" dirty="0" smtClean="0"/>
          </a:p>
          <a:p>
            <a:r>
              <a:rPr lang="en-US" dirty="0" err="1" smtClean="0"/>
              <a:t>Periferik</a:t>
            </a:r>
            <a:r>
              <a:rPr lang="en-US" dirty="0" smtClean="0"/>
              <a:t> </a:t>
            </a:r>
            <a:r>
              <a:rPr lang="en-US" dirty="0" err="1" smtClean="0"/>
              <a:t>vertigoların</a:t>
            </a:r>
            <a:r>
              <a:rPr lang="en-US" dirty="0" smtClean="0"/>
              <a:t> en </a:t>
            </a:r>
            <a:r>
              <a:rPr lang="en-US" dirty="0" err="1" smtClean="0"/>
              <a:t>sık</a:t>
            </a:r>
            <a:r>
              <a:rPr lang="en-US" dirty="0" smtClean="0"/>
              <a:t> </a:t>
            </a:r>
            <a:r>
              <a:rPr lang="en-US" dirty="0" err="1" smtClean="0"/>
              <a:t>nedeni</a:t>
            </a:r>
            <a:r>
              <a:rPr lang="en-US" dirty="0" smtClean="0"/>
              <a:t> BPPV </a:t>
            </a:r>
            <a:r>
              <a:rPr lang="en-US" dirty="0" err="1" smtClean="0"/>
              <a:t>dir</a:t>
            </a:r>
            <a:endParaRPr lang="en-US" dirty="0" smtClean="0"/>
          </a:p>
          <a:p>
            <a:r>
              <a:rPr lang="en-US" dirty="0" smtClean="0"/>
              <a:t>BPPV de </a:t>
            </a:r>
            <a:r>
              <a:rPr lang="en-US" dirty="0" err="1" smtClean="0"/>
              <a:t>basit</a:t>
            </a:r>
            <a:r>
              <a:rPr lang="en-US" dirty="0" smtClean="0"/>
              <a:t> </a:t>
            </a:r>
            <a:r>
              <a:rPr lang="en-US" dirty="0" err="1" smtClean="0"/>
              <a:t>manevralarla</a:t>
            </a:r>
            <a:r>
              <a:rPr lang="en-US" dirty="0" smtClean="0"/>
              <a:t> </a:t>
            </a:r>
            <a:r>
              <a:rPr lang="en-US" dirty="0" err="1" smtClean="0"/>
              <a:t>remisyon</a:t>
            </a:r>
            <a:r>
              <a:rPr lang="en-US" dirty="0" smtClean="0"/>
              <a:t> </a:t>
            </a:r>
            <a:r>
              <a:rPr lang="en-US" dirty="0" err="1" smtClean="0"/>
              <a:t>sağlanabilir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0484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 smtClean="0"/>
              <a:t>“</a:t>
            </a:r>
            <a:r>
              <a:rPr lang="tr-TR" sz="4400" dirty="0" err="1" smtClean="0"/>
              <a:t>Psödovertigo-Dizziness</a:t>
            </a:r>
            <a:r>
              <a:rPr lang="tr-TR" sz="4400" dirty="0"/>
              <a:t>”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type="subTitle" idx="1"/>
          </p:nvPr>
        </p:nvSpPr>
        <p:spPr>
          <a:xfrm>
            <a:off x="887742" y="3430541"/>
            <a:ext cx="7015588" cy="1752600"/>
          </a:xfrm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lvl="1"/>
            <a:r>
              <a:rPr lang="tr-TR" dirty="0" smtClean="0"/>
              <a:t>Hareket hissi olmaksızın mekana oryantasyonun bozulması (Başında boşluk, sersemlik hissi…)</a:t>
            </a:r>
          </a:p>
          <a:p>
            <a:pPr lvl="1"/>
            <a:endParaRPr lang="tr-TR" dirty="0" smtClean="0"/>
          </a:p>
          <a:p>
            <a:pPr lvl="1"/>
            <a:r>
              <a:rPr lang="tr-TR" dirty="0" smtClean="0"/>
              <a:t>Birçok </a:t>
            </a:r>
            <a:r>
              <a:rPr lang="tr-TR" dirty="0"/>
              <a:t>sistemik, </a:t>
            </a:r>
            <a:r>
              <a:rPr lang="tr-TR" dirty="0" err="1"/>
              <a:t>metabolik</a:t>
            </a:r>
            <a:r>
              <a:rPr lang="tr-TR" dirty="0"/>
              <a:t>, </a:t>
            </a:r>
            <a:r>
              <a:rPr lang="tr-TR" dirty="0" err="1"/>
              <a:t>hemodinamik</a:t>
            </a:r>
            <a:r>
              <a:rPr lang="tr-TR" dirty="0"/>
              <a:t>, </a:t>
            </a:r>
            <a:r>
              <a:rPr lang="tr-TR" dirty="0" err="1"/>
              <a:t>toksik</a:t>
            </a:r>
            <a:r>
              <a:rPr lang="tr-TR" dirty="0"/>
              <a:t> nedeni </a:t>
            </a:r>
            <a:r>
              <a:rPr lang="tr-TR" dirty="0" err="1"/>
              <a:t>olb</a:t>
            </a:r>
            <a:endParaRPr lang="tr-TR" dirty="0"/>
          </a:p>
          <a:p>
            <a:pPr lvl="1"/>
            <a:endParaRPr lang="tr-TR" dirty="0" smtClean="0"/>
          </a:p>
        </p:txBody>
      </p:sp>
      <p:sp>
        <p:nvSpPr>
          <p:cNvPr id="4" name="3 Metin kutusu"/>
          <p:cNvSpPr txBox="1"/>
          <p:nvPr/>
        </p:nvSpPr>
        <p:spPr>
          <a:xfrm>
            <a:off x="2761307" y="6065521"/>
            <a:ext cx="3485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Neurol</a:t>
            </a:r>
            <a:r>
              <a:rPr lang="tr-TR" dirty="0" smtClean="0"/>
              <a:t> </a:t>
            </a:r>
            <a:r>
              <a:rPr lang="tr-TR" dirty="0" err="1" smtClean="0"/>
              <a:t>Clin</a:t>
            </a:r>
            <a:r>
              <a:rPr lang="tr-TR" dirty="0" smtClean="0"/>
              <a:t> 2015;33:541-550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Santral-</a:t>
            </a:r>
            <a:r>
              <a:rPr lang="tr-TR" dirty="0" err="1" smtClean="0"/>
              <a:t>Periferik</a:t>
            </a:r>
            <a:r>
              <a:rPr lang="tr-TR" dirty="0" smtClean="0"/>
              <a:t> </a:t>
            </a:r>
            <a:r>
              <a:rPr lang="tr-TR" dirty="0" err="1" smtClean="0"/>
              <a:t>Vertigo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Santral </a:t>
            </a:r>
            <a:r>
              <a:rPr lang="tr-TR" dirty="0" err="1" smtClean="0">
                <a:solidFill>
                  <a:srgbClr val="FF0000"/>
                </a:solidFill>
              </a:rPr>
              <a:t>vertigo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err="1" smtClean="0"/>
              <a:t>Beyinsapı</a:t>
            </a:r>
            <a:r>
              <a:rPr lang="tr-TR" dirty="0" smtClean="0"/>
              <a:t> </a:t>
            </a:r>
            <a:r>
              <a:rPr lang="tr-TR" dirty="0" err="1" smtClean="0"/>
              <a:t>vestibüler</a:t>
            </a:r>
            <a:r>
              <a:rPr lang="tr-TR" dirty="0" smtClean="0"/>
              <a:t> </a:t>
            </a:r>
            <a:r>
              <a:rPr lang="tr-TR" dirty="0" err="1" smtClean="0"/>
              <a:t>nükleuslar</a:t>
            </a:r>
            <a:r>
              <a:rPr lang="tr-TR" dirty="0" smtClean="0"/>
              <a:t> veya bağlantılarını (</a:t>
            </a:r>
            <a:r>
              <a:rPr lang="tr-TR" dirty="0" err="1" smtClean="0"/>
              <a:t>beyinsapı</a:t>
            </a:r>
            <a:r>
              <a:rPr lang="tr-TR" dirty="0" smtClean="0"/>
              <a:t>, </a:t>
            </a:r>
            <a:r>
              <a:rPr lang="tr-TR" dirty="0" err="1" smtClean="0"/>
              <a:t>serebellar</a:t>
            </a:r>
            <a:r>
              <a:rPr lang="tr-TR" dirty="0" smtClean="0"/>
              <a:t>,  </a:t>
            </a:r>
            <a:r>
              <a:rPr lang="tr-TR" dirty="0" err="1" smtClean="0"/>
              <a:t>talamik</a:t>
            </a:r>
            <a:r>
              <a:rPr lang="tr-TR" dirty="0" smtClean="0"/>
              <a:t> veya </a:t>
            </a:r>
            <a:r>
              <a:rPr lang="tr-TR" dirty="0" err="1" smtClean="0"/>
              <a:t>kortikal</a:t>
            </a:r>
            <a:r>
              <a:rPr lang="tr-TR" dirty="0" smtClean="0"/>
              <a:t>) etkileyen lezyonlarda olur</a:t>
            </a:r>
          </a:p>
          <a:p>
            <a:pPr>
              <a:buNone/>
            </a:pPr>
            <a:r>
              <a:rPr lang="tr-TR" dirty="0" err="1" smtClean="0">
                <a:solidFill>
                  <a:srgbClr val="FF0000"/>
                </a:solidFill>
              </a:rPr>
              <a:t>Periferik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vertigo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err="1" smtClean="0"/>
              <a:t>Labirint</a:t>
            </a:r>
            <a:r>
              <a:rPr lang="tr-TR" dirty="0" smtClean="0"/>
              <a:t> veya 8. sinirin </a:t>
            </a:r>
            <a:r>
              <a:rPr lang="tr-TR" dirty="0" err="1" smtClean="0"/>
              <a:t>vestibüler</a:t>
            </a:r>
            <a:r>
              <a:rPr lang="tr-TR" dirty="0" smtClean="0"/>
              <a:t> kısmını etkileyen lezyonlarda olur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Vertigo</a:t>
            </a:r>
            <a:r>
              <a:rPr lang="tr-TR" dirty="0" smtClean="0"/>
              <a:t> Ayırıcı Tanı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582591" y="1850229"/>
            <a:ext cx="3566160" cy="4656933"/>
          </a:xfrm>
          <a:ln>
            <a:noFill/>
          </a:ln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sz="2800" b="1" dirty="0" smtClean="0">
                <a:solidFill>
                  <a:srgbClr val="FF0000"/>
                </a:solidFill>
              </a:rPr>
              <a:t>Santral </a:t>
            </a:r>
            <a:r>
              <a:rPr lang="tr-TR" sz="2800" b="1" dirty="0" err="1" smtClean="0">
                <a:solidFill>
                  <a:srgbClr val="FF0000"/>
                </a:solidFill>
              </a:rPr>
              <a:t>vertigo</a:t>
            </a:r>
            <a:endParaRPr lang="tr-TR" sz="2800" b="1" dirty="0" smtClean="0">
              <a:solidFill>
                <a:srgbClr val="FF0000"/>
              </a:solidFill>
            </a:endParaRPr>
          </a:p>
          <a:p>
            <a:r>
              <a:rPr lang="tr-TR" sz="2600" dirty="0" err="1" smtClean="0"/>
              <a:t>Vertigo</a:t>
            </a:r>
            <a:r>
              <a:rPr lang="tr-TR" sz="2600" dirty="0" smtClean="0"/>
              <a:t> hafif-orta şiddette </a:t>
            </a:r>
          </a:p>
          <a:p>
            <a:r>
              <a:rPr lang="tr-TR" sz="2600" dirty="0" err="1" smtClean="0">
                <a:solidFill>
                  <a:srgbClr val="C00000"/>
                </a:solidFill>
              </a:rPr>
              <a:t>Vertikal</a:t>
            </a:r>
            <a:r>
              <a:rPr lang="tr-TR" sz="2600" dirty="0" smtClean="0">
                <a:solidFill>
                  <a:srgbClr val="C00000"/>
                </a:solidFill>
              </a:rPr>
              <a:t> </a:t>
            </a:r>
            <a:r>
              <a:rPr lang="tr-TR" sz="2600" dirty="0" err="1" smtClean="0">
                <a:solidFill>
                  <a:srgbClr val="C00000"/>
                </a:solidFill>
              </a:rPr>
              <a:t>nistagmus</a:t>
            </a:r>
            <a:r>
              <a:rPr lang="tr-TR" sz="2600" dirty="0" smtClean="0">
                <a:solidFill>
                  <a:srgbClr val="C00000"/>
                </a:solidFill>
              </a:rPr>
              <a:t> olabilir</a:t>
            </a:r>
          </a:p>
          <a:p>
            <a:r>
              <a:rPr lang="tr-TR" sz="2600" dirty="0" smtClean="0">
                <a:solidFill>
                  <a:srgbClr val="C00000"/>
                </a:solidFill>
              </a:rPr>
              <a:t>Bakış yönüyle </a:t>
            </a:r>
            <a:r>
              <a:rPr lang="tr-TR" sz="2600" dirty="0" err="1" smtClean="0">
                <a:solidFill>
                  <a:srgbClr val="C00000"/>
                </a:solidFill>
              </a:rPr>
              <a:t>nistagmus</a:t>
            </a:r>
            <a:r>
              <a:rPr lang="tr-TR" sz="2600" dirty="0" smtClean="0">
                <a:solidFill>
                  <a:srgbClr val="C00000"/>
                </a:solidFill>
              </a:rPr>
              <a:t> yön değiştirir</a:t>
            </a:r>
          </a:p>
          <a:p>
            <a:r>
              <a:rPr lang="tr-TR" sz="2600" dirty="0" smtClean="0">
                <a:solidFill>
                  <a:srgbClr val="C00000"/>
                </a:solidFill>
              </a:rPr>
              <a:t>Eşlik eden nörolojik </a:t>
            </a:r>
            <a:r>
              <a:rPr lang="tr-TR" sz="2600" dirty="0" err="1" smtClean="0">
                <a:solidFill>
                  <a:srgbClr val="C00000"/>
                </a:solidFill>
              </a:rPr>
              <a:t>mua</a:t>
            </a:r>
            <a:r>
              <a:rPr lang="tr-TR" sz="2600" dirty="0" smtClean="0">
                <a:solidFill>
                  <a:srgbClr val="C00000"/>
                </a:solidFill>
              </a:rPr>
              <a:t> bulguları vardır</a:t>
            </a:r>
          </a:p>
          <a:p>
            <a:r>
              <a:rPr lang="tr-TR" sz="2600" dirty="0" err="1" smtClean="0"/>
              <a:t>Ataksi</a:t>
            </a:r>
            <a:r>
              <a:rPr lang="tr-TR" sz="2600" dirty="0" smtClean="0"/>
              <a:t> eşlik eder-şiddetli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471799" y="1850229"/>
            <a:ext cx="4181476" cy="4656933"/>
          </a:xfrm>
          <a:ln>
            <a:noFill/>
          </a:ln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sz="2800" b="1" dirty="0" err="1" smtClean="0">
                <a:solidFill>
                  <a:srgbClr val="FF0000"/>
                </a:solidFill>
              </a:rPr>
              <a:t>Periferik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vertigo</a:t>
            </a:r>
            <a:endParaRPr lang="tr-TR" sz="2800" b="1" dirty="0" smtClean="0">
              <a:solidFill>
                <a:srgbClr val="FF0000"/>
              </a:solidFill>
            </a:endParaRPr>
          </a:p>
          <a:p>
            <a:r>
              <a:rPr lang="tr-TR" sz="2600" dirty="0" err="1" smtClean="0"/>
              <a:t>Vertigo</a:t>
            </a:r>
            <a:r>
              <a:rPr lang="tr-TR" sz="2600" dirty="0" smtClean="0"/>
              <a:t> şiddetli olur</a:t>
            </a:r>
          </a:p>
          <a:p>
            <a:r>
              <a:rPr lang="tr-TR" sz="2600" dirty="0" err="1" smtClean="0">
                <a:solidFill>
                  <a:srgbClr val="C00000"/>
                </a:solidFill>
              </a:rPr>
              <a:t>Vertikal</a:t>
            </a:r>
            <a:r>
              <a:rPr lang="tr-TR" sz="2600" dirty="0" smtClean="0">
                <a:solidFill>
                  <a:srgbClr val="C00000"/>
                </a:solidFill>
              </a:rPr>
              <a:t> </a:t>
            </a:r>
            <a:r>
              <a:rPr lang="tr-TR" sz="2600" dirty="0" err="1" smtClean="0">
                <a:solidFill>
                  <a:srgbClr val="C00000"/>
                </a:solidFill>
              </a:rPr>
              <a:t>nistagmus</a:t>
            </a:r>
            <a:r>
              <a:rPr lang="tr-TR" sz="2600" dirty="0" smtClean="0">
                <a:solidFill>
                  <a:srgbClr val="C00000"/>
                </a:solidFill>
              </a:rPr>
              <a:t> olmaz</a:t>
            </a:r>
          </a:p>
          <a:p>
            <a:r>
              <a:rPr lang="tr-TR" sz="2600" dirty="0" smtClean="0">
                <a:solidFill>
                  <a:srgbClr val="C00000"/>
                </a:solidFill>
              </a:rPr>
              <a:t>Tek yönlü </a:t>
            </a:r>
            <a:r>
              <a:rPr lang="tr-TR" sz="2600" dirty="0" err="1" smtClean="0">
                <a:solidFill>
                  <a:srgbClr val="C00000"/>
                </a:solidFill>
              </a:rPr>
              <a:t>nistagmus</a:t>
            </a:r>
            <a:r>
              <a:rPr lang="tr-TR" sz="2600" dirty="0" smtClean="0">
                <a:solidFill>
                  <a:srgbClr val="C00000"/>
                </a:solidFill>
              </a:rPr>
              <a:t> olur. Bakış yönüyle yönü değişmez</a:t>
            </a:r>
          </a:p>
          <a:p>
            <a:r>
              <a:rPr lang="tr-TR" sz="2600" dirty="0" smtClean="0">
                <a:solidFill>
                  <a:srgbClr val="C00000"/>
                </a:solidFill>
              </a:rPr>
              <a:t>Eşlik eden nörolojik </a:t>
            </a:r>
            <a:r>
              <a:rPr lang="tr-TR" sz="2600" dirty="0" err="1" smtClean="0">
                <a:solidFill>
                  <a:srgbClr val="C00000"/>
                </a:solidFill>
              </a:rPr>
              <a:t>mua</a:t>
            </a:r>
            <a:r>
              <a:rPr lang="tr-TR" sz="2600" dirty="0" smtClean="0">
                <a:solidFill>
                  <a:srgbClr val="C00000"/>
                </a:solidFill>
              </a:rPr>
              <a:t> bulgusu yoktur</a:t>
            </a:r>
          </a:p>
          <a:p>
            <a:r>
              <a:rPr lang="tr-TR" sz="2600" dirty="0" smtClean="0"/>
              <a:t>Otururken veya ayakta </a:t>
            </a:r>
            <a:r>
              <a:rPr lang="tr-TR" sz="2600" dirty="0" err="1" smtClean="0"/>
              <a:t>ataksi</a:t>
            </a:r>
            <a:r>
              <a:rPr lang="tr-TR" sz="2600" dirty="0" smtClean="0"/>
              <a:t> </a:t>
            </a:r>
            <a:r>
              <a:rPr lang="tr-TR" sz="2600" dirty="0" err="1" smtClean="0"/>
              <a:t>olb</a:t>
            </a:r>
            <a:endParaRPr lang="tr-TR" sz="2600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Vertigo</a:t>
            </a:r>
            <a:r>
              <a:rPr lang="tr-TR" dirty="0" smtClean="0"/>
              <a:t> Nedenleri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800" u="sng" dirty="0" smtClean="0">
                <a:solidFill>
                  <a:srgbClr val="FF0000"/>
                </a:solidFill>
              </a:rPr>
              <a:t>Santral </a:t>
            </a:r>
            <a:r>
              <a:rPr lang="tr-TR" sz="2800" u="sng" dirty="0" err="1" smtClean="0">
                <a:solidFill>
                  <a:srgbClr val="FF0000"/>
                </a:solidFill>
              </a:rPr>
              <a:t>vertigo</a:t>
            </a:r>
            <a:endParaRPr lang="tr-TR" sz="2800" u="sng" dirty="0" smtClean="0">
              <a:solidFill>
                <a:srgbClr val="FF0000"/>
              </a:solidFill>
            </a:endParaRPr>
          </a:p>
          <a:p>
            <a:r>
              <a:rPr lang="tr-TR" sz="2400" dirty="0" err="1" smtClean="0"/>
              <a:t>Beyinsapı</a:t>
            </a:r>
            <a:r>
              <a:rPr lang="tr-TR" sz="2400" dirty="0" smtClean="0"/>
              <a:t> lezyonları</a:t>
            </a:r>
          </a:p>
          <a:p>
            <a:r>
              <a:rPr lang="tr-TR" sz="2400" dirty="0" err="1" smtClean="0"/>
              <a:t>Serebellar</a:t>
            </a:r>
            <a:r>
              <a:rPr lang="tr-TR" sz="2400" dirty="0" smtClean="0"/>
              <a:t> lezyonları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198" y="2147888"/>
            <a:ext cx="4146973" cy="392747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dirty="0" err="1" smtClean="0">
                <a:solidFill>
                  <a:srgbClr val="FF0000"/>
                </a:solidFill>
              </a:rPr>
              <a:t>Periferik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</a:rPr>
              <a:t>vertigo</a:t>
            </a:r>
            <a:endParaRPr lang="tr-TR" sz="2800" dirty="0" smtClean="0">
              <a:solidFill>
                <a:srgbClr val="FF0000"/>
              </a:solidFill>
            </a:endParaRPr>
          </a:p>
          <a:p>
            <a:r>
              <a:rPr lang="tr-TR" sz="2400" dirty="0"/>
              <a:t>BBPV</a:t>
            </a:r>
          </a:p>
          <a:p>
            <a:r>
              <a:rPr lang="tr-TR" sz="2400" dirty="0" err="1"/>
              <a:t>Vestibüler</a:t>
            </a:r>
            <a:r>
              <a:rPr lang="tr-TR" sz="2400" dirty="0"/>
              <a:t> migren</a:t>
            </a:r>
          </a:p>
          <a:p>
            <a:r>
              <a:rPr lang="tr-TR" sz="2400" dirty="0" smtClean="0"/>
              <a:t>Akut </a:t>
            </a:r>
            <a:r>
              <a:rPr lang="tr-TR" sz="2400" dirty="0" err="1" smtClean="0"/>
              <a:t>vestibüler</a:t>
            </a:r>
            <a:r>
              <a:rPr lang="tr-TR" sz="2400" dirty="0" smtClean="0"/>
              <a:t> </a:t>
            </a:r>
            <a:r>
              <a:rPr lang="tr-TR" sz="2400" dirty="0" err="1" smtClean="0"/>
              <a:t>nörit</a:t>
            </a:r>
            <a:endParaRPr lang="tr-TR" sz="2400" dirty="0" smtClean="0"/>
          </a:p>
          <a:p>
            <a:r>
              <a:rPr lang="tr-TR" sz="2400" dirty="0" err="1" smtClean="0"/>
              <a:t>Meniere</a:t>
            </a:r>
            <a:endParaRPr lang="tr-TR" sz="2400" dirty="0" smtClean="0"/>
          </a:p>
          <a:p>
            <a:r>
              <a:rPr lang="tr-TR" sz="2400" dirty="0" err="1" smtClean="0"/>
              <a:t>Toksik</a:t>
            </a:r>
            <a:r>
              <a:rPr lang="tr-TR" sz="2400" dirty="0"/>
              <a:t>/</a:t>
            </a:r>
            <a:r>
              <a:rPr lang="tr-TR" sz="2400" dirty="0" err="1" smtClean="0"/>
              <a:t>psikojenik</a:t>
            </a:r>
            <a:r>
              <a:rPr lang="tr-TR" sz="2400" dirty="0" smtClean="0"/>
              <a:t> nedenler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Sendromik</a:t>
            </a:r>
            <a:r>
              <a:rPr lang="tr-TR" dirty="0" smtClean="0"/>
              <a:t> Sınıflama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7871" y="2052124"/>
            <a:ext cx="8243889" cy="3931920"/>
          </a:xfrm>
        </p:spPr>
        <p:txBody>
          <a:bodyPr>
            <a:normAutofit/>
          </a:bodyPr>
          <a:lstStyle/>
          <a:p>
            <a:r>
              <a:rPr lang="tr-TR" sz="2800" b="1" dirty="0" smtClean="0"/>
              <a:t>Akut </a:t>
            </a:r>
            <a:r>
              <a:rPr lang="tr-TR" sz="2800" b="1" dirty="0" err="1" smtClean="0"/>
              <a:t>vestibüler</a:t>
            </a:r>
            <a:r>
              <a:rPr lang="tr-TR" sz="2800" b="1" dirty="0" smtClean="0"/>
              <a:t> sendrom</a:t>
            </a:r>
          </a:p>
          <a:p>
            <a:pPr lvl="1"/>
            <a:r>
              <a:rPr lang="tr-TR" dirty="0" smtClean="0"/>
              <a:t>Akut </a:t>
            </a:r>
            <a:r>
              <a:rPr lang="tr-TR" dirty="0" err="1" smtClean="0"/>
              <a:t>vestibüler</a:t>
            </a:r>
            <a:r>
              <a:rPr lang="tr-TR" dirty="0" smtClean="0"/>
              <a:t> </a:t>
            </a:r>
            <a:r>
              <a:rPr lang="tr-TR" dirty="0" err="1" smtClean="0"/>
              <a:t>nevrit</a:t>
            </a:r>
            <a:r>
              <a:rPr lang="tr-TR" dirty="0" smtClean="0"/>
              <a:t>, </a:t>
            </a:r>
            <a:r>
              <a:rPr lang="tr-TR" dirty="0" err="1" smtClean="0"/>
              <a:t>vertebrobaziler</a:t>
            </a:r>
            <a:r>
              <a:rPr lang="tr-TR" dirty="0" smtClean="0"/>
              <a:t> inme gibi</a:t>
            </a:r>
          </a:p>
          <a:p>
            <a:r>
              <a:rPr lang="tr-TR" sz="2800" b="1" dirty="0" err="1" smtClean="0"/>
              <a:t>Epizodik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vestibüler</a:t>
            </a:r>
            <a:r>
              <a:rPr lang="tr-TR" sz="2800" b="1" dirty="0" smtClean="0"/>
              <a:t> sendrom </a:t>
            </a:r>
          </a:p>
          <a:p>
            <a:pPr lvl="1"/>
            <a:r>
              <a:rPr lang="tr-TR" dirty="0" smtClean="0"/>
              <a:t>BPPV, </a:t>
            </a:r>
            <a:r>
              <a:rPr lang="tr-TR" dirty="0" err="1" smtClean="0"/>
              <a:t>Meniere</a:t>
            </a:r>
            <a:r>
              <a:rPr lang="tr-TR" dirty="0" smtClean="0"/>
              <a:t> hastalığı, </a:t>
            </a:r>
            <a:r>
              <a:rPr lang="tr-TR" dirty="0" err="1" smtClean="0"/>
              <a:t>vestibüler</a:t>
            </a:r>
            <a:r>
              <a:rPr lang="tr-TR" dirty="0" smtClean="0"/>
              <a:t> migren, geçici </a:t>
            </a:r>
            <a:r>
              <a:rPr lang="tr-TR" dirty="0" err="1" smtClean="0"/>
              <a:t>iskemik</a:t>
            </a:r>
            <a:r>
              <a:rPr lang="tr-TR" dirty="0" smtClean="0"/>
              <a:t> atak</a:t>
            </a:r>
          </a:p>
          <a:p>
            <a:endParaRPr lang="tr-TR" dirty="0" smtClean="0"/>
          </a:p>
          <a:p>
            <a:r>
              <a:rPr lang="tr-TR" sz="2800" dirty="0" smtClean="0"/>
              <a:t>Kronik </a:t>
            </a:r>
            <a:r>
              <a:rPr lang="tr-TR" sz="2800" dirty="0" err="1" smtClean="0"/>
              <a:t>vestibüler</a:t>
            </a:r>
            <a:r>
              <a:rPr lang="tr-TR" sz="2800" dirty="0" smtClean="0"/>
              <a:t> sendrom</a:t>
            </a:r>
          </a:p>
          <a:p>
            <a:pPr lvl="1"/>
            <a:r>
              <a:rPr lang="tr-TR" dirty="0" err="1" smtClean="0"/>
              <a:t>Bilateral</a:t>
            </a:r>
            <a:r>
              <a:rPr lang="tr-TR" dirty="0" smtClean="0"/>
              <a:t> </a:t>
            </a:r>
            <a:r>
              <a:rPr lang="tr-TR" dirty="0" err="1" smtClean="0"/>
              <a:t>vestibüler</a:t>
            </a:r>
            <a:r>
              <a:rPr lang="tr-TR" dirty="0" smtClean="0"/>
              <a:t> </a:t>
            </a:r>
            <a:r>
              <a:rPr lang="tr-TR" dirty="0" err="1" smtClean="0"/>
              <a:t>disfonksiyon</a:t>
            </a:r>
            <a:r>
              <a:rPr lang="tr-TR" dirty="0" smtClean="0"/>
              <a:t>/</a:t>
            </a:r>
            <a:r>
              <a:rPr lang="tr-TR" dirty="0" err="1" smtClean="0"/>
              <a:t>serebellar</a:t>
            </a:r>
            <a:r>
              <a:rPr lang="tr-TR" dirty="0" smtClean="0"/>
              <a:t> dejenerasyon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2761307" y="6250187"/>
            <a:ext cx="3485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Neurol</a:t>
            </a:r>
            <a:r>
              <a:rPr lang="tr-TR" dirty="0" smtClean="0"/>
              <a:t> </a:t>
            </a:r>
            <a:r>
              <a:rPr lang="tr-TR" dirty="0" err="1" smtClean="0"/>
              <a:t>Clin</a:t>
            </a:r>
            <a:r>
              <a:rPr lang="tr-TR" dirty="0" smtClean="0"/>
              <a:t> 2015;33:541-550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Akut </a:t>
            </a:r>
            <a:r>
              <a:rPr lang="tr-TR" dirty="0" err="1" smtClean="0"/>
              <a:t>Vestibüler</a:t>
            </a:r>
            <a:r>
              <a:rPr lang="tr-TR" dirty="0" smtClean="0"/>
              <a:t> Sendrom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81182" y="2260650"/>
            <a:ext cx="7345363" cy="3931920"/>
          </a:xfrm>
        </p:spPr>
        <p:txBody>
          <a:bodyPr/>
          <a:lstStyle/>
          <a:p>
            <a:r>
              <a:rPr lang="tr-TR" sz="3200" dirty="0" smtClean="0"/>
              <a:t>Akut </a:t>
            </a:r>
            <a:r>
              <a:rPr lang="tr-TR" sz="3200" dirty="0" err="1" smtClean="0"/>
              <a:t>periferik</a:t>
            </a:r>
            <a:r>
              <a:rPr lang="tr-TR" sz="3200" dirty="0" smtClean="0"/>
              <a:t> </a:t>
            </a:r>
            <a:r>
              <a:rPr lang="tr-TR" sz="3200" dirty="0" err="1" smtClean="0"/>
              <a:t>vestibülopati</a:t>
            </a:r>
            <a:r>
              <a:rPr lang="tr-TR" sz="3200" dirty="0" smtClean="0"/>
              <a:t> 	%75</a:t>
            </a:r>
          </a:p>
          <a:p>
            <a:pPr lvl="1"/>
            <a:r>
              <a:rPr lang="tr-TR" dirty="0" smtClean="0"/>
              <a:t>Akut </a:t>
            </a:r>
            <a:r>
              <a:rPr lang="tr-TR" dirty="0" err="1" smtClean="0"/>
              <a:t>vestibüler</a:t>
            </a:r>
            <a:r>
              <a:rPr lang="tr-TR" dirty="0" smtClean="0"/>
              <a:t> </a:t>
            </a:r>
            <a:r>
              <a:rPr lang="tr-TR" dirty="0" err="1" smtClean="0"/>
              <a:t>nörit</a:t>
            </a:r>
            <a:r>
              <a:rPr lang="tr-TR" dirty="0" smtClean="0"/>
              <a:t>/Akut </a:t>
            </a:r>
            <a:r>
              <a:rPr lang="tr-TR" dirty="0" err="1" smtClean="0"/>
              <a:t>labirintit</a:t>
            </a:r>
            <a:endParaRPr lang="tr-TR" dirty="0" smtClean="0"/>
          </a:p>
          <a:p>
            <a:endParaRPr lang="tr-TR" dirty="0" smtClean="0"/>
          </a:p>
          <a:p>
            <a:r>
              <a:rPr lang="tr-TR" sz="3200" dirty="0" err="1" smtClean="0"/>
              <a:t>Vertebrobaziler</a:t>
            </a:r>
            <a:r>
              <a:rPr lang="tr-TR" sz="3200" dirty="0" smtClean="0"/>
              <a:t> inme/TİA 	%25</a:t>
            </a:r>
          </a:p>
          <a:p>
            <a:pPr lvl="1"/>
            <a:r>
              <a:rPr lang="tr-TR" dirty="0" smtClean="0"/>
              <a:t>Genç ve </a:t>
            </a:r>
            <a:r>
              <a:rPr lang="tr-TR" dirty="0" err="1" smtClean="0"/>
              <a:t>vasküler</a:t>
            </a:r>
            <a:r>
              <a:rPr lang="tr-TR" dirty="0" smtClean="0"/>
              <a:t> RF olmayan hastalarda atlanabilir!</a:t>
            </a:r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/>
              <a:t>Diğer</a:t>
            </a:r>
            <a:r>
              <a:rPr lang="en-US" sz="3600" dirty="0" smtClean="0"/>
              <a:t> </a:t>
            </a:r>
            <a:r>
              <a:rPr lang="en-US" sz="3600" dirty="0" err="1" smtClean="0"/>
              <a:t>Santral</a:t>
            </a:r>
            <a:r>
              <a:rPr lang="en-US" sz="3600" dirty="0" smtClean="0"/>
              <a:t> Vertigo </a:t>
            </a:r>
            <a:r>
              <a:rPr lang="en-US" sz="3600" dirty="0" err="1" smtClean="0"/>
              <a:t>Nedenleri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2133601"/>
            <a:ext cx="7876999" cy="3931920"/>
          </a:xfrm>
        </p:spPr>
        <p:txBody>
          <a:bodyPr/>
          <a:lstStyle/>
          <a:p>
            <a:r>
              <a:rPr lang="en-US" dirty="0" err="1" smtClean="0"/>
              <a:t>Multipl</a:t>
            </a:r>
            <a:r>
              <a:rPr lang="en-US" dirty="0" smtClean="0"/>
              <a:t> </a:t>
            </a:r>
            <a:r>
              <a:rPr lang="en-US" dirty="0" err="1" smtClean="0"/>
              <a:t>Skleroz-Atak</a:t>
            </a:r>
            <a:endParaRPr lang="en-US" dirty="0" smtClean="0"/>
          </a:p>
          <a:p>
            <a:r>
              <a:rPr lang="en-US" dirty="0" smtClean="0"/>
              <a:t>Posterior fossa </a:t>
            </a:r>
            <a:r>
              <a:rPr lang="en-US" dirty="0" err="1" smtClean="0"/>
              <a:t>tümörleri</a:t>
            </a:r>
            <a:endParaRPr lang="en-US" dirty="0" smtClean="0"/>
          </a:p>
          <a:p>
            <a:r>
              <a:rPr lang="en-US" dirty="0" smtClean="0"/>
              <a:t>Wernicke </a:t>
            </a:r>
            <a:r>
              <a:rPr lang="en-US" dirty="0" err="1" smtClean="0"/>
              <a:t>ensefalopatisi</a:t>
            </a:r>
            <a:endParaRPr lang="en-US" dirty="0" smtClean="0"/>
          </a:p>
          <a:p>
            <a:r>
              <a:rPr lang="en-US" dirty="0" err="1" smtClean="0"/>
              <a:t>Toksik</a:t>
            </a:r>
            <a:r>
              <a:rPr lang="en-US" dirty="0" smtClean="0"/>
              <a:t> </a:t>
            </a:r>
            <a:r>
              <a:rPr lang="en-US" dirty="0" err="1" smtClean="0"/>
              <a:t>nedenler-alkol</a:t>
            </a:r>
            <a:r>
              <a:rPr lang="en-US" dirty="0" smtClean="0"/>
              <a:t>, </a:t>
            </a:r>
            <a:r>
              <a:rPr lang="en-US" dirty="0" err="1" smtClean="0"/>
              <a:t>antiepileptikler</a:t>
            </a:r>
            <a:endParaRPr lang="en-US" dirty="0" smtClean="0"/>
          </a:p>
          <a:p>
            <a:r>
              <a:rPr lang="en-US" dirty="0" err="1" smtClean="0"/>
              <a:t>Epizodik</a:t>
            </a:r>
            <a:r>
              <a:rPr lang="en-US" dirty="0" smtClean="0"/>
              <a:t> </a:t>
            </a:r>
            <a:r>
              <a:rPr lang="en-US" dirty="0" err="1" smtClean="0"/>
              <a:t>ataksiler</a:t>
            </a:r>
            <a:endParaRPr lang="en-US" dirty="0" smtClean="0"/>
          </a:p>
          <a:p>
            <a:r>
              <a:rPr lang="en-US" dirty="0" err="1" smtClean="0"/>
              <a:t>Vestibüler</a:t>
            </a:r>
            <a:r>
              <a:rPr lang="en-US" dirty="0" smtClean="0"/>
              <a:t> </a:t>
            </a:r>
            <a:r>
              <a:rPr lang="en-US" dirty="0" err="1" smtClean="0"/>
              <a:t>migren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7191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pital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Capital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Capit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atMod val="150000"/>
                <a:lumMod val="50000"/>
              </a:schemeClr>
              <a:schemeClr val="phClr">
                <a:satMod val="300000"/>
                <a:lumMod val="125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atMod val="135000"/>
                <a:lumMod val="80000"/>
              </a:schemeClr>
              <a:schemeClr val="phClr">
                <a:satMod val="250000"/>
                <a:lumMod val="15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44450" cap="flat" cmpd="sng" algn="ctr">
          <a:solidFill>
            <a:schemeClr val="phClr">
              <a:shade val="8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sx="101000" sy="101000" algn="ctr" rotWithShape="0">
              <a:srgbClr val="000000">
                <a:alpha val="40000"/>
              </a:srgbClr>
            </a:outerShdw>
          </a:effectLst>
          <a:scene3d>
            <a:camera prst="perspectiveFront" fov="3000000"/>
            <a:lightRig rig="threePt" dir="tl"/>
          </a:scene3d>
          <a:sp3d>
            <a:bevelT w="0" h="0"/>
          </a:sp3d>
        </a:effectStyle>
        <a:effectStyle>
          <a:effectLst>
            <a:innerShdw blurRad="190500">
              <a:srgbClr val="000000">
                <a:alpha val="50000"/>
              </a:srgbClr>
            </a:innerShdw>
          </a:effectLst>
          <a:scene3d>
            <a:camera prst="perspectiveFront" fov="4800000"/>
            <a:lightRig rig="twoPt" dir="t">
              <a:rot lat="0" lon="0" rev="48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atMod val="150000"/>
                <a:lumMod val="50000"/>
              </a:schemeClr>
              <a:schemeClr val="phClr">
                <a:satMod val="40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Capital.thmx</Template>
  <TotalTime>6043</TotalTime>
  <Words>754</Words>
  <Application>Microsoft Office PowerPoint</Application>
  <PresentationFormat>Ekran Gösterisi (4:3)</PresentationFormat>
  <Paragraphs>175</Paragraphs>
  <Slides>26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27" baseType="lpstr">
      <vt:lpstr>Capital</vt:lpstr>
      <vt:lpstr>VERTİGO</vt:lpstr>
      <vt:lpstr>Vertigo-Psödovertigo ?</vt:lpstr>
      <vt:lpstr>“Psödovertigo-Dizziness” </vt:lpstr>
      <vt:lpstr>Santral-Periferik Vertigo</vt:lpstr>
      <vt:lpstr>Vertigo Ayırıcı Tanı</vt:lpstr>
      <vt:lpstr>Vertigo Nedenleri</vt:lpstr>
      <vt:lpstr>Sendromik Sınıflama</vt:lpstr>
      <vt:lpstr>Akut Vestibüler Sendrom</vt:lpstr>
      <vt:lpstr>Diğer Santral Vertigo Nedenleri</vt:lpstr>
      <vt:lpstr>BPPV</vt:lpstr>
      <vt:lpstr>Dix-Hallpike Manevrası</vt:lpstr>
      <vt:lpstr>Yan Yatırma Manevrası</vt:lpstr>
      <vt:lpstr>BPPV-Muayene</vt:lpstr>
      <vt:lpstr>Epley Manevrası</vt:lpstr>
      <vt:lpstr>Semont Manevrası</vt:lpstr>
      <vt:lpstr>BPPV Tedavi</vt:lpstr>
      <vt:lpstr>Repozisyon manevraları ile iyileşme oranı %90</vt:lpstr>
      <vt:lpstr>Akut Vestibüler Nörit</vt:lpstr>
      <vt:lpstr>Akut Vestibüler Nörit</vt:lpstr>
      <vt:lpstr>Vestibüler Migren</vt:lpstr>
      <vt:lpstr>Kesin Vestibüler Migren</vt:lpstr>
      <vt:lpstr>Vestibüler Migren-Tedavi</vt:lpstr>
      <vt:lpstr>Meniere Hastalığı</vt:lpstr>
      <vt:lpstr>Meniere Hastalığı-Tanı</vt:lpstr>
      <vt:lpstr>Vestibüler Semptom Tedavisi</vt:lpstr>
      <vt:lpstr>Özetle *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canan togay</dc:creator>
  <cp:lastModifiedBy>user</cp:lastModifiedBy>
  <cp:revision>824</cp:revision>
  <dcterms:created xsi:type="dcterms:W3CDTF">2016-05-01T13:39:12Z</dcterms:created>
  <dcterms:modified xsi:type="dcterms:W3CDTF">2018-02-23T08:12:51Z</dcterms:modified>
</cp:coreProperties>
</file>