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notesMasterIdLst>
    <p:notesMasterId r:id="rId28"/>
  </p:notesMasterIdLst>
  <p:sldIdLst>
    <p:sldId id="256" r:id="rId2"/>
    <p:sldId id="270" r:id="rId3"/>
    <p:sldId id="291" r:id="rId4"/>
    <p:sldId id="381" r:id="rId5"/>
    <p:sldId id="384" r:id="rId6"/>
    <p:sldId id="382" r:id="rId7"/>
    <p:sldId id="316" r:id="rId8"/>
    <p:sldId id="266" r:id="rId9"/>
    <p:sldId id="257" r:id="rId10"/>
    <p:sldId id="333" r:id="rId11"/>
    <p:sldId id="272" r:id="rId12"/>
    <p:sldId id="275" r:id="rId13"/>
    <p:sldId id="343" r:id="rId14"/>
    <p:sldId id="274" r:id="rId15"/>
    <p:sldId id="334" r:id="rId16"/>
    <p:sldId id="346" r:id="rId17"/>
    <p:sldId id="385" r:id="rId18"/>
    <p:sldId id="280" r:id="rId19"/>
    <p:sldId id="282" r:id="rId20"/>
    <p:sldId id="353" r:id="rId21"/>
    <p:sldId id="320" r:id="rId22"/>
    <p:sldId id="354" r:id="rId23"/>
    <p:sldId id="335" r:id="rId24"/>
    <p:sldId id="355" r:id="rId25"/>
    <p:sldId id="345" r:id="rId26"/>
    <p:sldId id="37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Orta Stil 3 - Vurgu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87657" autoAdjust="0"/>
  </p:normalViewPr>
  <p:slideViewPr>
    <p:cSldViewPr snapToGrid="0" snapToObjects="1">
      <p:cViewPr>
        <p:scale>
          <a:sx n="81" d="100"/>
          <a:sy n="81" d="100"/>
        </p:scale>
        <p:origin x="-149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7BDE1-A464-F642-AA51-507858861656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29967-C82D-1E40-A2E1-8F85F040B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068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Diğer olası tanıların dışlanmış olması gerekiyor.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Kırmızı kısım kesin tanı için gerekli yoksa tanı olası olur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ataksi</a:t>
            </a:r>
            <a:r>
              <a:rPr lang="tr-TR" dirty="0" smtClean="0"/>
              <a:t> oturur</a:t>
            </a:r>
            <a:r>
              <a:rPr lang="tr-TR" baseline="0" dirty="0" smtClean="0"/>
              <a:t> veya ayakta pozisyonda ortaya çıkar. </a:t>
            </a:r>
            <a:r>
              <a:rPr lang="tr-TR" baseline="0" dirty="0" err="1" smtClean="0"/>
              <a:t>Periferik</a:t>
            </a:r>
            <a:r>
              <a:rPr lang="tr-TR" baseline="0" dirty="0" smtClean="0"/>
              <a:t> </a:t>
            </a:r>
            <a:r>
              <a:rPr lang="tr-TR" baseline="0" dirty="0" err="1" smtClean="0"/>
              <a:t>vertigoda</a:t>
            </a:r>
            <a:r>
              <a:rPr lang="tr-TR" baseline="0" dirty="0" smtClean="0"/>
              <a:t> </a:t>
            </a:r>
            <a:r>
              <a:rPr lang="tr-TR" baseline="0" dirty="0" err="1" smtClean="0"/>
              <a:t>nistagmus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süprese</a:t>
            </a:r>
            <a:r>
              <a:rPr lang="tr-TR" baseline="0" dirty="0" smtClean="0"/>
              <a:t> olabilir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Özellikle genç ve hiçbir </a:t>
            </a:r>
            <a:r>
              <a:rPr lang="tr-TR" dirty="0" err="1" smtClean="0"/>
              <a:t>vasküler</a:t>
            </a:r>
            <a:r>
              <a:rPr lang="tr-TR" dirty="0" smtClean="0"/>
              <a:t> risk faktörü olmayan hastalarda, özellikle </a:t>
            </a:r>
            <a:r>
              <a:rPr lang="tr-TR" dirty="0" err="1" smtClean="0"/>
              <a:t>vertebral</a:t>
            </a:r>
            <a:r>
              <a:rPr lang="tr-TR" baseline="0" dirty="0" smtClean="0"/>
              <a:t> arter </a:t>
            </a:r>
            <a:r>
              <a:rPr lang="tr-TR" baseline="0" dirty="0" err="1" smtClean="0"/>
              <a:t>diseksiyonlu</a:t>
            </a:r>
            <a:r>
              <a:rPr lang="tr-TR" baseline="0" dirty="0" smtClean="0"/>
              <a:t> hastalarda kolayca atlanabilir.  Nörolojik bulgular bu hastalarda bulunmayabilir veya çok silik olabilir.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45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yanda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yatırdıktan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baseline="0" dirty="0" smtClean="0"/>
              <a:t> 30 </a:t>
            </a:r>
            <a:r>
              <a:rPr lang="en-US" baseline="0" dirty="0" err="1" smtClean="0"/>
              <a:t>derece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hiperekstansiyon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yapılmalıdır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074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Dix</a:t>
            </a:r>
            <a:r>
              <a:rPr lang="tr-TR" dirty="0" smtClean="0"/>
              <a:t>-</a:t>
            </a:r>
            <a:r>
              <a:rPr lang="tr-TR" dirty="0" err="1" smtClean="0"/>
              <a:t>Hallpike</a:t>
            </a:r>
            <a:r>
              <a:rPr lang="tr-TR" dirty="0" smtClean="0"/>
              <a:t> sonrası da devam edilebilir. Başarılı olmadıysa teknikle ilgili olabilir. Bir </a:t>
            </a:r>
            <a:r>
              <a:rPr lang="tr-TR" dirty="0" err="1" smtClean="0"/>
              <a:t>vizitte</a:t>
            </a:r>
            <a:r>
              <a:rPr lang="tr-TR" dirty="0" smtClean="0"/>
              <a:t> 2-3 defa manevra</a:t>
            </a:r>
            <a:r>
              <a:rPr lang="tr-TR" baseline="0" dirty="0" smtClean="0"/>
              <a:t> tekrarlanabilir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 </a:t>
            </a:r>
            <a:r>
              <a:rPr lang="tr-TR" dirty="0" err="1" smtClean="0"/>
              <a:t>kulakda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kanal BPPV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29967-C82D-1E40-A2E1-8F85F040B04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D85AC8A2-C63C-49A4-89E9-2E4420D2ECA8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VERTİGO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Prof.Dr</a:t>
            </a:r>
            <a:r>
              <a:rPr lang="tr-TR" sz="3200" dirty="0" smtClean="0"/>
              <a:t>. Canan </a:t>
            </a:r>
            <a:r>
              <a:rPr lang="tr-TR" sz="3200" dirty="0" err="1" smtClean="0"/>
              <a:t>Togay</a:t>
            </a:r>
            <a:r>
              <a:rPr lang="tr-TR" sz="3200" dirty="0" smtClean="0"/>
              <a:t> </a:t>
            </a:r>
            <a:r>
              <a:rPr lang="tr-TR" sz="3200" dirty="0" err="1" smtClean="0"/>
              <a:t>Işıkay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165886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BPPV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0112" y="2086561"/>
            <a:ext cx="7345363" cy="3931920"/>
          </a:xfrm>
        </p:spPr>
        <p:txBody>
          <a:bodyPr/>
          <a:lstStyle/>
          <a:p>
            <a:r>
              <a:rPr lang="tr-TR" dirty="0" smtClean="0"/>
              <a:t>En sık görülen </a:t>
            </a:r>
            <a:r>
              <a:rPr lang="tr-TR" dirty="0" err="1" smtClean="0"/>
              <a:t>vertigo</a:t>
            </a:r>
            <a:r>
              <a:rPr lang="tr-TR" dirty="0" smtClean="0"/>
              <a:t> nedenidir</a:t>
            </a:r>
          </a:p>
          <a:p>
            <a:r>
              <a:rPr lang="tr-TR" dirty="0" smtClean="0"/>
              <a:t>80 yaşına kadar </a:t>
            </a:r>
            <a:r>
              <a:rPr lang="tr-TR" dirty="0" err="1" smtClean="0"/>
              <a:t>insidansı</a:t>
            </a:r>
            <a:r>
              <a:rPr lang="tr-TR" dirty="0" smtClean="0"/>
              <a:t>:  %10</a:t>
            </a:r>
          </a:p>
          <a:p>
            <a:r>
              <a:rPr lang="tr-TR" dirty="0" smtClean="0"/>
              <a:t>Görülme sıklığı  (</a:t>
            </a:r>
            <a:r>
              <a:rPr lang="tr-TR" dirty="0" err="1" smtClean="0"/>
              <a:t>prevalansı</a:t>
            </a:r>
            <a:r>
              <a:rPr lang="tr-TR" dirty="0" smtClean="0"/>
              <a:t>):  %2.4</a:t>
            </a:r>
          </a:p>
          <a:p>
            <a:r>
              <a:rPr lang="tr-TR" dirty="0" smtClean="0"/>
              <a:t>Travma/</a:t>
            </a:r>
            <a:r>
              <a:rPr lang="tr-TR" dirty="0" err="1" smtClean="0"/>
              <a:t>viral</a:t>
            </a:r>
            <a:r>
              <a:rPr lang="tr-TR" dirty="0" smtClean="0"/>
              <a:t> </a:t>
            </a:r>
            <a:r>
              <a:rPr lang="tr-TR" dirty="0" err="1" smtClean="0"/>
              <a:t>infeksiyon</a:t>
            </a:r>
            <a:r>
              <a:rPr lang="tr-TR" dirty="0" smtClean="0"/>
              <a:t> sonrası/</a:t>
            </a:r>
            <a:r>
              <a:rPr lang="tr-TR" dirty="0" err="1" smtClean="0">
                <a:solidFill>
                  <a:srgbClr val="FF0000"/>
                </a:solidFill>
              </a:rPr>
              <a:t>idyopatik</a:t>
            </a:r>
            <a:r>
              <a:rPr lang="tr-TR" dirty="0" smtClean="0"/>
              <a:t> gelişebilir</a:t>
            </a:r>
          </a:p>
          <a:p>
            <a:r>
              <a:rPr lang="tr-TR" u="sng" dirty="0" err="1" smtClean="0">
                <a:solidFill>
                  <a:srgbClr val="FF0000"/>
                </a:solidFill>
              </a:rPr>
              <a:t>Pozisyonel</a:t>
            </a:r>
            <a:r>
              <a:rPr lang="tr-TR" u="sng" dirty="0" smtClean="0">
                <a:solidFill>
                  <a:srgbClr val="FF0000"/>
                </a:solidFill>
              </a:rPr>
              <a:t>, akut, çok kısa süreli </a:t>
            </a:r>
            <a:r>
              <a:rPr lang="tr-TR" u="sng" dirty="0" err="1" smtClean="0">
                <a:solidFill>
                  <a:srgbClr val="FF0000"/>
                </a:solidFill>
              </a:rPr>
              <a:t>vertigo</a:t>
            </a:r>
            <a:r>
              <a:rPr lang="tr-TR" u="sng" dirty="0" smtClean="0">
                <a:solidFill>
                  <a:srgbClr val="FF0000"/>
                </a:solidFill>
              </a:rPr>
              <a:t> atakları olur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Dix</a:t>
            </a:r>
            <a:r>
              <a:rPr lang="tr-TR" dirty="0" smtClean="0"/>
              <a:t>-</a:t>
            </a:r>
            <a:r>
              <a:rPr lang="tr-TR" dirty="0" err="1" smtClean="0"/>
              <a:t>Hallpike</a:t>
            </a:r>
            <a:r>
              <a:rPr lang="tr-TR" dirty="0" smtClean="0"/>
              <a:t> Manevrası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Yatırma Manevrası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BPPV-Muayene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Birkaç saniyelik </a:t>
            </a:r>
            <a:r>
              <a:rPr lang="tr-TR" dirty="0" err="1" smtClean="0"/>
              <a:t>latent</a:t>
            </a:r>
            <a:r>
              <a:rPr lang="tr-TR" dirty="0" smtClean="0"/>
              <a:t> dönem olur</a:t>
            </a:r>
          </a:p>
          <a:p>
            <a:r>
              <a:rPr lang="tr-TR" dirty="0" smtClean="0"/>
              <a:t>Etkilenen kulak tarafına vuran </a:t>
            </a:r>
            <a:r>
              <a:rPr lang="tr-TR" dirty="0" err="1" smtClean="0"/>
              <a:t>nistagmus</a:t>
            </a:r>
            <a:r>
              <a:rPr lang="tr-TR" dirty="0" smtClean="0"/>
              <a:t> gelişir</a:t>
            </a:r>
          </a:p>
          <a:p>
            <a:r>
              <a:rPr lang="tr-TR" dirty="0" err="1" smtClean="0"/>
              <a:t>Nistagmus</a:t>
            </a:r>
            <a:r>
              <a:rPr lang="tr-TR" dirty="0" smtClean="0"/>
              <a:t> &lt;30 sn sürer</a:t>
            </a:r>
          </a:p>
          <a:p>
            <a:r>
              <a:rPr lang="tr-TR" dirty="0" smtClean="0"/>
              <a:t>Beraberinde </a:t>
            </a:r>
            <a:r>
              <a:rPr lang="tr-TR" dirty="0" err="1" smtClean="0"/>
              <a:t>vertigo</a:t>
            </a:r>
            <a:r>
              <a:rPr lang="tr-TR" dirty="0" smtClean="0"/>
              <a:t> olur ve sonlanır</a:t>
            </a:r>
          </a:p>
          <a:p>
            <a:r>
              <a:rPr lang="tr-TR" dirty="0" smtClean="0"/>
              <a:t>Nadiren sadece </a:t>
            </a:r>
            <a:r>
              <a:rPr lang="tr-TR" dirty="0" err="1" smtClean="0"/>
              <a:t>vertigo</a:t>
            </a:r>
            <a:r>
              <a:rPr lang="tr-TR" dirty="0" smtClean="0"/>
              <a:t> tariflenebilir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Epley</a:t>
            </a:r>
            <a:r>
              <a:rPr lang="tr-TR" dirty="0" smtClean="0"/>
              <a:t> Manevrası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611517" y="5686754"/>
            <a:ext cx="6083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Başarılı olmadıysa teknikle ilgili olabilir. Bir </a:t>
            </a:r>
            <a:r>
              <a:rPr lang="tr-TR" dirty="0" err="1" smtClean="0"/>
              <a:t>vizitte</a:t>
            </a:r>
            <a:r>
              <a:rPr lang="tr-TR" dirty="0" smtClean="0"/>
              <a:t> manevra gerekirse 2-3 defa tekrarlanabilir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Semont</a:t>
            </a:r>
            <a:r>
              <a:rPr lang="tr-TR" dirty="0" smtClean="0"/>
              <a:t> Manevrası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BPPV Tedavi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Hastalardan manevraları evde tekrarlamaları istenebilir. Evde tekrarlanan manevralarla:</a:t>
            </a:r>
          </a:p>
          <a:p>
            <a:endParaRPr lang="tr-TR" dirty="0" smtClean="0"/>
          </a:p>
          <a:p>
            <a:r>
              <a:rPr lang="tr-TR" dirty="0" err="1" smtClean="0"/>
              <a:t>Epley</a:t>
            </a:r>
            <a:r>
              <a:rPr lang="tr-TR" dirty="0" smtClean="0"/>
              <a:t> ile başarı  		%95</a:t>
            </a:r>
          </a:p>
          <a:p>
            <a:r>
              <a:rPr lang="tr-TR" dirty="0" err="1" smtClean="0"/>
              <a:t>Semont</a:t>
            </a:r>
            <a:r>
              <a:rPr lang="tr-TR" dirty="0" smtClean="0"/>
              <a:t> ile başarı  		%58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634558" y="6065521"/>
            <a:ext cx="446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Radtke</a:t>
            </a:r>
            <a:r>
              <a:rPr lang="tr-TR" dirty="0" smtClean="0"/>
              <a:t> ve ark. </a:t>
            </a:r>
            <a:r>
              <a:rPr lang="tr-TR" dirty="0" err="1" smtClean="0"/>
              <a:t>Neurology</a:t>
            </a:r>
            <a:r>
              <a:rPr lang="tr-TR" dirty="0" smtClean="0"/>
              <a:t> 2004;63:150-2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000" dirty="0" err="1" smtClean="0"/>
              <a:t>Repozisyon</a:t>
            </a:r>
            <a:r>
              <a:rPr lang="tr-TR" sz="4000" dirty="0" smtClean="0"/>
              <a:t> manevraları ile iyileşme oranı %90</a:t>
            </a:r>
            <a:endParaRPr lang="tr-TR" sz="4000" dirty="0"/>
          </a:p>
        </p:txBody>
      </p:sp>
      <p:sp>
        <p:nvSpPr>
          <p:cNvPr id="8" name="7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Tedavi edilen her 3 hastadan 2’sinde </a:t>
            </a:r>
            <a:r>
              <a:rPr lang="tr-TR" sz="3600" u="sng" dirty="0" smtClean="0"/>
              <a:t>tam </a:t>
            </a:r>
            <a:r>
              <a:rPr lang="tr-TR" sz="3600" u="sng" dirty="0" err="1" smtClean="0"/>
              <a:t>remisyon</a:t>
            </a:r>
            <a:r>
              <a:rPr lang="tr-TR" sz="3600" dirty="0" smtClean="0"/>
              <a:t> gelişiyor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2647522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Nörit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0113" y="1990726"/>
            <a:ext cx="7345363" cy="3790949"/>
          </a:xfrm>
        </p:spPr>
        <p:txBody>
          <a:bodyPr>
            <a:normAutofit/>
          </a:bodyPr>
          <a:lstStyle/>
          <a:p>
            <a:r>
              <a:rPr lang="tr-TR" dirty="0" err="1" smtClean="0"/>
              <a:t>İnsidansı</a:t>
            </a:r>
            <a:r>
              <a:rPr lang="tr-TR" dirty="0" smtClean="0"/>
              <a:t>: 3.5/100.000</a:t>
            </a:r>
          </a:p>
          <a:p>
            <a:r>
              <a:rPr lang="tr-TR" dirty="0" err="1" smtClean="0"/>
              <a:t>Viral</a:t>
            </a:r>
            <a:r>
              <a:rPr lang="tr-TR" dirty="0" smtClean="0"/>
              <a:t>/</a:t>
            </a:r>
            <a:r>
              <a:rPr lang="tr-TR" dirty="0" err="1" smtClean="0"/>
              <a:t>Otoimmün</a:t>
            </a:r>
            <a:r>
              <a:rPr lang="tr-TR" dirty="0" smtClean="0"/>
              <a:t>/</a:t>
            </a:r>
            <a:r>
              <a:rPr lang="tr-TR" dirty="0" err="1" smtClean="0"/>
              <a:t>Mikrovasküler</a:t>
            </a:r>
            <a:r>
              <a:rPr lang="tr-TR" dirty="0" smtClean="0"/>
              <a:t> </a:t>
            </a:r>
            <a:r>
              <a:rPr lang="tr-TR" dirty="0" err="1" smtClean="0"/>
              <a:t>etyolojiler</a:t>
            </a:r>
            <a:r>
              <a:rPr lang="tr-TR" dirty="0" smtClean="0"/>
              <a:t> </a:t>
            </a:r>
            <a:r>
              <a:rPr lang="tr-TR" dirty="0" err="1" smtClean="0"/>
              <a:t>olb</a:t>
            </a:r>
            <a:endParaRPr lang="tr-TR" dirty="0" smtClean="0"/>
          </a:p>
          <a:p>
            <a:r>
              <a:rPr lang="tr-TR" dirty="0" smtClean="0"/>
              <a:t>Akut veya saatler içinde gelişen </a:t>
            </a:r>
            <a:r>
              <a:rPr lang="tr-TR" dirty="0" err="1" smtClean="0"/>
              <a:t>başdönmesi</a:t>
            </a:r>
            <a:endParaRPr lang="tr-TR" dirty="0" smtClean="0"/>
          </a:p>
          <a:p>
            <a:r>
              <a:rPr lang="tr-TR" dirty="0" err="1" smtClean="0"/>
              <a:t>Nistagmusun</a:t>
            </a:r>
            <a:r>
              <a:rPr lang="tr-TR" dirty="0" smtClean="0"/>
              <a:t> hızlı fazı yönünde </a:t>
            </a:r>
            <a:r>
              <a:rPr lang="tr-TR" dirty="0" err="1" smtClean="0"/>
              <a:t>vertigo</a:t>
            </a:r>
            <a:r>
              <a:rPr lang="tr-TR" dirty="0" smtClean="0"/>
              <a:t> olur</a:t>
            </a:r>
          </a:p>
          <a:p>
            <a:r>
              <a:rPr lang="tr-TR" dirty="0" smtClean="0"/>
              <a:t>Dakikalar-günler sürer</a:t>
            </a:r>
          </a:p>
          <a:p>
            <a:r>
              <a:rPr lang="tr-TR" dirty="0" smtClean="0"/>
              <a:t>Hasta sağlam kulak tarafına hareketsiz yatmak ister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2688879" y="6237838"/>
            <a:ext cx="3621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Semin </a:t>
            </a:r>
            <a:r>
              <a:rPr lang="tr-TR" dirty="0" err="1" smtClean="0"/>
              <a:t>Neurol</a:t>
            </a:r>
            <a:r>
              <a:rPr lang="tr-TR" dirty="0" smtClean="0"/>
              <a:t> 2013;33:185–194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Nörit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0112" y="2063046"/>
            <a:ext cx="8243888" cy="39319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dirty="0" smtClean="0"/>
              <a:t>Lezyonun karşı tarafına vuran </a:t>
            </a:r>
            <a:r>
              <a:rPr lang="tr-TR" dirty="0" err="1" smtClean="0"/>
              <a:t>horizontal</a:t>
            </a:r>
            <a:r>
              <a:rPr lang="tr-TR" dirty="0" smtClean="0"/>
              <a:t> </a:t>
            </a:r>
            <a:r>
              <a:rPr lang="tr-TR" dirty="0" err="1" smtClean="0"/>
              <a:t>nistagmus</a:t>
            </a:r>
            <a:endParaRPr lang="tr-TR" dirty="0" smtClean="0"/>
          </a:p>
          <a:p>
            <a:pPr lvl="1">
              <a:lnSpc>
                <a:spcPct val="80000"/>
              </a:lnSpc>
            </a:pPr>
            <a:r>
              <a:rPr lang="tr-TR" dirty="0" smtClean="0"/>
              <a:t>“</a:t>
            </a:r>
            <a:r>
              <a:rPr lang="tr-TR" dirty="0" err="1" smtClean="0"/>
              <a:t>Alexander</a:t>
            </a:r>
            <a:r>
              <a:rPr lang="tr-TR" dirty="0" smtClean="0"/>
              <a:t> kuralı”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Lezyonun karşı tarafına bakarken artar</a:t>
            </a:r>
          </a:p>
          <a:p>
            <a:pPr>
              <a:lnSpc>
                <a:spcPct val="80000"/>
              </a:lnSpc>
            </a:pPr>
            <a:r>
              <a:rPr lang="tr-TR" dirty="0" err="1" smtClean="0"/>
              <a:t>Nistagmus</a:t>
            </a:r>
            <a:r>
              <a:rPr lang="tr-TR" dirty="0" smtClean="0"/>
              <a:t> yönü değişmez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Lezyon tarafında </a:t>
            </a:r>
            <a:r>
              <a:rPr lang="tr-TR" dirty="0" err="1" smtClean="0"/>
              <a:t>kalorik</a:t>
            </a:r>
            <a:r>
              <a:rPr lang="tr-TR" dirty="0" smtClean="0"/>
              <a:t> testler bozuk (</a:t>
            </a:r>
            <a:r>
              <a:rPr lang="tr-TR" dirty="0" err="1" smtClean="0"/>
              <a:t>horizontal</a:t>
            </a:r>
            <a:r>
              <a:rPr lang="tr-TR" dirty="0" smtClean="0"/>
              <a:t> kanal)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Lezyon tarafına doğru dengesizlik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2688879" y="6237838"/>
            <a:ext cx="3621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Semin </a:t>
            </a:r>
            <a:r>
              <a:rPr lang="tr-TR" dirty="0" err="1" smtClean="0"/>
              <a:t>Neurol</a:t>
            </a:r>
            <a:r>
              <a:rPr lang="tr-TR" dirty="0" smtClean="0"/>
              <a:t> 2013;33:185–194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Vertigo-Psödovertigo</a:t>
            </a:r>
            <a:r>
              <a:rPr lang="tr-TR" dirty="0" smtClean="0"/>
              <a:t> 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25573" y="1989258"/>
            <a:ext cx="8065487" cy="3931920"/>
          </a:xfrm>
        </p:spPr>
        <p:txBody>
          <a:bodyPr>
            <a:normAutofit/>
          </a:bodyPr>
          <a:lstStyle/>
          <a:p>
            <a:r>
              <a:rPr lang="tr-TR" u="sng" dirty="0" err="1" smtClean="0"/>
              <a:t>Vertigoda</a:t>
            </a:r>
            <a:r>
              <a:rPr lang="tr-TR" u="sng" dirty="0" smtClean="0"/>
              <a:t>;</a:t>
            </a:r>
            <a:endParaRPr lang="tr-TR" u="sng" dirty="0"/>
          </a:p>
          <a:p>
            <a:r>
              <a:rPr lang="tr-TR" b="1" dirty="0" smtClean="0"/>
              <a:t>Hareket illüzyonu olur (kendisinde veya çevrede)</a:t>
            </a:r>
          </a:p>
          <a:p>
            <a:r>
              <a:rPr lang="tr-TR" dirty="0" smtClean="0"/>
              <a:t>Santral </a:t>
            </a:r>
            <a:r>
              <a:rPr lang="tr-TR" dirty="0"/>
              <a:t>veya </a:t>
            </a:r>
            <a:r>
              <a:rPr lang="tr-TR" dirty="0" err="1"/>
              <a:t>periferik</a:t>
            </a:r>
            <a:r>
              <a:rPr lang="tr-TR" dirty="0"/>
              <a:t> </a:t>
            </a:r>
            <a:r>
              <a:rPr lang="tr-TR" dirty="0" err="1"/>
              <a:t>vestibüler</a:t>
            </a:r>
            <a:r>
              <a:rPr lang="tr-TR" dirty="0"/>
              <a:t> sistem patolojisini gösterir</a:t>
            </a:r>
          </a:p>
          <a:p>
            <a:endParaRPr lang="tr-TR" dirty="0" smtClean="0"/>
          </a:p>
          <a:p>
            <a:r>
              <a:rPr lang="tr-TR" dirty="0" err="1" smtClean="0"/>
              <a:t>Nistagmus</a:t>
            </a:r>
            <a:r>
              <a:rPr lang="tr-TR" dirty="0" smtClean="0"/>
              <a:t>,  </a:t>
            </a:r>
            <a:r>
              <a:rPr lang="tr-TR" dirty="0" err="1" smtClean="0"/>
              <a:t>osilopsi</a:t>
            </a:r>
            <a:r>
              <a:rPr lang="tr-TR" dirty="0" smtClean="0"/>
              <a:t>, bulantı</a:t>
            </a:r>
            <a:r>
              <a:rPr lang="tr-TR" dirty="0"/>
              <a:t>-</a:t>
            </a:r>
            <a:r>
              <a:rPr lang="tr-TR" dirty="0" smtClean="0"/>
              <a:t>kusma, dengesizlik eşlik eder</a:t>
            </a:r>
          </a:p>
          <a:p>
            <a:r>
              <a:rPr lang="tr-TR" dirty="0" smtClean="0"/>
              <a:t>Hareket </a:t>
            </a:r>
            <a:r>
              <a:rPr lang="tr-TR" dirty="0" err="1" smtClean="0"/>
              <a:t>intoleransı</a:t>
            </a:r>
            <a:r>
              <a:rPr lang="tr-TR" dirty="0" smtClean="0"/>
              <a:t> olur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Vestibüler</a:t>
            </a:r>
            <a:r>
              <a:rPr lang="tr-TR" dirty="0" smtClean="0"/>
              <a:t> Migren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sık görülen </a:t>
            </a:r>
            <a:r>
              <a:rPr lang="tr-TR" dirty="0" err="1" smtClean="0"/>
              <a:t>vertigo</a:t>
            </a:r>
            <a:r>
              <a:rPr lang="tr-TR" dirty="0" smtClean="0"/>
              <a:t> nedenlerinden birisidir</a:t>
            </a:r>
          </a:p>
          <a:p>
            <a:r>
              <a:rPr lang="tr-TR" dirty="0" smtClean="0"/>
              <a:t>Yaşam boyu </a:t>
            </a:r>
            <a:r>
              <a:rPr lang="tr-TR" dirty="0" err="1" smtClean="0"/>
              <a:t>prevalansı</a:t>
            </a:r>
            <a:r>
              <a:rPr lang="tr-TR" dirty="0" smtClean="0"/>
              <a:t> %3.2</a:t>
            </a:r>
          </a:p>
          <a:p>
            <a:r>
              <a:rPr lang="tr-TR" dirty="0" smtClean="0"/>
              <a:t>40-54 yaş arasında </a:t>
            </a:r>
            <a:r>
              <a:rPr lang="tr-TR" dirty="0" err="1" smtClean="0"/>
              <a:t>prevalansı</a:t>
            </a:r>
            <a:r>
              <a:rPr lang="tr-TR" dirty="0" smtClean="0"/>
              <a:t> %5</a:t>
            </a:r>
          </a:p>
          <a:p>
            <a:r>
              <a:rPr lang="tr-TR" dirty="0" err="1" smtClean="0"/>
              <a:t>Vertebrobaziler</a:t>
            </a:r>
            <a:r>
              <a:rPr lang="tr-TR" dirty="0" smtClean="0"/>
              <a:t> TİA ile ayırıcı tanısı önemli</a:t>
            </a:r>
          </a:p>
          <a:p>
            <a:r>
              <a:rPr lang="tr-TR" dirty="0" smtClean="0"/>
              <a:t>Eşlik eden motor/duysal/konuşma/lisan bozukluğu inmeyi düşündürmelidir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35391" y="244158"/>
            <a:ext cx="8582684" cy="1339850"/>
          </a:xfrm>
        </p:spPr>
        <p:txBody>
          <a:bodyPr>
            <a:normAutofit/>
          </a:bodyPr>
          <a:lstStyle/>
          <a:p>
            <a:r>
              <a:rPr lang="tr-TR" dirty="0" smtClean="0"/>
              <a:t>Kesin </a:t>
            </a:r>
            <a:r>
              <a:rPr lang="tr-TR" dirty="0" err="1" smtClean="0"/>
              <a:t>Vestibüler</a:t>
            </a:r>
            <a:r>
              <a:rPr lang="tr-TR" dirty="0" smtClean="0"/>
              <a:t> Migren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00112" y="2088336"/>
            <a:ext cx="8026605" cy="3607614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5 </a:t>
            </a:r>
            <a:r>
              <a:rPr lang="tr-TR" b="1" dirty="0" err="1" smtClean="0"/>
              <a:t>dak</a:t>
            </a:r>
            <a:r>
              <a:rPr lang="tr-TR" b="1" dirty="0" smtClean="0"/>
              <a:t>-3 gün süren, en az 5 atak </a:t>
            </a:r>
          </a:p>
          <a:p>
            <a:r>
              <a:rPr lang="tr-TR" b="1" dirty="0" err="1" smtClean="0"/>
              <a:t>Aurasız</a:t>
            </a:r>
            <a:r>
              <a:rPr lang="tr-TR" b="1" dirty="0" smtClean="0"/>
              <a:t>/</a:t>
            </a:r>
            <a:r>
              <a:rPr lang="tr-TR" b="1" dirty="0" err="1" smtClean="0"/>
              <a:t>auralı</a:t>
            </a:r>
            <a:r>
              <a:rPr lang="tr-TR" b="1" dirty="0" smtClean="0"/>
              <a:t> migren öyküsü </a:t>
            </a:r>
            <a:r>
              <a:rPr lang="tr-TR" b="1" dirty="0" smtClean="0">
                <a:solidFill>
                  <a:srgbClr val="FF0000"/>
                </a:solidFill>
              </a:rPr>
              <a:t>ve</a:t>
            </a:r>
          </a:p>
          <a:p>
            <a:r>
              <a:rPr lang="tr-TR" dirty="0" smtClean="0"/>
              <a:t>Atakların en az yarısında </a:t>
            </a:r>
            <a:r>
              <a:rPr lang="tr-TR" b="1" u="sng" dirty="0" smtClean="0"/>
              <a:t>en az bir </a:t>
            </a:r>
            <a:r>
              <a:rPr lang="tr-TR" dirty="0" smtClean="0"/>
              <a:t>migren belirtisi</a:t>
            </a:r>
          </a:p>
          <a:p>
            <a:pPr marL="685800" lvl="2" indent="-457200">
              <a:spcBef>
                <a:spcPts val="2000"/>
              </a:spcBef>
              <a:buFont typeface="+mj-lt"/>
              <a:buAutoNum type="arabicPeriod"/>
            </a:pPr>
            <a:r>
              <a:rPr lang="tr-TR" dirty="0" err="1" smtClean="0"/>
              <a:t>Başağrısı</a:t>
            </a:r>
            <a:r>
              <a:rPr lang="tr-TR" dirty="0" smtClean="0"/>
              <a:t>- </a:t>
            </a:r>
            <a:r>
              <a:rPr lang="tr-TR" b="1" u="sng" dirty="0" smtClean="0"/>
              <a:t>En az ikisi </a:t>
            </a:r>
            <a:r>
              <a:rPr lang="tr-TR" dirty="0" smtClean="0"/>
              <a:t>eşlik eder:</a:t>
            </a:r>
          </a:p>
          <a:p>
            <a:pPr marL="800100" lvl="3" indent="-342900">
              <a:spcBef>
                <a:spcPts val="2000"/>
              </a:spcBef>
            </a:pPr>
            <a:r>
              <a:rPr lang="tr-TR" dirty="0" smtClean="0"/>
              <a:t>Tek taraflı/Zonklayıcı/Orta-şiddetli/Fiziksel aktiviteyle artış</a:t>
            </a:r>
          </a:p>
          <a:p>
            <a:pPr marL="685800" lvl="2" indent="-457200">
              <a:spcBef>
                <a:spcPts val="2000"/>
              </a:spcBef>
              <a:buFont typeface="+mj-lt"/>
              <a:buAutoNum type="arabicPeriod"/>
            </a:pPr>
            <a:r>
              <a:rPr lang="tr-TR" dirty="0" err="1" smtClean="0"/>
              <a:t>Fotofobi</a:t>
            </a:r>
            <a:r>
              <a:rPr lang="tr-TR" dirty="0" smtClean="0"/>
              <a:t> veya </a:t>
            </a:r>
            <a:r>
              <a:rPr lang="tr-TR" dirty="0" err="1" smtClean="0"/>
              <a:t>fonofobi</a:t>
            </a:r>
            <a:endParaRPr lang="tr-TR" dirty="0" smtClean="0"/>
          </a:p>
          <a:p>
            <a:pPr marL="685800" lvl="2" indent="-457200">
              <a:spcBef>
                <a:spcPts val="2000"/>
              </a:spcBef>
              <a:buFont typeface="+mj-lt"/>
              <a:buAutoNum type="arabicPeriod"/>
            </a:pPr>
            <a:r>
              <a:rPr lang="tr-TR" dirty="0" smtClean="0"/>
              <a:t>Görsel </a:t>
            </a:r>
            <a:r>
              <a:rPr lang="tr-TR" dirty="0" err="1" smtClean="0"/>
              <a:t>aura</a:t>
            </a:r>
            <a:endParaRPr lang="tr-TR" dirty="0" smtClean="0"/>
          </a:p>
          <a:p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Vestibüler</a:t>
            </a:r>
            <a:r>
              <a:rPr lang="tr-TR" dirty="0" smtClean="0"/>
              <a:t> Migren-Tedavi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smtClean="0"/>
              <a:t>Akut dönem</a:t>
            </a:r>
          </a:p>
          <a:p>
            <a:pPr lvl="1"/>
            <a:r>
              <a:rPr lang="tr-TR" dirty="0" err="1" smtClean="0"/>
              <a:t>İntravenöz</a:t>
            </a:r>
            <a:r>
              <a:rPr lang="tr-TR" dirty="0" smtClean="0"/>
              <a:t> sıvı</a:t>
            </a:r>
          </a:p>
          <a:p>
            <a:pPr lvl="1"/>
            <a:r>
              <a:rPr lang="tr-TR" dirty="0" err="1" smtClean="0"/>
              <a:t>Antiemetikler</a:t>
            </a:r>
            <a:r>
              <a:rPr lang="tr-TR" dirty="0" smtClean="0"/>
              <a:t>: </a:t>
            </a:r>
            <a:r>
              <a:rPr lang="tr-TR" dirty="0" err="1" smtClean="0"/>
              <a:t>Metoklopramid</a:t>
            </a:r>
            <a:endParaRPr lang="tr-TR" dirty="0" smtClean="0"/>
          </a:p>
          <a:p>
            <a:pPr lvl="1"/>
            <a:r>
              <a:rPr lang="tr-TR" dirty="0" smtClean="0"/>
              <a:t>NSAİİ</a:t>
            </a:r>
          </a:p>
          <a:p>
            <a:r>
              <a:rPr lang="tr-TR" u="sng" dirty="0" err="1" smtClean="0"/>
              <a:t>Profilaksi</a:t>
            </a:r>
            <a:endParaRPr lang="tr-TR" u="sng" dirty="0" smtClean="0"/>
          </a:p>
          <a:p>
            <a:pPr lvl="1"/>
            <a:r>
              <a:rPr lang="tr-TR" dirty="0" smtClean="0"/>
              <a:t>Yaşam tarzı değişiklikleri</a:t>
            </a:r>
          </a:p>
          <a:p>
            <a:pPr lvl="1"/>
            <a:r>
              <a:rPr lang="tr-TR" dirty="0" err="1" smtClean="0"/>
              <a:t>Propranolol</a:t>
            </a:r>
            <a:endParaRPr lang="tr-TR" dirty="0" smtClean="0"/>
          </a:p>
          <a:p>
            <a:pPr lvl="1"/>
            <a:r>
              <a:rPr lang="tr-TR" dirty="0" err="1" smtClean="0"/>
              <a:t>Amitriptilin</a:t>
            </a:r>
            <a:endParaRPr lang="tr-TR" dirty="0" smtClean="0"/>
          </a:p>
          <a:p>
            <a:pPr lvl="1"/>
            <a:r>
              <a:rPr lang="tr-TR" dirty="0" err="1" smtClean="0"/>
              <a:t>Antiepileptikler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Meniere</a:t>
            </a:r>
            <a:r>
              <a:rPr lang="tr-TR" dirty="0" smtClean="0"/>
              <a:t> Hastalığı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Aynı ailede görülme oranı: %9</a:t>
            </a:r>
          </a:p>
          <a:p>
            <a:r>
              <a:rPr lang="tr-TR" dirty="0" smtClean="0"/>
              <a:t>Genetik ve çevresel faktörler etkili</a:t>
            </a:r>
          </a:p>
          <a:p>
            <a:r>
              <a:rPr lang="tr-TR" dirty="0" err="1" smtClean="0"/>
              <a:t>Sakkül</a:t>
            </a:r>
            <a:r>
              <a:rPr lang="tr-TR" dirty="0" smtClean="0"/>
              <a:t> ve </a:t>
            </a:r>
            <a:r>
              <a:rPr lang="tr-TR" dirty="0" err="1" smtClean="0"/>
              <a:t>koklear</a:t>
            </a:r>
            <a:r>
              <a:rPr lang="tr-TR" dirty="0" smtClean="0"/>
              <a:t> kanalda </a:t>
            </a:r>
            <a:r>
              <a:rPr lang="tr-TR" dirty="0" err="1" smtClean="0"/>
              <a:t>endolenf</a:t>
            </a:r>
            <a:r>
              <a:rPr lang="tr-TR" dirty="0" smtClean="0"/>
              <a:t> artışı olur</a:t>
            </a:r>
          </a:p>
          <a:p>
            <a:r>
              <a:rPr lang="tr-TR" dirty="0" err="1" smtClean="0"/>
              <a:t>Endolenfatik</a:t>
            </a:r>
            <a:r>
              <a:rPr lang="tr-TR" dirty="0" smtClean="0"/>
              <a:t> </a:t>
            </a:r>
            <a:r>
              <a:rPr lang="tr-TR" dirty="0" err="1" smtClean="0"/>
              <a:t>hidrops</a:t>
            </a:r>
            <a:r>
              <a:rPr lang="tr-TR" dirty="0" smtClean="0"/>
              <a:t> bir </a:t>
            </a:r>
            <a:r>
              <a:rPr lang="tr-TR" dirty="0" err="1" smtClean="0"/>
              <a:t>epifenomen</a:t>
            </a:r>
            <a:r>
              <a:rPr lang="tr-TR" dirty="0" smtClean="0"/>
              <a:t> olabilir?</a:t>
            </a:r>
          </a:p>
          <a:p>
            <a:r>
              <a:rPr lang="tr-TR" dirty="0" err="1" smtClean="0"/>
              <a:t>Spontan</a:t>
            </a:r>
            <a:r>
              <a:rPr lang="tr-TR" dirty="0" smtClean="0"/>
              <a:t> veya bakışla indüklenen </a:t>
            </a:r>
            <a:r>
              <a:rPr lang="tr-TR" dirty="0" err="1" smtClean="0"/>
              <a:t>nistagmus</a:t>
            </a:r>
            <a:r>
              <a:rPr lang="tr-TR" dirty="0" smtClean="0"/>
              <a:t> olur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Meniere</a:t>
            </a:r>
            <a:r>
              <a:rPr lang="tr-TR" dirty="0" smtClean="0"/>
              <a:t> Hastalığı-Tanı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0112" y="2061177"/>
            <a:ext cx="7345363" cy="3931920"/>
          </a:xfrm>
        </p:spPr>
        <p:txBody>
          <a:bodyPr/>
          <a:lstStyle/>
          <a:p>
            <a:r>
              <a:rPr lang="tr-TR" u="sng" dirty="0" smtClean="0"/>
              <a:t>En az iki </a:t>
            </a:r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 err="1" smtClean="0"/>
              <a:t>vertigo</a:t>
            </a:r>
            <a:r>
              <a:rPr lang="tr-TR" dirty="0" smtClean="0"/>
              <a:t> atağı olmalıdır</a:t>
            </a:r>
          </a:p>
          <a:p>
            <a:r>
              <a:rPr lang="tr-TR" dirty="0" smtClean="0"/>
              <a:t>Ataklar </a:t>
            </a:r>
            <a:r>
              <a:rPr lang="tr-TR" u="sng" dirty="0" smtClean="0"/>
              <a:t>20 </a:t>
            </a:r>
            <a:r>
              <a:rPr lang="tr-TR" u="sng" dirty="0" err="1" smtClean="0"/>
              <a:t>dak</a:t>
            </a:r>
            <a:r>
              <a:rPr lang="tr-TR" u="sng" dirty="0" smtClean="0"/>
              <a:t>-12 saat </a:t>
            </a:r>
            <a:r>
              <a:rPr lang="tr-TR" dirty="0" smtClean="0"/>
              <a:t>sürmelidir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Atak öncesi-sırası veya sonrasında en az bir defa </a:t>
            </a:r>
            <a:r>
              <a:rPr lang="tr-TR" dirty="0" err="1" smtClean="0">
                <a:solidFill>
                  <a:srgbClr val="FF0000"/>
                </a:solidFill>
              </a:rPr>
              <a:t>odiometrik</a:t>
            </a:r>
            <a:r>
              <a:rPr lang="tr-TR" dirty="0" smtClean="0">
                <a:solidFill>
                  <a:srgbClr val="FF0000"/>
                </a:solidFill>
              </a:rPr>
              <a:t> incelemede tek taraflı </a:t>
            </a:r>
            <a:r>
              <a:rPr lang="tr-TR" u="sng" dirty="0" smtClean="0">
                <a:solidFill>
                  <a:srgbClr val="FF0000"/>
                </a:solidFill>
              </a:rPr>
              <a:t>düşük-orta frekanslı S/N işitme kaybı </a:t>
            </a:r>
            <a:r>
              <a:rPr lang="tr-TR" dirty="0" smtClean="0">
                <a:solidFill>
                  <a:srgbClr val="FF0000"/>
                </a:solidFill>
              </a:rPr>
              <a:t>bulunmalıdır</a:t>
            </a:r>
          </a:p>
          <a:p>
            <a:r>
              <a:rPr lang="tr-TR" dirty="0" smtClean="0"/>
              <a:t>Kulakta </a:t>
            </a:r>
            <a:r>
              <a:rPr lang="tr-TR" u="sng" dirty="0" smtClean="0"/>
              <a:t>dolgunluk veya </a:t>
            </a:r>
            <a:r>
              <a:rPr lang="tr-TR" u="sng" dirty="0" err="1" smtClean="0"/>
              <a:t>tinnitus</a:t>
            </a:r>
            <a:r>
              <a:rPr lang="tr-TR" u="sng" dirty="0" smtClean="0"/>
              <a:t> </a:t>
            </a:r>
            <a:r>
              <a:rPr lang="tr-TR" dirty="0" smtClean="0"/>
              <a:t>olmalıdır</a:t>
            </a:r>
          </a:p>
          <a:p>
            <a:r>
              <a:rPr lang="tr-TR" dirty="0" smtClean="0"/>
              <a:t>Diğer olası tanılar dışlanmış olmalıdır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Vestibüler</a:t>
            </a:r>
            <a:r>
              <a:rPr lang="tr-TR" dirty="0" smtClean="0"/>
              <a:t> Semptom Tedavisi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Antikolinerjikler</a:t>
            </a:r>
            <a:endParaRPr lang="tr-TR" dirty="0" smtClean="0"/>
          </a:p>
          <a:p>
            <a:pPr lvl="1"/>
            <a:r>
              <a:rPr lang="tr-TR" dirty="0" err="1" smtClean="0"/>
              <a:t>Skopolamin</a:t>
            </a:r>
            <a:endParaRPr lang="tr-TR" dirty="0" smtClean="0"/>
          </a:p>
          <a:p>
            <a:r>
              <a:rPr lang="tr-TR" dirty="0" err="1" smtClean="0"/>
              <a:t>Antihistaminikler</a:t>
            </a:r>
            <a:endParaRPr lang="tr-TR" dirty="0" smtClean="0"/>
          </a:p>
          <a:p>
            <a:pPr lvl="1"/>
            <a:r>
              <a:rPr lang="tr-TR" dirty="0" err="1" smtClean="0"/>
              <a:t>Difenhidramin</a:t>
            </a:r>
            <a:r>
              <a:rPr lang="tr-TR" dirty="0" smtClean="0"/>
              <a:t>, </a:t>
            </a:r>
            <a:r>
              <a:rPr lang="tr-TR" dirty="0" err="1" smtClean="0"/>
              <a:t>siklizin</a:t>
            </a:r>
            <a:r>
              <a:rPr lang="tr-TR" dirty="0" smtClean="0"/>
              <a:t>, </a:t>
            </a:r>
            <a:r>
              <a:rPr lang="tr-TR" u="sng" dirty="0" err="1" smtClean="0"/>
              <a:t>dimenhidrinat</a:t>
            </a:r>
            <a:r>
              <a:rPr lang="tr-TR" dirty="0" smtClean="0"/>
              <a:t>, </a:t>
            </a:r>
            <a:r>
              <a:rPr lang="tr-TR" dirty="0" err="1" smtClean="0"/>
              <a:t>meklozin</a:t>
            </a:r>
            <a:r>
              <a:rPr lang="tr-TR" dirty="0" smtClean="0"/>
              <a:t>, </a:t>
            </a:r>
            <a:r>
              <a:rPr lang="tr-TR" dirty="0" err="1" smtClean="0"/>
              <a:t>hidroksizin</a:t>
            </a:r>
            <a:r>
              <a:rPr lang="tr-TR" dirty="0" smtClean="0"/>
              <a:t>, </a:t>
            </a:r>
            <a:r>
              <a:rPr lang="tr-TR" dirty="0" err="1" smtClean="0"/>
              <a:t>prometazin</a:t>
            </a:r>
            <a:r>
              <a:rPr lang="tr-TR" dirty="0" smtClean="0"/>
              <a:t>, </a:t>
            </a:r>
            <a:r>
              <a:rPr lang="tr-TR" dirty="0" err="1" smtClean="0"/>
              <a:t>sinarizin</a:t>
            </a:r>
            <a:r>
              <a:rPr lang="tr-TR" dirty="0" smtClean="0"/>
              <a:t>, </a:t>
            </a:r>
            <a:r>
              <a:rPr lang="tr-TR" dirty="0" err="1" smtClean="0"/>
              <a:t>flunarizin</a:t>
            </a:r>
            <a:r>
              <a:rPr lang="tr-TR" dirty="0" smtClean="0"/>
              <a:t>, </a:t>
            </a:r>
            <a:r>
              <a:rPr lang="tr-TR" dirty="0" err="1" smtClean="0"/>
              <a:t>betahistin</a:t>
            </a:r>
            <a:endParaRPr lang="tr-TR" dirty="0" smtClean="0"/>
          </a:p>
          <a:p>
            <a:r>
              <a:rPr lang="tr-TR" dirty="0" err="1" smtClean="0"/>
              <a:t>Benzodiazepinler</a:t>
            </a:r>
            <a:endParaRPr lang="tr-TR" dirty="0" smtClean="0"/>
          </a:p>
          <a:p>
            <a:pPr lvl="1"/>
            <a:r>
              <a:rPr lang="tr-TR" dirty="0" err="1" smtClean="0"/>
              <a:t>Diazepam</a:t>
            </a:r>
            <a:r>
              <a:rPr lang="tr-TR" dirty="0" smtClean="0"/>
              <a:t>, </a:t>
            </a:r>
            <a:r>
              <a:rPr lang="tr-TR" dirty="0" err="1" smtClean="0"/>
              <a:t>lorazepam</a:t>
            </a:r>
            <a:r>
              <a:rPr lang="tr-TR" dirty="0" smtClean="0"/>
              <a:t>, </a:t>
            </a:r>
            <a:r>
              <a:rPr lang="tr-TR" dirty="0" err="1" smtClean="0"/>
              <a:t>klonazepam</a:t>
            </a:r>
            <a:endParaRPr lang="tr-TR" dirty="0" smtClean="0"/>
          </a:p>
          <a:p>
            <a:r>
              <a:rPr lang="tr-TR" u="sng" dirty="0" smtClean="0"/>
              <a:t>İlaçların hepsi aynı zamanda </a:t>
            </a:r>
            <a:r>
              <a:rPr lang="tr-TR" u="sng" dirty="0" err="1" smtClean="0"/>
              <a:t>vestibüler</a:t>
            </a:r>
            <a:r>
              <a:rPr lang="tr-TR" u="sng" dirty="0" smtClean="0"/>
              <a:t> fonksiyonların </a:t>
            </a:r>
            <a:r>
              <a:rPr lang="tr-TR" u="sng" dirty="0" err="1" smtClean="0"/>
              <a:t>inhibisyonuna</a:t>
            </a:r>
            <a:r>
              <a:rPr lang="tr-TR" u="sng" dirty="0" smtClean="0"/>
              <a:t> neden olur</a:t>
            </a:r>
            <a:endParaRPr lang="tr-TR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Özetle</a:t>
            </a:r>
            <a:r>
              <a:rPr lang="tr-TR" smtClean="0"/>
              <a:t> *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30779" y="2006601"/>
            <a:ext cx="7749999" cy="3623732"/>
          </a:xfrm>
          <a:ln w="76200" cmpd="tri"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Santral-periferik</a:t>
            </a:r>
            <a:r>
              <a:rPr lang="en-US" dirty="0" smtClean="0"/>
              <a:t> vertigo </a:t>
            </a:r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tanısı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endParaRPr lang="en-US" dirty="0" smtClean="0"/>
          </a:p>
          <a:p>
            <a:r>
              <a:rPr lang="en-US" dirty="0" err="1" smtClean="0"/>
              <a:t>Radyolojik</a:t>
            </a:r>
            <a:r>
              <a:rPr lang="en-US" dirty="0" smtClean="0"/>
              <a:t> </a:t>
            </a:r>
            <a:r>
              <a:rPr lang="en-US" dirty="0" err="1" smtClean="0"/>
              <a:t>incelemeler</a:t>
            </a:r>
            <a:r>
              <a:rPr lang="en-US" dirty="0" smtClean="0"/>
              <a:t> </a:t>
            </a:r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yönlendirebilir</a:t>
            </a:r>
            <a:endParaRPr lang="en-US" dirty="0" smtClean="0"/>
          </a:p>
          <a:p>
            <a:r>
              <a:rPr lang="en-US" dirty="0" err="1" smtClean="0"/>
              <a:t>Periferik</a:t>
            </a:r>
            <a:r>
              <a:rPr lang="en-US" dirty="0" smtClean="0"/>
              <a:t> </a:t>
            </a:r>
            <a:r>
              <a:rPr lang="en-US" dirty="0" err="1" smtClean="0"/>
              <a:t>vertigoların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BPPV </a:t>
            </a:r>
            <a:r>
              <a:rPr lang="en-US" dirty="0" err="1" smtClean="0"/>
              <a:t>dir</a:t>
            </a:r>
            <a:endParaRPr lang="en-US" dirty="0" smtClean="0"/>
          </a:p>
          <a:p>
            <a:r>
              <a:rPr lang="en-US" dirty="0" smtClean="0"/>
              <a:t>BPPV de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manevralarla</a:t>
            </a:r>
            <a:r>
              <a:rPr lang="en-US" dirty="0" smtClean="0"/>
              <a:t> </a:t>
            </a:r>
            <a:r>
              <a:rPr lang="en-US" dirty="0" err="1" smtClean="0"/>
              <a:t>remisyon</a:t>
            </a:r>
            <a:r>
              <a:rPr lang="en-US" dirty="0" smtClean="0"/>
              <a:t> </a:t>
            </a:r>
            <a:r>
              <a:rPr lang="en-US" dirty="0" err="1" smtClean="0"/>
              <a:t>sağlanabilir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484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“</a:t>
            </a:r>
            <a:r>
              <a:rPr lang="tr-TR" sz="4400" dirty="0" err="1" smtClean="0"/>
              <a:t>Psödovertigo-Dizziness</a:t>
            </a:r>
            <a:r>
              <a:rPr lang="tr-TR" sz="4400" dirty="0"/>
              <a:t>”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887742" y="3430541"/>
            <a:ext cx="7015588" cy="1752600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lvl="1"/>
            <a:r>
              <a:rPr lang="tr-TR" dirty="0" smtClean="0"/>
              <a:t>Hareket hissi olmaksızın mekana oryantasyonun bozulması (Başında boşluk, sersemlik hissi…)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Birçok </a:t>
            </a:r>
            <a:r>
              <a:rPr lang="tr-TR" dirty="0"/>
              <a:t>sistemik, </a:t>
            </a:r>
            <a:r>
              <a:rPr lang="tr-TR" dirty="0" err="1"/>
              <a:t>metabolik</a:t>
            </a:r>
            <a:r>
              <a:rPr lang="tr-TR" dirty="0"/>
              <a:t>, </a:t>
            </a:r>
            <a:r>
              <a:rPr lang="tr-TR" dirty="0" err="1"/>
              <a:t>hemodinamik</a:t>
            </a:r>
            <a:r>
              <a:rPr lang="tr-TR" dirty="0"/>
              <a:t>, </a:t>
            </a:r>
            <a:r>
              <a:rPr lang="tr-TR" dirty="0" err="1"/>
              <a:t>toksik</a:t>
            </a:r>
            <a:r>
              <a:rPr lang="tr-TR" dirty="0"/>
              <a:t> nedeni </a:t>
            </a:r>
            <a:r>
              <a:rPr lang="tr-TR" dirty="0" err="1"/>
              <a:t>olb</a:t>
            </a:r>
            <a:endParaRPr lang="tr-TR" dirty="0"/>
          </a:p>
          <a:p>
            <a:pPr lvl="1"/>
            <a:endParaRPr lang="tr-TR" dirty="0" smtClean="0"/>
          </a:p>
        </p:txBody>
      </p:sp>
      <p:sp>
        <p:nvSpPr>
          <p:cNvPr id="4" name="3 Metin kutusu"/>
          <p:cNvSpPr txBox="1"/>
          <p:nvPr/>
        </p:nvSpPr>
        <p:spPr>
          <a:xfrm>
            <a:off x="2761307" y="6065521"/>
            <a:ext cx="348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Neurol</a:t>
            </a:r>
            <a:r>
              <a:rPr lang="tr-TR" dirty="0" smtClean="0"/>
              <a:t> </a:t>
            </a:r>
            <a:r>
              <a:rPr lang="tr-TR" dirty="0" err="1" smtClean="0"/>
              <a:t>Clin</a:t>
            </a:r>
            <a:r>
              <a:rPr lang="tr-TR" dirty="0" smtClean="0"/>
              <a:t> 2015;33:541-550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Santral-</a:t>
            </a:r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Vertigo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Santral </a:t>
            </a:r>
            <a:r>
              <a:rPr lang="tr-TR" dirty="0" err="1" smtClean="0">
                <a:solidFill>
                  <a:srgbClr val="FF0000"/>
                </a:solidFill>
              </a:rPr>
              <a:t>vertigo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Beyinsapı</a:t>
            </a:r>
            <a:r>
              <a:rPr lang="tr-TR" dirty="0" smtClean="0"/>
              <a:t>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nükleuslar</a:t>
            </a:r>
            <a:r>
              <a:rPr lang="tr-TR" dirty="0" smtClean="0"/>
              <a:t> veya bağlantılarını (</a:t>
            </a:r>
            <a:r>
              <a:rPr lang="tr-TR" dirty="0" err="1" smtClean="0"/>
              <a:t>beyinsapı</a:t>
            </a:r>
            <a:r>
              <a:rPr lang="tr-TR" dirty="0" smtClean="0"/>
              <a:t>, </a:t>
            </a:r>
            <a:r>
              <a:rPr lang="tr-TR" dirty="0" err="1" smtClean="0"/>
              <a:t>serebellar</a:t>
            </a:r>
            <a:r>
              <a:rPr lang="tr-TR" dirty="0" smtClean="0"/>
              <a:t>,  </a:t>
            </a:r>
            <a:r>
              <a:rPr lang="tr-TR" dirty="0" err="1" smtClean="0"/>
              <a:t>talamik</a:t>
            </a:r>
            <a:r>
              <a:rPr lang="tr-TR" dirty="0" smtClean="0"/>
              <a:t> veya </a:t>
            </a:r>
            <a:r>
              <a:rPr lang="tr-TR" dirty="0" err="1" smtClean="0"/>
              <a:t>kortikal</a:t>
            </a:r>
            <a:r>
              <a:rPr lang="tr-TR" dirty="0" smtClean="0"/>
              <a:t>) etkileyen lezyonlarda olur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Periferik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vertigo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Labirint</a:t>
            </a:r>
            <a:r>
              <a:rPr lang="tr-TR" dirty="0" smtClean="0"/>
              <a:t> veya 8. sinirin </a:t>
            </a:r>
            <a:r>
              <a:rPr lang="tr-TR" dirty="0" err="1" smtClean="0"/>
              <a:t>vestibüler</a:t>
            </a:r>
            <a:r>
              <a:rPr lang="tr-TR" dirty="0" smtClean="0"/>
              <a:t> kısmını etkileyen lezyonlarda olur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Vertigo</a:t>
            </a:r>
            <a:r>
              <a:rPr lang="tr-TR" dirty="0" smtClean="0"/>
              <a:t> Ayırıcı 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82591" y="1850229"/>
            <a:ext cx="3566160" cy="4656933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Santral </a:t>
            </a:r>
            <a:r>
              <a:rPr lang="tr-TR" sz="2800" b="1" dirty="0" err="1" smtClean="0">
                <a:solidFill>
                  <a:srgbClr val="FF0000"/>
                </a:solidFill>
              </a:rPr>
              <a:t>vertigo</a:t>
            </a:r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600" dirty="0" err="1" smtClean="0"/>
              <a:t>Vertigo</a:t>
            </a:r>
            <a:r>
              <a:rPr lang="tr-TR" sz="2600" dirty="0" smtClean="0"/>
              <a:t> hafif-orta şiddette </a:t>
            </a:r>
          </a:p>
          <a:p>
            <a:r>
              <a:rPr lang="tr-TR" sz="2600" dirty="0" err="1" smtClean="0">
                <a:solidFill>
                  <a:srgbClr val="C00000"/>
                </a:solidFill>
              </a:rPr>
              <a:t>Vertikal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err="1" smtClean="0">
                <a:solidFill>
                  <a:srgbClr val="C00000"/>
                </a:solidFill>
              </a:rPr>
              <a:t>nistagmus</a:t>
            </a:r>
            <a:r>
              <a:rPr lang="tr-TR" sz="2600" dirty="0" smtClean="0">
                <a:solidFill>
                  <a:srgbClr val="C00000"/>
                </a:solidFill>
              </a:rPr>
              <a:t> olabilir</a:t>
            </a:r>
          </a:p>
          <a:p>
            <a:r>
              <a:rPr lang="tr-TR" sz="2600" dirty="0" smtClean="0">
                <a:solidFill>
                  <a:srgbClr val="C00000"/>
                </a:solidFill>
              </a:rPr>
              <a:t>Bakış yönüyle </a:t>
            </a:r>
            <a:r>
              <a:rPr lang="tr-TR" sz="2600" dirty="0" err="1" smtClean="0">
                <a:solidFill>
                  <a:srgbClr val="C00000"/>
                </a:solidFill>
              </a:rPr>
              <a:t>nistagmus</a:t>
            </a:r>
            <a:r>
              <a:rPr lang="tr-TR" sz="2600" dirty="0" smtClean="0">
                <a:solidFill>
                  <a:srgbClr val="C00000"/>
                </a:solidFill>
              </a:rPr>
              <a:t> yön değiştirir</a:t>
            </a:r>
          </a:p>
          <a:p>
            <a:r>
              <a:rPr lang="tr-TR" sz="2600" dirty="0" smtClean="0">
                <a:solidFill>
                  <a:srgbClr val="C00000"/>
                </a:solidFill>
              </a:rPr>
              <a:t>Eşlik eden nörolojik </a:t>
            </a:r>
            <a:r>
              <a:rPr lang="tr-TR" sz="2600" dirty="0" err="1" smtClean="0">
                <a:solidFill>
                  <a:srgbClr val="C00000"/>
                </a:solidFill>
              </a:rPr>
              <a:t>mua</a:t>
            </a:r>
            <a:r>
              <a:rPr lang="tr-TR" sz="2600" dirty="0" smtClean="0">
                <a:solidFill>
                  <a:srgbClr val="C00000"/>
                </a:solidFill>
              </a:rPr>
              <a:t> bulguları vardır</a:t>
            </a:r>
          </a:p>
          <a:p>
            <a:r>
              <a:rPr lang="tr-TR" sz="2600" dirty="0" err="1" smtClean="0"/>
              <a:t>Ataksi</a:t>
            </a:r>
            <a:r>
              <a:rPr lang="tr-TR" sz="2600" dirty="0" smtClean="0"/>
              <a:t> eşlik eder-şiddetli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471799" y="1850229"/>
            <a:ext cx="4181476" cy="4656933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sz="2800" b="1" dirty="0" err="1" smtClean="0">
                <a:solidFill>
                  <a:srgbClr val="FF0000"/>
                </a:solidFill>
              </a:rPr>
              <a:t>Periferik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vertigo</a:t>
            </a:r>
            <a:endParaRPr lang="tr-TR" sz="2800" b="1" dirty="0" smtClean="0">
              <a:solidFill>
                <a:srgbClr val="FF0000"/>
              </a:solidFill>
            </a:endParaRPr>
          </a:p>
          <a:p>
            <a:r>
              <a:rPr lang="tr-TR" sz="2600" dirty="0" err="1" smtClean="0"/>
              <a:t>Vertigo</a:t>
            </a:r>
            <a:r>
              <a:rPr lang="tr-TR" sz="2600" dirty="0" smtClean="0"/>
              <a:t> şiddetli olur</a:t>
            </a:r>
          </a:p>
          <a:p>
            <a:r>
              <a:rPr lang="tr-TR" sz="2600" dirty="0" err="1" smtClean="0">
                <a:solidFill>
                  <a:srgbClr val="C00000"/>
                </a:solidFill>
              </a:rPr>
              <a:t>Vertikal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err="1" smtClean="0">
                <a:solidFill>
                  <a:srgbClr val="C00000"/>
                </a:solidFill>
              </a:rPr>
              <a:t>nistagmus</a:t>
            </a:r>
            <a:r>
              <a:rPr lang="tr-TR" sz="2600" dirty="0" smtClean="0">
                <a:solidFill>
                  <a:srgbClr val="C00000"/>
                </a:solidFill>
              </a:rPr>
              <a:t> olmaz</a:t>
            </a:r>
          </a:p>
          <a:p>
            <a:r>
              <a:rPr lang="tr-TR" sz="2600" dirty="0" smtClean="0">
                <a:solidFill>
                  <a:srgbClr val="C00000"/>
                </a:solidFill>
              </a:rPr>
              <a:t>Tek yönlü </a:t>
            </a:r>
            <a:r>
              <a:rPr lang="tr-TR" sz="2600" dirty="0" err="1" smtClean="0">
                <a:solidFill>
                  <a:srgbClr val="C00000"/>
                </a:solidFill>
              </a:rPr>
              <a:t>nistagmus</a:t>
            </a:r>
            <a:r>
              <a:rPr lang="tr-TR" sz="2600" dirty="0" smtClean="0">
                <a:solidFill>
                  <a:srgbClr val="C00000"/>
                </a:solidFill>
              </a:rPr>
              <a:t> olur. Bakış yönüyle yönü değişmez</a:t>
            </a:r>
          </a:p>
          <a:p>
            <a:r>
              <a:rPr lang="tr-TR" sz="2600" dirty="0" smtClean="0">
                <a:solidFill>
                  <a:srgbClr val="C00000"/>
                </a:solidFill>
              </a:rPr>
              <a:t>Eşlik eden nörolojik </a:t>
            </a:r>
            <a:r>
              <a:rPr lang="tr-TR" sz="2600" dirty="0" err="1" smtClean="0">
                <a:solidFill>
                  <a:srgbClr val="C00000"/>
                </a:solidFill>
              </a:rPr>
              <a:t>mua</a:t>
            </a:r>
            <a:r>
              <a:rPr lang="tr-TR" sz="2600" dirty="0" smtClean="0">
                <a:solidFill>
                  <a:srgbClr val="C00000"/>
                </a:solidFill>
              </a:rPr>
              <a:t> bulgusu yoktur</a:t>
            </a:r>
          </a:p>
          <a:p>
            <a:r>
              <a:rPr lang="tr-TR" sz="2600" dirty="0" smtClean="0"/>
              <a:t>Otururken veya ayakta </a:t>
            </a:r>
            <a:r>
              <a:rPr lang="tr-TR" sz="2600" dirty="0" err="1" smtClean="0"/>
              <a:t>ataksi</a:t>
            </a:r>
            <a:r>
              <a:rPr lang="tr-TR" sz="2600" dirty="0" smtClean="0"/>
              <a:t> </a:t>
            </a:r>
            <a:r>
              <a:rPr lang="tr-TR" sz="2600" dirty="0" err="1" smtClean="0"/>
              <a:t>olb</a:t>
            </a:r>
            <a:endParaRPr lang="tr-TR" sz="2600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Vertigo</a:t>
            </a:r>
            <a:r>
              <a:rPr lang="tr-TR" dirty="0" smtClean="0"/>
              <a:t>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u="sng" dirty="0" smtClean="0">
                <a:solidFill>
                  <a:srgbClr val="FF0000"/>
                </a:solidFill>
              </a:rPr>
              <a:t>Santral </a:t>
            </a:r>
            <a:r>
              <a:rPr lang="tr-TR" sz="2800" u="sng" dirty="0" err="1" smtClean="0">
                <a:solidFill>
                  <a:srgbClr val="FF0000"/>
                </a:solidFill>
              </a:rPr>
              <a:t>vertigo</a:t>
            </a:r>
            <a:endParaRPr lang="tr-TR" sz="2800" u="sng" dirty="0" smtClean="0">
              <a:solidFill>
                <a:srgbClr val="FF0000"/>
              </a:solidFill>
            </a:endParaRPr>
          </a:p>
          <a:p>
            <a:r>
              <a:rPr lang="tr-TR" sz="2400" dirty="0" err="1" smtClean="0"/>
              <a:t>Beyinsapı</a:t>
            </a:r>
            <a:r>
              <a:rPr lang="tr-TR" sz="2400" dirty="0" smtClean="0"/>
              <a:t> lezyonları</a:t>
            </a:r>
          </a:p>
          <a:p>
            <a:r>
              <a:rPr lang="tr-TR" sz="2400" dirty="0" err="1" smtClean="0"/>
              <a:t>Serebellar</a:t>
            </a:r>
            <a:r>
              <a:rPr lang="tr-TR" sz="2400" dirty="0" smtClean="0"/>
              <a:t> lezyonları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198" y="2147888"/>
            <a:ext cx="4146973" cy="3927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err="1" smtClean="0">
                <a:solidFill>
                  <a:srgbClr val="FF0000"/>
                </a:solidFill>
              </a:rPr>
              <a:t>Periferik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vertigo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400" dirty="0"/>
              <a:t>BBPV</a:t>
            </a:r>
          </a:p>
          <a:p>
            <a:r>
              <a:rPr lang="tr-TR" sz="2400" dirty="0" err="1"/>
              <a:t>Vestibüler</a:t>
            </a:r>
            <a:r>
              <a:rPr lang="tr-TR" sz="2400" dirty="0"/>
              <a:t> migren</a:t>
            </a:r>
          </a:p>
          <a:p>
            <a:r>
              <a:rPr lang="tr-TR" sz="2400" dirty="0" smtClean="0"/>
              <a:t>Akut </a:t>
            </a:r>
            <a:r>
              <a:rPr lang="tr-TR" sz="2400" dirty="0" err="1" smtClean="0"/>
              <a:t>vestibüler</a:t>
            </a:r>
            <a:r>
              <a:rPr lang="tr-TR" sz="2400" dirty="0" smtClean="0"/>
              <a:t> </a:t>
            </a:r>
            <a:r>
              <a:rPr lang="tr-TR" sz="2400" dirty="0" err="1" smtClean="0"/>
              <a:t>nörit</a:t>
            </a:r>
            <a:endParaRPr lang="tr-TR" sz="2400" dirty="0" smtClean="0"/>
          </a:p>
          <a:p>
            <a:r>
              <a:rPr lang="tr-TR" sz="2400" dirty="0" err="1" smtClean="0"/>
              <a:t>Meniere</a:t>
            </a:r>
            <a:endParaRPr lang="tr-TR" sz="2400" dirty="0" smtClean="0"/>
          </a:p>
          <a:p>
            <a:r>
              <a:rPr lang="tr-TR" sz="2400" dirty="0" err="1" smtClean="0"/>
              <a:t>Toksik</a:t>
            </a:r>
            <a:r>
              <a:rPr lang="tr-TR" sz="2400" dirty="0"/>
              <a:t>/</a:t>
            </a:r>
            <a:r>
              <a:rPr lang="tr-TR" sz="2400" dirty="0" err="1" smtClean="0"/>
              <a:t>psikojenik</a:t>
            </a:r>
            <a:r>
              <a:rPr lang="tr-TR" sz="2400" dirty="0" smtClean="0"/>
              <a:t> nedenler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Sendromik</a:t>
            </a:r>
            <a:r>
              <a:rPr lang="tr-TR" dirty="0" smtClean="0"/>
              <a:t> Sınıflama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7871" y="2052124"/>
            <a:ext cx="8243889" cy="393192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Akut </a:t>
            </a:r>
            <a:r>
              <a:rPr lang="tr-TR" sz="2800" b="1" dirty="0" err="1" smtClean="0"/>
              <a:t>vestibüler</a:t>
            </a:r>
            <a:r>
              <a:rPr lang="tr-TR" sz="2800" b="1" dirty="0" smtClean="0"/>
              <a:t> sendrom</a:t>
            </a:r>
          </a:p>
          <a:p>
            <a:pPr lvl="1"/>
            <a:r>
              <a:rPr lang="tr-TR" dirty="0" smtClean="0"/>
              <a:t>Akut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nevrit</a:t>
            </a:r>
            <a:r>
              <a:rPr lang="tr-TR" dirty="0" smtClean="0"/>
              <a:t>, </a:t>
            </a:r>
            <a:r>
              <a:rPr lang="tr-TR" dirty="0" err="1" smtClean="0"/>
              <a:t>vertebrobaziler</a:t>
            </a:r>
            <a:r>
              <a:rPr lang="tr-TR" dirty="0" smtClean="0"/>
              <a:t> inme gibi</a:t>
            </a:r>
          </a:p>
          <a:p>
            <a:r>
              <a:rPr lang="tr-TR" sz="2800" b="1" dirty="0" err="1" smtClean="0"/>
              <a:t>Epizodik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vestibüler</a:t>
            </a:r>
            <a:r>
              <a:rPr lang="tr-TR" sz="2800" b="1" dirty="0" smtClean="0"/>
              <a:t> sendrom </a:t>
            </a:r>
          </a:p>
          <a:p>
            <a:pPr lvl="1"/>
            <a:r>
              <a:rPr lang="tr-TR" dirty="0" smtClean="0"/>
              <a:t>BPPV, </a:t>
            </a:r>
            <a:r>
              <a:rPr lang="tr-TR" dirty="0" err="1" smtClean="0"/>
              <a:t>Meniere</a:t>
            </a:r>
            <a:r>
              <a:rPr lang="tr-TR" dirty="0" smtClean="0"/>
              <a:t> hastalığı, </a:t>
            </a:r>
            <a:r>
              <a:rPr lang="tr-TR" dirty="0" err="1" smtClean="0"/>
              <a:t>vestibüler</a:t>
            </a:r>
            <a:r>
              <a:rPr lang="tr-TR" dirty="0" smtClean="0"/>
              <a:t> migren, geçici </a:t>
            </a:r>
            <a:r>
              <a:rPr lang="tr-TR" dirty="0" err="1" smtClean="0"/>
              <a:t>iskemik</a:t>
            </a:r>
            <a:r>
              <a:rPr lang="tr-TR" dirty="0" smtClean="0"/>
              <a:t> atak</a:t>
            </a:r>
          </a:p>
          <a:p>
            <a:endParaRPr lang="tr-TR" dirty="0" smtClean="0"/>
          </a:p>
          <a:p>
            <a:r>
              <a:rPr lang="tr-TR" sz="2800" dirty="0" smtClean="0"/>
              <a:t>Kronik </a:t>
            </a:r>
            <a:r>
              <a:rPr lang="tr-TR" sz="2800" dirty="0" err="1" smtClean="0"/>
              <a:t>vestibüler</a:t>
            </a:r>
            <a:r>
              <a:rPr lang="tr-TR" sz="2800" dirty="0" smtClean="0"/>
              <a:t> sendrom</a:t>
            </a:r>
          </a:p>
          <a:p>
            <a:pPr lvl="1"/>
            <a:r>
              <a:rPr lang="tr-TR" dirty="0" err="1" smtClean="0"/>
              <a:t>Bilateral</a:t>
            </a:r>
            <a:r>
              <a:rPr lang="tr-TR" dirty="0" smtClean="0"/>
              <a:t>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disfonksiyon</a:t>
            </a:r>
            <a:r>
              <a:rPr lang="tr-TR" dirty="0" smtClean="0"/>
              <a:t>/</a:t>
            </a:r>
            <a:r>
              <a:rPr lang="tr-TR" dirty="0" err="1" smtClean="0"/>
              <a:t>serebellar</a:t>
            </a:r>
            <a:r>
              <a:rPr lang="tr-TR" dirty="0" smtClean="0"/>
              <a:t> dejenerasyon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2761307" y="6250187"/>
            <a:ext cx="348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Neurol</a:t>
            </a:r>
            <a:r>
              <a:rPr lang="tr-TR" dirty="0" smtClean="0"/>
              <a:t> </a:t>
            </a:r>
            <a:r>
              <a:rPr lang="tr-TR" dirty="0" err="1" smtClean="0"/>
              <a:t>Clin</a:t>
            </a:r>
            <a:r>
              <a:rPr lang="tr-TR" dirty="0" smtClean="0"/>
              <a:t> 2015;33:541-550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Vestibüler</a:t>
            </a:r>
            <a:r>
              <a:rPr lang="tr-TR" dirty="0" smtClean="0"/>
              <a:t> Sendrom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81182" y="2260650"/>
            <a:ext cx="7345363" cy="3931920"/>
          </a:xfrm>
        </p:spPr>
        <p:txBody>
          <a:bodyPr/>
          <a:lstStyle/>
          <a:p>
            <a:r>
              <a:rPr lang="tr-TR" sz="3200" dirty="0" smtClean="0"/>
              <a:t>Akut </a:t>
            </a:r>
            <a:r>
              <a:rPr lang="tr-TR" sz="3200" dirty="0" err="1" smtClean="0"/>
              <a:t>periferik</a:t>
            </a:r>
            <a:r>
              <a:rPr lang="tr-TR" sz="3200" dirty="0" smtClean="0"/>
              <a:t> </a:t>
            </a:r>
            <a:r>
              <a:rPr lang="tr-TR" sz="3200" dirty="0" err="1" smtClean="0"/>
              <a:t>vestibülopati</a:t>
            </a:r>
            <a:r>
              <a:rPr lang="tr-TR" sz="3200" dirty="0" smtClean="0"/>
              <a:t> 	%75</a:t>
            </a:r>
          </a:p>
          <a:p>
            <a:pPr lvl="1"/>
            <a:r>
              <a:rPr lang="tr-TR" dirty="0" smtClean="0"/>
              <a:t>Akut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nörit</a:t>
            </a:r>
            <a:r>
              <a:rPr lang="tr-TR" dirty="0" smtClean="0"/>
              <a:t>/Akut </a:t>
            </a:r>
            <a:r>
              <a:rPr lang="tr-TR" dirty="0" err="1" smtClean="0"/>
              <a:t>labirintit</a:t>
            </a:r>
            <a:endParaRPr lang="tr-TR" dirty="0" smtClean="0"/>
          </a:p>
          <a:p>
            <a:endParaRPr lang="tr-TR" dirty="0" smtClean="0"/>
          </a:p>
          <a:p>
            <a:r>
              <a:rPr lang="tr-TR" sz="3200" dirty="0" err="1" smtClean="0"/>
              <a:t>Vertebrobaziler</a:t>
            </a:r>
            <a:r>
              <a:rPr lang="tr-TR" sz="3200" dirty="0" smtClean="0"/>
              <a:t> inme/TİA 	%25</a:t>
            </a:r>
          </a:p>
          <a:p>
            <a:pPr lvl="1"/>
            <a:r>
              <a:rPr lang="tr-TR" dirty="0" smtClean="0"/>
              <a:t>Genç ve </a:t>
            </a:r>
            <a:r>
              <a:rPr lang="tr-TR" dirty="0" err="1" smtClean="0"/>
              <a:t>vasküler</a:t>
            </a:r>
            <a:r>
              <a:rPr lang="tr-TR" dirty="0" smtClean="0"/>
              <a:t> RF olmayan hastalarda atlanabilir!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Diğer</a:t>
            </a:r>
            <a:r>
              <a:rPr lang="en-US" sz="3600" dirty="0" smtClean="0"/>
              <a:t> </a:t>
            </a:r>
            <a:r>
              <a:rPr lang="en-US" sz="3600" dirty="0" err="1" smtClean="0"/>
              <a:t>Santral</a:t>
            </a:r>
            <a:r>
              <a:rPr lang="en-US" sz="3600" dirty="0" smtClean="0"/>
              <a:t> Vertigo </a:t>
            </a:r>
            <a:r>
              <a:rPr lang="en-US" sz="3600" dirty="0" err="1" smtClean="0"/>
              <a:t>Nedenleri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876999" cy="3931920"/>
          </a:xfrm>
        </p:spPr>
        <p:txBody>
          <a:bodyPr/>
          <a:lstStyle/>
          <a:p>
            <a:r>
              <a:rPr lang="en-US" dirty="0" err="1" smtClean="0"/>
              <a:t>Multipl</a:t>
            </a:r>
            <a:r>
              <a:rPr lang="en-US" dirty="0" smtClean="0"/>
              <a:t> </a:t>
            </a:r>
            <a:r>
              <a:rPr lang="en-US" dirty="0" err="1" smtClean="0"/>
              <a:t>Skleroz-Atak</a:t>
            </a:r>
            <a:endParaRPr lang="en-US" dirty="0" smtClean="0"/>
          </a:p>
          <a:p>
            <a:r>
              <a:rPr lang="en-US" dirty="0" smtClean="0"/>
              <a:t>Posterior fossa </a:t>
            </a:r>
            <a:r>
              <a:rPr lang="en-US" dirty="0" err="1" smtClean="0"/>
              <a:t>tümörleri</a:t>
            </a:r>
            <a:endParaRPr lang="en-US" dirty="0" smtClean="0"/>
          </a:p>
          <a:p>
            <a:r>
              <a:rPr lang="en-US" dirty="0" smtClean="0"/>
              <a:t>Wernicke </a:t>
            </a:r>
            <a:r>
              <a:rPr lang="en-US" dirty="0" err="1" smtClean="0"/>
              <a:t>ensefalopatisi</a:t>
            </a:r>
            <a:endParaRPr lang="en-US" dirty="0" smtClean="0"/>
          </a:p>
          <a:p>
            <a:r>
              <a:rPr lang="en-US" dirty="0" err="1" smtClean="0"/>
              <a:t>Toksik</a:t>
            </a:r>
            <a:r>
              <a:rPr lang="en-US" dirty="0" smtClean="0"/>
              <a:t> </a:t>
            </a:r>
            <a:r>
              <a:rPr lang="en-US" dirty="0" err="1" smtClean="0"/>
              <a:t>nedenler-alkol</a:t>
            </a:r>
            <a:r>
              <a:rPr lang="en-US" dirty="0" smtClean="0"/>
              <a:t>, </a:t>
            </a:r>
            <a:r>
              <a:rPr lang="en-US" dirty="0" err="1" smtClean="0"/>
              <a:t>antiepileptikler</a:t>
            </a:r>
            <a:endParaRPr lang="en-US" dirty="0" smtClean="0"/>
          </a:p>
          <a:p>
            <a:r>
              <a:rPr lang="en-US" dirty="0" err="1" smtClean="0"/>
              <a:t>Epizodik</a:t>
            </a:r>
            <a:r>
              <a:rPr lang="en-US" dirty="0" smtClean="0"/>
              <a:t> </a:t>
            </a:r>
            <a:r>
              <a:rPr lang="en-US" dirty="0" err="1" smtClean="0"/>
              <a:t>ataksiler</a:t>
            </a:r>
            <a:endParaRPr lang="en-US" dirty="0" smtClean="0"/>
          </a:p>
          <a:p>
            <a:r>
              <a:rPr lang="en-US" dirty="0" err="1" smtClean="0"/>
              <a:t>Vestibüler</a:t>
            </a:r>
            <a:r>
              <a:rPr lang="en-US" dirty="0" smtClean="0"/>
              <a:t> </a:t>
            </a:r>
            <a:r>
              <a:rPr lang="en-US" dirty="0" err="1" smtClean="0"/>
              <a:t>migren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7191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6043</TotalTime>
  <Words>754</Words>
  <Application>Microsoft Office PowerPoint</Application>
  <PresentationFormat>Ekran Gösterisi (4:3)</PresentationFormat>
  <Paragraphs>175</Paragraphs>
  <Slides>26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Capital</vt:lpstr>
      <vt:lpstr>VERTİGO</vt:lpstr>
      <vt:lpstr>Vertigo-Psödovertigo ?</vt:lpstr>
      <vt:lpstr>“Psödovertigo-Dizziness” </vt:lpstr>
      <vt:lpstr>Santral-Periferik Vertigo</vt:lpstr>
      <vt:lpstr>Vertigo Ayırıcı Tanı</vt:lpstr>
      <vt:lpstr>Vertigo Nedenleri</vt:lpstr>
      <vt:lpstr>Sendromik Sınıflama</vt:lpstr>
      <vt:lpstr>Akut Vestibüler Sendrom</vt:lpstr>
      <vt:lpstr>Diğer Santral Vertigo Nedenleri</vt:lpstr>
      <vt:lpstr>BPPV</vt:lpstr>
      <vt:lpstr>Dix-Hallpike Manevrası</vt:lpstr>
      <vt:lpstr>Yan Yatırma Manevrası</vt:lpstr>
      <vt:lpstr>BPPV-Muayene</vt:lpstr>
      <vt:lpstr>Epley Manevrası</vt:lpstr>
      <vt:lpstr>Semont Manevrası</vt:lpstr>
      <vt:lpstr>BPPV Tedavi</vt:lpstr>
      <vt:lpstr>Repozisyon manevraları ile iyileşme oranı %90</vt:lpstr>
      <vt:lpstr>Akut Vestibüler Nörit</vt:lpstr>
      <vt:lpstr>Akut Vestibüler Nörit</vt:lpstr>
      <vt:lpstr>Vestibüler Migren</vt:lpstr>
      <vt:lpstr>Kesin Vestibüler Migren</vt:lpstr>
      <vt:lpstr>Vestibüler Migren-Tedavi</vt:lpstr>
      <vt:lpstr>Meniere Hastalığı</vt:lpstr>
      <vt:lpstr>Meniere Hastalığı-Tanı</vt:lpstr>
      <vt:lpstr>Vestibüler Semptom Tedavisi</vt:lpstr>
      <vt:lpstr>Özetle *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canan togay</dc:creator>
  <cp:lastModifiedBy>user</cp:lastModifiedBy>
  <cp:revision>824</cp:revision>
  <dcterms:created xsi:type="dcterms:W3CDTF">2016-05-01T13:39:12Z</dcterms:created>
  <dcterms:modified xsi:type="dcterms:W3CDTF">2018-02-23T08:12:51Z</dcterms:modified>
</cp:coreProperties>
</file>