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5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57682C-8284-407C-82F0-7013DC53C4A9}" type="datetimeFigureOut">
              <a:rPr lang="tr-TR" smtClean="0"/>
              <a:pPr/>
              <a:t>4.05.2020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3D5D4D-8BB0-40F2-9810-E589D66DE446}"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10</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11</a:t>
            </a:fld>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12</a:t>
            </a:fld>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13</a:t>
            </a:fld>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14</a:t>
            </a:fld>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15</a:t>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16</a:t>
            </a:fld>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17</a:t>
            </a:fld>
            <a:endParaRPr 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18</a:t>
            </a:fld>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19</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2</a:t>
            </a:fld>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20</a:t>
            </a:fld>
            <a:endParaRPr 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21</a:t>
            </a:fld>
            <a:endParaRPr 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22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3D5D4D-8BB0-40F2-9810-E589D66DE446}" type="slidenum">
              <a:rPr lang="tr-TR" smtClean="0"/>
              <a:pPr/>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4FF5E29-5285-4E69-9B6D-B3EF2BCD9EA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215062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4FF5E29-5285-4E69-9B6D-B3EF2BCD9EA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1162250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4FF5E29-5285-4E69-9B6D-B3EF2BCD9EA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14FF34E-2000-43C1-B61A-9EAB08CC9F6A}"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7050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4FF5E29-5285-4E69-9B6D-B3EF2BCD9EA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3278274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4FF5E29-5285-4E69-9B6D-B3EF2BCD9EA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14FF34E-2000-43C1-B61A-9EAB08CC9F6A}"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59046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4FF5E29-5285-4E69-9B6D-B3EF2BCD9EA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2146975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4FF5E29-5285-4E69-9B6D-B3EF2BCD9EA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465229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4FF5E29-5285-4E69-9B6D-B3EF2BCD9EA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177644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4FF5E29-5285-4E69-9B6D-B3EF2BCD9EA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397018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4FF5E29-5285-4E69-9B6D-B3EF2BCD9EA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520123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4FF5E29-5285-4E69-9B6D-B3EF2BCD9EA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2415078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4FF5E29-5285-4E69-9B6D-B3EF2BCD9EA5}"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726188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4FF5E29-5285-4E69-9B6D-B3EF2BCD9EA5}"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394222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FF5E29-5285-4E69-9B6D-B3EF2BCD9EA5}"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124681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4FF5E29-5285-4E69-9B6D-B3EF2BCD9EA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3530976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4FF5E29-5285-4E69-9B6D-B3EF2BCD9EA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14FF34E-2000-43C1-B61A-9EAB08CC9F6A}" type="slidenum">
              <a:rPr lang="tr-TR" smtClean="0"/>
              <a:pPr/>
              <a:t>‹#›</a:t>
            </a:fld>
            <a:endParaRPr lang="tr-TR"/>
          </a:p>
        </p:txBody>
      </p:sp>
    </p:spTree>
    <p:extLst>
      <p:ext uri="{BB962C8B-B14F-4D97-AF65-F5344CB8AC3E}">
        <p14:creationId xmlns:p14="http://schemas.microsoft.com/office/powerpoint/2010/main" val="135899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4FF5E29-5285-4E69-9B6D-B3EF2BCD9EA5}" type="datetimeFigureOut">
              <a:rPr lang="tr-TR" smtClean="0"/>
              <a:pPr/>
              <a:t>4.05.2020</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E14FF34E-2000-43C1-B61A-9EAB08CC9F6A}" type="slidenum">
              <a:rPr lang="tr-TR" smtClean="0"/>
              <a:pPr/>
              <a:t>‹#›</a:t>
            </a:fld>
            <a:endParaRPr lang="tr-TR"/>
          </a:p>
        </p:txBody>
      </p:sp>
    </p:spTree>
    <p:extLst>
      <p:ext uri="{BB962C8B-B14F-4D97-AF65-F5344CB8AC3E}">
        <p14:creationId xmlns:p14="http://schemas.microsoft.com/office/powerpoint/2010/main" val="12469546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3200" i="1" dirty="0">
                <a:solidFill>
                  <a:srgbClr val="FF0000"/>
                </a:solidFill>
                <a:latin typeface="Comic Sans MS" pitchFamily="66" charset="0"/>
              </a:rPr>
              <a:t>AİLEYE YÖNELİK DANIŞMANLIK HİZMETLERİ</a:t>
            </a:r>
            <a:br>
              <a:rPr lang="tr-TR" sz="3200" i="1" dirty="0">
                <a:solidFill>
                  <a:srgbClr val="FF0000"/>
                </a:solidFill>
                <a:latin typeface="Comic Sans MS" pitchFamily="66" charset="0"/>
              </a:rPr>
            </a:br>
            <a:endParaRPr lang="tr-TR" sz="3200" i="1" dirty="0">
              <a:solidFill>
                <a:srgbClr val="FF0000"/>
              </a:solidFill>
              <a:latin typeface="Comic Sans MS" pitchFamily="66" charset="0"/>
            </a:endParaRPr>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       </a:t>
            </a:r>
            <a:r>
              <a:rPr lang="tr-TR" b="1" i="1" dirty="0">
                <a:solidFill>
                  <a:srgbClr val="FF0000"/>
                </a:solidFill>
                <a:latin typeface="Comic Sans MS" pitchFamily="66" charset="0"/>
              </a:rPr>
              <a:t>Yaşantısal/İnsancıl Görüş</a:t>
            </a:r>
          </a:p>
        </p:txBody>
      </p:sp>
      <p:sp>
        <p:nvSpPr>
          <p:cNvPr id="3" name="Content Placeholder 2"/>
          <p:cNvSpPr>
            <a:spLocks noGrp="1"/>
          </p:cNvSpPr>
          <p:nvPr>
            <p:ph idx="1"/>
          </p:nvPr>
        </p:nvSpPr>
        <p:spPr>
          <a:xfrm>
            <a:off x="323528" y="1628800"/>
            <a:ext cx="7601272" cy="4845152"/>
          </a:xfrm>
        </p:spPr>
        <p:txBody>
          <a:bodyPr/>
          <a:lstStyle/>
          <a:p>
            <a:pPr algn="just">
              <a:buNone/>
            </a:pPr>
            <a:r>
              <a:rPr lang="tr-TR">
                <a:latin typeface="Comic Sans MS" pitchFamily="66" charset="0"/>
              </a:rPr>
              <a:t>Bu görüşe </a:t>
            </a:r>
            <a:r>
              <a:rPr lang="tr-TR" dirty="0">
                <a:latin typeface="Comic Sans MS" pitchFamily="66" charset="0"/>
              </a:rPr>
              <a:t>göre;</a:t>
            </a:r>
          </a:p>
          <a:p>
            <a:pPr algn="just">
              <a:buNone/>
            </a:pPr>
            <a:r>
              <a:rPr lang="tr-TR" dirty="0">
                <a:latin typeface="Comic Sans MS" pitchFamily="66" charset="0"/>
              </a:rPr>
              <a:t>        Ailedeki bireyler duygularının farkında değildir.  Duygularını farkederlerse, onları bastırırlar. Duygular yaşanmadığı zaman, ailenin 1 veya daha fazla üyesinde duygusal rahatsızlık ortaya çıkar. Bu tür bir atmosferde aile üyeleri birbirinden uzaklaşırlar, başka uğraşılar, aile dışı aktiviteler edinirler. Bu da ailede fonksiyonelsizliğe yol açar. </a:t>
            </a:r>
          </a:p>
          <a:p>
            <a:pPr algn="just">
              <a:buNone/>
            </a:pPr>
            <a:r>
              <a:rPr lang="tr-TR" i="1" dirty="0">
                <a:latin typeface="Comic Sans MS" pitchFamily="66" charset="0"/>
              </a:rPr>
              <a:t>       Bu durumun giderebilmek için aile üyeleri arasında duygusallık, duyguları ifade etme vurgulanır.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pPr algn="just"/>
            <a:r>
              <a:rPr lang="tr-TR" dirty="0"/>
              <a:t>    </a:t>
            </a:r>
            <a:r>
              <a:rPr lang="tr-TR" dirty="0">
                <a:latin typeface="Comic Sans MS" pitchFamily="66" charset="0"/>
              </a:rPr>
              <a:t>Aile üyelerinin kendi yetenek ve potansiyellerine  karşı farkındalık yaratmak, </a:t>
            </a:r>
          </a:p>
          <a:p>
            <a:pPr algn="just"/>
            <a:r>
              <a:rPr lang="tr-TR" dirty="0">
                <a:latin typeface="Comic Sans MS" pitchFamily="66" charset="0"/>
              </a:rPr>
              <a:t>    Sorumluluk almaları için teşvik etmek,</a:t>
            </a:r>
          </a:p>
          <a:p>
            <a:pPr algn="just"/>
            <a:r>
              <a:rPr lang="tr-TR" dirty="0">
                <a:latin typeface="Comic Sans MS" pitchFamily="66" charset="0"/>
              </a:rPr>
              <a:t>    Seçim yapma ve karar vermelerinde onlara yardımcı olmak,</a:t>
            </a:r>
          </a:p>
          <a:p>
            <a:pPr algn="just"/>
            <a:r>
              <a:rPr lang="tr-TR" dirty="0">
                <a:latin typeface="Comic Sans MS" pitchFamily="66" charset="0"/>
              </a:rPr>
              <a:t>    Özerkliklerine ve kendini gerçekleştirmelerine yardım etmek,</a:t>
            </a:r>
          </a:p>
          <a:p>
            <a:pPr algn="just"/>
            <a:r>
              <a:rPr lang="tr-TR" dirty="0">
                <a:latin typeface="Comic Sans MS" pitchFamily="66" charset="0"/>
              </a:rPr>
              <a:t>    Kendi hayatlarını nasıl yaşamak istediklerini keşfetmeleri için cesaretlendirmek amaçlanır. Ailelerin birçok problemi çözebilme gücüne kavuşmalarını sağlar.</a:t>
            </a:r>
          </a:p>
          <a:p>
            <a:pPr algn="just">
              <a:buNone/>
            </a:pPr>
            <a:r>
              <a:rPr lang="tr-TR" dirty="0">
                <a:latin typeface="Comic Sans MS" pitchFamily="66" charset="0"/>
              </a:rPr>
              <a:t> </a:t>
            </a:r>
            <a:r>
              <a:rPr lang="tr-TR" i="1" dirty="0">
                <a:latin typeface="Comic Sans MS" pitchFamily="66" charset="0"/>
              </a:rPr>
              <a:t>Bu yaklaşım krizdeki ailelerde iyi çalışmaz</a:t>
            </a:r>
            <a:r>
              <a:rPr lang="tr-TR" dirty="0">
                <a:latin typeface="Comic Sans MS" pitchFamily="66"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solidFill>
                  <a:srgbClr val="FF0000"/>
                </a:solidFill>
                <a:latin typeface="Comic Sans MS" pitchFamily="66" charset="0"/>
              </a:rPr>
              <a:t>           Stratejik Görüş</a:t>
            </a:r>
          </a:p>
        </p:txBody>
      </p:sp>
      <p:sp>
        <p:nvSpPr>
          <p:cNvPr id="3" name="Content Placeholder 2"/>
          <p:cNvSpPr>
            <a:spLocks noGrp="1"/>
          </p:cNvSpPr>
          <p:nvPr>
            <p:ph idx="1"/>
          </p:nvPr>
        </p:nvSpPr>
        <p:spPr/>
        <p:txBody>
          <a:bodyPr>
            <a:normAutofit/>
          </a:bodyPr>
          <a:lstStyle/>
          <a:p>
            <a:pPr algn="just">
              <a:buNone/>
            </a:pPr>
            <a:r>
              <a:rPr lang="tr-TR" dirty="0">
                <a:latin typeface="Comic Sans MS" pitchFamily="66" charset="0"/>
              </a:rPr>
              <a:t>       Stratejik aile danışmanlığında danışma sürecinin amacı; ailenin şu anki problemlerini çözmektir</a:t>
            </a:r>
            <a:r>
              <a:rPr lang="tr-TR" dirty="0"/>
              <a:t>. </a:t>
            </a:r>
            <a:r>
              <a:rPr lang="tr-TR" dirty="0">
                <a:latin typeface="Comic Sans MS" pitchFamily="66" charset="0"/>
              </a:rPr>
              <a:t>Geçmişteki olaylara içgörü geliştirmek için çok az çaba harcar. </a:t>
            </a:r>
          </a:p>
          <a:p>
            <a:pPr algn="just">
              <a:buNone/>
            </a:pPr>
            <a:r>
              <a:rPr lang="tr-TR" dirty="0">
                <a:latin typeface="Comic Sans MS" pitchFamily="66" charset="0"/>
              </a:rPr>
              <a:t>       Bu yaklaşım stratejiyi önerir. Şu anki problemi gidermek ve davranışları somutlaştırmak için; ödev verme, yeni beceriler öğretme, tavsiye verme gibi yönlendirici teknikler kullanır.</a:t>
            </a:r>
          </a:p>
          <a:p>
            <a:pPr algn="just">
              <a:buNone/>
            </a:pPr>
            <a:r>
              <a:rPr lang="tr-TR" dirty="0">
                <a:latin typeface="Comic Sans MS" pitchFamily="66" charset="0"/>
              </a:rPr>
              <a:t>        Semptomları ortaya çıkarmak için mantıksal teknikler kullanır. Örn; karı-kocada birbirine bağırma alışkanlığı varsa, günde 10 dk bu alışkanlığı yapmaları söylenebilir. Ancak tavsiye verme ve mantıksal teknikler dikkatli kullanılmalıdır, yoksa aileye zarar verilebilir.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467544" y="1196752"/>
            <a:ext cx="7704856" cy="5661248"/>
          </a:xfrm>
        </p:spPr>
        <p:txBody>
          <a:bodyPr>
            <a:normAutofit/>
          </a:bodyPr>
          <a:lstStyle/>
          <a:p>
            <a:pPr>
              <a:buNone/>
            </a:pPr>
            <a:r>
              <a:rPr lang="tr-TR" dirty="0">
                <a:latin typeface="Comic Sans MS" pitchFamily="66" charset="0"/>
              </a:rPr>
              <a:t>           </a:t>
            </a:r>
            <a:r>
              <a:rPr lang="tr-TR" i="1" dirty="0">
                <a:solidFill>
                  <a:srgbClr val="FF0000"/>
                </a:solidFill>
                <a:latin typeface="Comic Sans MS" pitchFamily="66" charset="0"/>
              </a:rPr>
              <a:t>Güçlü Yönleri:</a:t>
            </a:r>
          </a:p>
          <a:p>
            <a:r>
              <a:rPr lang="tr-TR" dirty="0">
                <a:latin typeface="Comic Sans MS" pitchFamily="66" charset="0"/>
              </a:rPr>
              <a:t>Yeniliğe ve yaratıcılığa açık olması,</a:t>
            </a:r>
          </a:p>
          <a:p>
            <a:r>
              <a:rPr lang="tr-TR" dirty="0">
                <a:latin typeface="Comic Sans MS" pitchFamily="66" charset="0"/>
              </a:rPr>
              <a:t> Açıkça oluşturulmuş terapötik amaçlarının olması,</a:t>
            </a:r>
          </a:p>
          <a:p>
            <a:r>
              <a:rPr lang="tr-TR" dirty="0">
                <a:latin typeface="Comic Sans MS" pitchFamily="66" charset="0"/>
              </a:rPr>
              <a:t> Ailenin müdahaleyi anlamaları, tekrar edebilmeleri,</a:t>
            </a:r>
          </a:p>
          <a:p>
            <a:r>
              <a:rPr lang="tr-TR" dirty="0">
                <a:latin typeface="Comic Sans MS" pitchFamily="66" charset="0"/>
              </a:rPr>
              <a:t>Danışmanların aileyle sıcak bir ilişki kurmaya çalışmaları,</a:t>
            </a:r>
          </a:p>
          <a:p>
            <a:r>
              <a:rPr lang="tr-TR" dirty="0">
                <a:latin typeface="Comic Sans MS" pitchFamily="66" charset="0"/>
              </a:rPr>
              <a:t>Bütün aile üyelerinin oturumlara katılmasına gerek kalmadan istenilen değişimlerin oluşabilmesi</a:t>
            </a:r>
          </a:p>
          <a:p>
            <a:pPr>
              <a:buNone/>
            </a:pPr>
            <a:r>
              <a:rPr lang="tr-TR" i="1" dirty="0">
                <a:solidFill>
                  <a:srgbClr val="FF0000"/>
                </a:solidFill>
                <a:latin typeface="Comic Sans MS" pitchFamily="66" charset="0"/>
              </a:rPr>
              <a:t>           Eleştirilen Yönleri</a:t>
            </a:r>
          </a:p>
          <a:p>
            <a:pPr algn="just"/>
            <a:r>
              <a:rPr lang="tr-TR" i="1" dirty="0">
                <a:solidFill>
                  <a:srgbClr val="FF0000"/>
                </a:solidFill>
                <a:latin typeface="Comic Sans MS" pitchFamily="66" charset="0"/>
              </a:rPr>
              <a:t>    </a:t>
            </a:r>
            <a:r>
              <a:rPr lang="tr-TR" dirty="0">
                <a:latin typeface="Comic Sans MS" pitchFamily="66" charset="0"/>
              </a:rPr>
              <a:t>Oturum sayısı azdır. Aileler çalışmak için güdülendikleri halde buna az zaman harcanır.</a:t>
            </a:r>
          </a:p>
          <a:p>
            <a:pPr algn="just"/>
            <a:r>
              <a:rPr lang="tr-TR" dirty="0">
                <a:latin typeface="Comic Sans MS" pitchFamily="66" charset="0"/>
              </a:rPr>
              <a:t>     Ciddi ve geniş problemlerle yeterince ilgilenilmez.Danışmanlar yalnızca spesifik bir problemi ele alıp çözerler. Bu şekilde aileler problem çözme yeteneği kazanabilirler.</a:t>
            </a:r>
          </a:p>
          <a:p>
            <a:pPr algn="just"/>
            <a:endParaRPr lang="tr-TR" dirty="0">
              <a:latin typeface="Comic Sans MS" pitchFamily="66" charset="0"/>
            </a:endParaRPr>
          </a:p>
          <a:p>
            <a:pPr algn="just">
              <a:buNone/>
            </a:pPr>
            <a:endParaRPr lang="tr-TR" dirty="0">
              <a:latin typeface="Comic Sans MS" pitchFamily="66" charset="0"/>
            </a:endParaRPr>
          </a:p>
          <a:p>
            <a:pPr>
              <a:buNone/>
            </a:pPr>
            <a:endParaRPr lang="tr-TR" dirty="0">
              <a:latin typeface="Comic Sans MS"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solidFill>
                  <a:srgbClr val="FF0000"/>
                </a:solidFill>
                <a:latin typeface="Comic Sans MS" pitchFamily="66" charset="0"/>
              </a:rPr>
              <a:t>Bilişsel/Davranışçı Görüş</a:t>
            </a:r>
          </a:p>
        </p:txBody>
      </p:sp>
      <p:sp>
        <p:nvSpPr>
          <p:cNvPr id="3" name="Content Placeholder 2"/>
          <p:cNvSpPr>
            <a:spLocks noGrp="1"/>
          </p:cNvSpPr>
          <p:nvPr>
            <p:ph idx="1"/>
          </p:nvPr>
        </p:nvSpPr>
        <p:spPr>
          <a:xfrm>
            <a:off x="323528" y="1556792"/>
            <a:ext cx="7776864" cy="5301208"/>
          </a:xfrm>
        </p:spPr>
        <p:txBody>
          <a:bodyPr>
            <a:normAutofit/>
          </a:bodyPr>
          <a:lstStyle/>
          <a:p>
            <a:pPr algn="just">
              <a:buNone/>
            </a:pPr>
            <a:r>
              <a:rPr lang="tr-TR" dirty="0">
                <a:latin typeface="Comic Sans MS" pitchFamily="66" charset="0"/>
              </a:rPr>
              <a:t>      Bu yaklaşım insanın şimdiki düşünce kalıplarını etkileyerek,  düşünce ve hareketlerini değiştirmeye çalışır. Varsayımları:</a:t>
            </a:r>
          </a:p>
          <a:p>
            <a:pPr algn="just"/>
            <a:r>
              <a:rPr lang="tr-TR" dirty="0">
                <a:latin typeface="Comic Sans MS" pitchFamily="66" charset="0"/>
              </a:rPr>
              <a:t>Bütün davranışlar öğrenilmiştir. Pekiştirilen davranışlar gösterilir.</a:t>
            </a:r>
          </a:p>
          <a:p>
            <a:pPr algn="just"/>
            <a:r>
              <a:rPr lang="tr-TR" dirty="0">
                <a:latin typeface="Comic Sans MS" pitchFamily="66" charset="0"/>
              </a:rPr>
              <a:t>Hatalı davranışlar değiştirilmelidir. Şu anki davranışlarla ilgilenilir. Davranışların geçmiş hikayesi ile ilgilenilmez.</a:t>
            </a:r>
          </a:p>
          <a:p>
            <a:pPr algn="just"/>
            <a:r>
              <a:rPr lang="tr-TR" dirty="0">
                <a:latin typeface="Comic Sans MS" pitchFamily="66" charset="0"/>
              </a:rPr>
              <a:t>Davranışlarda değişim meydana gelirken eşlerden biri veya herhangi bir aile üyesi ile çalışılır, özellikle kadınla. Çünkü, terapötik değişime ve müdahalelere daha açıktırlar.</a:t>
            </a:r>
          </a:p>
          <a:p>
            <a:pPr algn="just">
              <a:buNone/>
            </a:pPr>
            <a:r>
              <a:rPr lang="tr-TR" dirty="0">
                <a:latin typeface="Comic Sans MS" pitchFamily="66" charset="0"/>
              </a:rPr>
              <a:t>         *Kaynağını ebeveyn eğitimi çalışmalarından alır.</a:t>
            </a:r>
          </a:p>
          <a:p>
            <a:pPr algn="just">
              <a:buNone/>
            </a:pPr>
            <a:r>
              <a:rPr lang="tr-TR" dirty="0">
                <a:latin typeface="Comic Sans MS" pitchFamily="66" charset="0"/>
              </a:rPr>
              <a:t>         *Danışmanların davranışı değerlendirme becerilerinin olması gerekir.</a:t>
            </a:r>
          </a:p>
          <a:p>
            <a:pPr algn="just">
              <a:buNone/>
            </a:pPr>
            <a:r>
              <a:rPr lang="tr-TR" dirty="0">
                <a:latin typeface="Comic Sans MS" pitchFamily="66" charset="0"/>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323528" y="1556792"/>
            <a:ext cx="7601272" cy="4917160"/>
          </a:xfrm>
        </p:spPr>
        <p:txBody>
          <a:bodyPr>
            <a:normAutofit/>
          </a:bodyPr>
          <a:lstStyle/>
          <a:p>
            <a:pPr>
              <a:buNone/>
            </a:pPr>
            <a:r>
              <a:rPr lang="tr-TR" i="1" dirty="0">
                <a:solidFill>
                  <a:srgbClr val="FF0000"/>
                </a:solidFill>
                <a:latin typeface="Comic Sans MS" pitchFamily="66" charset="0"/>
              </a:rPr>
              <a:t>      Güçlü Yönleri:</a:t>
            </a:r>
          </a:p>
          <a:p>
            <a:pPr>
              <a:buNone/>
            </a:pPr>
            <a:r>
              <a:rPr lang="tr-TR" dirty="0">
                <a:latin typeface="Comic Sans MS" pitchFamily="66" charset="0"/>
              </a:rPr>
              <a:t>Deneysel yönünün güçlü olması, araştırmalara dayanması,</a:t>
            </a:r>
          </a:p>
          <a:p>
            <a:pPr>
              <a:buNone/>
            </a:pPr>
            <a:r>
              <a:rPr lang="tr-TR" dirty="0">
                <a:latin typeface="Comic Sans MS" pitchFamily="66" charset="0"/>
              </a:rPr>
              <a:t>Gözle görünür davranışlar üzerinde durması,</a:t>
            </a:r>
          </a:p>
          <a:p>
            <a:pPr>
              <a:buNone/>
            </a:pPr>
            <a:r>
              <a:rPr lang="tr-TR" dirty="0">
                <a:latin typeface="Comic Sans MS" pitchFamily="66" charset="0"/>
              </a:rPr>
              <a:t>Yazılı bir kontrat yapmasından dolayı danışanların sürecin evrelerini, hedeflerini anlayabilmeleri,</a:t>
            </a:r>
          </a:p>
          <a:p>
            <a:pPr>
              <a:buNone/>
            </a:pPr>
            <a:r>
              <a:rPr lang="tr-TR" dirty="0">
                <a:latin typeface="Comic Sans MS" pitchFamily="66" charset="0"/>
              </a:rPr>
              <a:t>Sürecin kısa olması</a:t>
            </a:r>
          </a:p>
          <a:p>
            <a:pPr>
              <a:buNone/>
            </a:pPr>
            <a:r>
              <a:rPr lang="tr-TR" i="1" dirty="0">
                <a:solidFill>
                  <a:srgbClr val="FF0000"/>
                </a:solidFill>
                <a:latin typeface="Comic Sans MS" pitchFamily="66" charset="0"/>
              </a:rPr>
              <a:t>    Eleştirilen Yönleri:</a:t>
            </a:r>
          </a:p>
          <a:p>
            <a:pPr>
              <a:buNone/>
            </a:pPr>
            <a:r>
              <a:rPr lang="tr-TR" dirty="0">
                <a:latin typeface="Comic Sans MS" pitchFamily="66" charset="0"/>
              </a:rPr>
              <a:t>Daha az sistemli olması,</a:t>
            </a:r>
          </a:p>
          <a:p>
            <a:pPr>
              <a:buNone/>
            </a:pPr>
            <a:r>
              <a:rPr lang="tr-TR" dirty="0">
                <a:latin typeface="Comic Sans MS" pitchFamily="66" charset="0"/>
              </a:rPr>
              <a:t>Danışmanların daha katı olması, spontan ve tekniklere bağlı kalmaları,</a:t>
            </a:r>
          </a:p>
          <a:p>
            <a:pPr>
              <a:buNone/>
            </a:pPr>
            <a:r>
              <a:rPr lang="tr-TR" dirty="0">
                <a:latin typeface="Comic Sans MS" pitchFamily="66" charset="0"/>
              </a:rPr>
              <a:t>Ailenin geçmiş hikayelerini almamaları,</a:t>
            </a:r>
          </a:p>
          <a:p>
            <a:pPr>
              <a:buNone/>
            </a:pPr>
            <a:r>
              <a:rPr lang="tr-TR" dirty="0">
                <a:latin typeface="Comic Sans MS" pitchFamily="66" charset="0"/>
              </a:rPr>
              <a:t>Semptomlara çok fazla odaklanması, problemin altında yatan nedenlerin önemsenmemesi.</a:t>
            </a:r>
          </a:p>
          <a:p>
            <a:pPr>
              <a:buNone/>
            </a:pPr>
            <a:endParaRPr lang="tr-TR" dirty="0">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7467600" cy="1143000"/>
          </a:xfrm>
        </p:spPr>
        <p:txBody>
          <a:bodyPr>
            <a:normAutofit fontScale="90000"/>
          </a:bodyPr>
          <a:lstStyle/>
          <a:p>
            <a:r>
              <a:rPr lang="tr-TR" b="1" i="1" dirty="0">
                <a:solidFill>
                  <a:srgbClr val="FF0000"/>
                </a:solidFill>
                <a:latin typeface="Comic Sans MS" pitchFamily="66" charset="0"/>
              </a:rPr>
              <a:t>AİLE DANIŞMANLIĞI TÜRLERİ</a:t>
            </a:r>
          </a:p>
        </p:txBody>
      </p:sp>
      <p:sp>
        <p:nvSpPr>
          <p:cNvPr id="3" name="Content Placeholder 2"/>
          <p:cNvSpPr>
            <a:spLocks noGrp="1"/>
          </p:cNvSpPr>
          <p:nvPr>
            <p:ph idx="1"/>
          </p:nvPr>
        </p:nvSpPr>
        <p:spPr/>
        <p:txBody>
          <a:bodyPr/>
          <a:lstStyle/>
          <a:p>
            <a:r>
              <a:rPr lang="tr-TR" dirty="0"/>
              <a:t> </a:t>
            </a:r>
            <a:r>
              <a:rPr lang="tr-TR" sz="2800" dirty="0">
                <a:latin typeface="Comic Sans MS" pitchFamily="66" charset="0"/>
              </a:rPr>
              <a:t>Psikoterapi</a:t>
            </a:r>
          </a:p>
          <a:p>
            <a:r>
              <a:rPr lang="tr-TR" sz="2800" dirty="0">
                <a:latin typeface="Comic Sans MS" pitchFamily="66" charset="0"/>
              </a:rPr>
              <a:t>Aile terapisi</a:t>
            </a:r>
          </a:p>
          <a:p>
            <a:r>
              <a:rPr lang="tr-TR" sz="2800" dirty="0">
                <a:latin typeface="Comic Sans MS" pitchFamily="66" charset="0"/>
              </a:rPr>
              <a:t>Çocuk merkezli çocuk danışmanlığı</a:t>
            </a:r>
          </a:p>
          <a:p>
            <a:endParaRPr lang="tr-TR" sz="2800" dirty="0">
              <a:latin typeface="Comic Sans MS"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a:solidFill>
                  <a:srgbClr val="FF0000"/>
                </a:solidFill>
                <a:latin typeface="Comic Sans MS" pitchFamily="66" charset="0"/>
              </a:rPr>
              <a:t>Psikoterapi</a:t>
            </a:r>
          </a:p>
        </p:txBody>
      </p:sp>
      <p:sp>
        <p:nvSpPr>
          <p:cNvPr id="3" name="Content Placeholder 2"/>
          <p:cNvSpPr>
            <a:spLocks noGrp="1"/>
          </p:cNvSpPr>
          <p:nvPr>
            <p:ph idx="1"/>
          </p:nvPr>
        </p:nvSpPr>
        <p:spPr>
          <a:xfrm>
            <a:off x="251520" y="1412776"/>
            <a:ext cx="7776864" cy="5061176"/>
          </a:xfrm>
        </p:spPr>
        <p:txBody>
          <a:bodyPr/>
          <a:lstStyle/>
          <a:p>
            <a:pPr algn="just">
              <a:buNone/>
            </a:pPr>
            <a:r>
              <a:rPr lang="tr-TR" dirty="0"/>
              <a:t>   </a:t>
            </a:r>
          </a:p>
          <a:p>
            <a:pPr algn="just">
              <a:buNone/>
            </a:pPr>
            <a:r>
              <a:rPr lang="tr-TR" i="1" dirty="0">
                <a:solidFill>
                  <a:srgbClr val="FF0000"/>
                </a:solidFill>
                <a:latin typeface="Comic Sans MS" pitchFamily="66" charset="0"/>
              </a:rPr>
              <a:t>Amacı:</a:t>
            </a:r>
            <a:r>
              <a:rPr lang="tr-TR" dirty="0">
                <a:latin typeface="Comic Sans MS" pitchFamily="66" charset="0"/>
              </a:rPr>
              <a:t> Psikolojik yöntemlerden yararlanarak, bireylerin duygusal ağırlıklı şproblemlerinin giderilmesi, hafifletilmesi, olumlu kişilik gelişiminin  desteklenmesi</a:t>
            </a:r>
          </a:p>
          <a:p>
            <a:pPr algn="just">
              <a:buNone/>
            </a:pPr>
            <a:r>
              <a:rPr lang="tr-TR" dirty="0">
                <a:latin typeface="Comic Sans MS" pitchFamily="66" charset="0"/>
              </a:rPr>
              <a:t>Psikolojik danışma/psikoterapi </a:t>
            </a:r>
            <a:r>
              <a:rPr lang="tr-TR" i="1" dirty="0">
                <a:latin typeface="Comic Sans MS" pitchFamily="66" charset="0"/>
              </a:rPr>
              <a:t>her 2 si de;</a:t>
            </a:r>
          </a:p>
          <a:p>
            <a:pPr algn="just"/>
            <a:r>
              <a:rPr lang="tr-TR" dirty="0">
                <a:latin typeface="Comic Sans MS" pitchFamily="66" charset="0"/>
              </a:rPr>
              <a:t>   Problemli kişiye yapılan psikolojik yardım ilişkisidir.</a:t>
            </a:r>
          </a:p>
          <a:p>
            <a:pPr algn="just"/>
            <a:r>
              <a:rPr lang="tr-TR" dirty="0">
                <a:latin typeface="Comic Sans MS" pitchFamily="66" charset="0"/>
              </a:rPr>
              <a:t>   Danışanla uzman kişi arasında problemin çözümü için yüz yüze yapılan görüşmelere dayanır.</a:t>
            </a:r>
          </a:p>
          <a:p>
            <a:pPr algn="just"/>
            <a:r>
              <a:rPr lang="tr-TR" dirty="0">
                <a:latin typeface="Comic Sans MS" pitchFamily="66" charset="0"/>
              </a:rPr>
              <a:t>    Genelde aynı teknikleri kullanır. </a:t>
            </a:r>
          </a:p>
          <a:p>
            <a:pPr algn="just">
              <a:buNone/>
            </a:pPr>
            <a:endParaRPr lang="tr-TR" dirty="0">
              <a:latin typeface="Comic Sans MS" pitchFamily="66" charset="0"/>
            </a:endParaRPr>
          </a:p>
          <a:p>
            <a:pPr algn="just">
              <a:buNone/>
            </a:pPr>
            <a:endParaRPr lang="tr-TR" dirty="0">
              <a:latin typeface="Comic Sans MS"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pPr>
              <a:buNone/>
            </a:pPr>
            <a:r>
              <a:rPr lang="tr-TR" dirty="0">
                <a:latin typeface="Comic Sans MS" pitchFamily="66" charset="0"/>
              </a:rPr>
              <a:t>    </a:t>
            </a:r>
            <a:r>
              <a:rPr lang="tr-TR" i="1" dirty="0">
                <a:latin typeface="Comic Sans MS" pitchFamily="66" charset="0"/>
              </a:rPr>
              <a:t>Farklı yanları;</a:t>
            </a:r>
          </a:p>
          <a:p>
            <a:pPr>
              <a:buFont typeface="Courier New" pitchFamily="49" charset="0"/>
              <a:buChar char="o"/>
            </a:pPr>
            <a:r>
              <a:rPr lang="tr-TR" dirty="0">
                <a:latin typeface="Comic Sans MS" pitchFamily="66" charset="0"/>
              </a:rPr>
              <a:t>      Psikolojik danışma normal saydığımız insanların günlük hayatta yapacakları uyumlarda olağan seçme, karar verme sorunlarıyla uğraşır. Psiko terapi ise; kişilik bozukluklarına yol açmış kaygı ve nörotik davranışların hakim olduğu “normal dışı” kişilik sorunlarıyla uğraşır.</a:t>
            </a:r>
          </a:p>
          <a:p>
            <a:pPr>
              <a:buFont typeface="Courier New" pitchFamily="49" charset="0"/>
              <a:buChar char="o"/>
            </a:pPr>
            <a:r>
              <a:rPr lang="tr-TR" dirty="0">
                <a:latin typeface="Comic Sans MS" pitchFamily="66" charset="0"/>
              </a:rPr>
              <a:t>     Psikolojik danışma okul veya sosyal hizmet veren bir kurum ortamı içinde, psikoterapi klinik ortamda çalışır.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a:solidFill>
                  <a:srgbClr val="FF0000"/>
                </a:solidFill>
                <a:latin typeface="Comic Sans MS" pitchFamily="66" charset="0"/>
              </a:rPr>
              <a:t>Aile Terapisi</a:t>
            </a:r>
          </a:p>
        </p:txBody>
      </p:sp>
      <p:sp>
        <p:nvSpPr>
          <p:cNvPr id="3" name="Content Placeholder 2"/>
          <p:cNvSpPr>
            <a:spLocks noGrp="1"/>
          </p:cNvSpPr>
          <p:nvPr>
            <p:ph idx="1"/>
          </p:nvPr>
        </p:nvSpPr>
        <p:spPr>
          <a:xfrm>
            <a:off x="251520" y="1700808"/>
            <a:ext cx="7529264" cy="4845152"/>
          </a:xfrm>
        </p:spPr>
        <p:txBody>
          <a:bodyPr>
            <a:normAutofit lnSpcReduction="10000"/>
          </a:bodyPr>
          <a:lstStyle/>
          <a:p>
            <a:pPr algn="just">
              <a:buNone/>
            </a:pPr>
            <a:r>
              <a:rPr lang="tr-TR" dirty="0">
                <a:latin typeface="Comic Sans MS" pitchFamily="66" charset="0"/>
              </a:rPr>
              <a:t>      </a:t>
            </a:r>
            <a:r>
              <a:rPr lang="tr-TR" sz="2000" dirty="0">
                <a:latin typeface="Comic Sans MS" pitchFamily="66" charset="0"/>
              </a:rPr>
              <a:t>İnsanlara amaçlarına ulaşmada yardımcı olan bir kişilerarası ilişkiler sürecidir. Danışmanın yardımcı olacağı bazı konular;</a:t>
            </a:r>
          </a:p>
          <a:p>
            <a:pPr algn="just"/>
            <a:r>
              <a:rPr lang="tr-TR" sz="2000" dirty="0">
                <a:latin typeface="Comic Sans MS" pitchFamily="66" charset="0"/>
              </a:rPr>
              <a:t>Benliği anlamak, </a:t>
            </a:r>
          </a:p>
          <a:p>
            <a:pPr algn="just"/>
            <a:r>
              <a:rPr lang="tr-TR" sz="2000" dirty="0">
                <a:latin typeface="Comic Sans MS" pitchFamily="66" charset="0"/>
              </a:rPr>
              <a:t>Bugün ve gelecek hakkında bilgi sahibi olmak için önemli kişisel kararlar almak,</a:t>
            </a:r>
          </a:p>
          <a:p>
            <a:pPr algn="just"/>
            <a:r>
              <a:rPr lang="tr-TR" sz="2000" dirty="0">
                <a:latin typeface="Comic Sans MS" pitchFamily="66" charset="0"/>
              </a:rPr>
              <a:t>Kişisel ve kişilerarası problemlere etkili çözümler getirmek,</a:t>
            </a:r>
          </a:p>
          <a:p>
            <a:pPr algn="just"/>
            <a:r>
              <a:rPr lang="tr-TR" sz="2000" dirty="0">
                <a:latin typeface="Comic Sans MS" pitchFamily="66" charset="0"/>
              </a:rPr>
              <a:t>Etkisiz davranışları daha etkili davranışlara dönüştürmek,</a:t>
            </a:r>
          </a:p>
          <a:p>
            <a:pPr algn="just"/>
            <a:r>
              <a:rPr lang="tr-TR" sz="2000" dirty="0">
                <a:latin typeface="Comic Sans MS" pitchFamily="66" charset="0"/>
              </a:rPr>
              <a:t>Çevresel zorluklar ve yaşam şartları ile başetmek,</a:t>
            </a:r>
          </a:p>
          <a:p>
            <a:pPr algn="just"/>
            <a:r>
              <a:rPr lang="tr-TR" sz="2000" dirty="0">
                <a:latin typeface="Comic Sans MS" pitchFamily="66" charset="0"/>
              </a:rPr>
              <a:t>Kaygı, suçluluk, kendini küçük görme vb benliği bozan olumsuz duygulara yol açan durumları kontrol altına almak,</a:t>
            </a:r>
          </a:p>
          <a:p>
            <a:pPr algn="just"/>
            <a:r>
              <a:rPr lang="tr-TR" sz="2000" dirty="0">
                <a:latin typeface="Comic Sans MS" pitchFamily="66" charset="0"/>
              </a:rPr>
              <a:t>Etkili iletişlişm kurma yollarını  öğretmek</a:t>
            </a:r>
          </a:p>
          <a:p>
            <a:pPr algn="just"/>
            <a:endParaRPr lang="tr-TR" dirty="0">
              <a:latin typeface="Comic Sans MS" pitchFamily="66" charset="0"/>
            </a:endParaRP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600" b="1" i="1" dirty="0">
                <a:solidFill>
                  <a:srgbClr val="FF0000"/>
                </a:solidFill>
                <a:latin typeface="Comic Sans MS" pitchFamily="66" charset="0"/>
              </a:rPr>
              <a:t>AİLE DANIŞMANLIĞI</a:t>
            </a:r>
          </a:p>
        </p:txBody>
      </p:sp>
      <p:sp>
        <p:nvSpPr>
          <p:cNvPr id="3" name="Content Placeholder 2"/>
          <p:cNvSpPr>
            <a:spLocks noGrp="1"/>
          </p:cNvSpPr>
          <p:nvPr>
            <p:ph idx="1"/>
          </p:nvPr>
        </p:nvSpPr>
        <p:spPr/>
        <p:txBody>
          <a:bodyPr>
            <a:normAutofit fontScale="92500" lnSpcReduction="20000"/>
          </a:bodyPr>
          <a:lstStyle/>
          <a:p>
            <a:pPr algn="just">
              <a:buNone/>
            </a:pPr>
            <a:r>
              <a:rPr lang="tr-TR" sz="2800" i="1" dirty="0">
                <a:latin typeface="Comic Sans MS" pitchFamily="66" charset="0"/>
              </a:rPr>
              <a:t>          </a:t>
            </a:r>
            <a:r>
              <a:rPr lang="tr-TR" sz="2800" dirty="0">
                <a:latin typeface="Comic Sans MS" pitchFamily="66" charset="0"/>
              </a:rPr>
              <a:t>Aile üyelerinden birisinin veya ailenin ortak bir problemi olduğunda ve bu problemler aile düzenini, ilişkilerini bozacak düzeye ulaştığında, bunları çözmeye yardımcı olmak amacıyla psikolojik danışma veya terapi hizmetlerine ihtiyaç duyulmaktadır. </a:t>
            </a:r>
          </a:p>
          <a:p>
            <a:pPr algn="just">
              <a:buNone/>
            </a:pPr>
            <a:r>
              <a:rPr lang="tr-TR" sz="2800" dirty="0">
                <a:latin typeface="Comic Sans MS" pitchFamily="66" charset="0"/>
              </a:rPr>
              <a:t>         </a:t>
            </a:r>
            <a:r>
              <a:rPr lang="tr-TR" sz="2800" i="1" dirty="0">
                <a:solidFill>
                  <a:srgbClr val="FF0000"/>
                </a:solidFill>
                <a:latin typeface="Comic Sans MS" pitchFamily="66" charset="0"/>
              </a:rPr>
              <a:t>Aile danışmanlığı aile bireyleri arasında sağlıklı iletişim ortamının yaratılması için aile bireylerine yapılan psikolojik yardımdır.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7539608" cy="1215008"/>
          </a:xfrm>
        </p:spPr>
        <p:txBody>
          <a:bodyPr/>
          <a:lstStyle/>
          <a:p>
            <a:r>
              <a:rPr lang="tr-TR" i="1" dirty="0">
                <a:solidFill>
                  <a:srgbClr val="FF0000"/>
                </a:solidFill>
                <a:latin typeface="Comic Sans MS" pitchFamily="66" charset="0"/>
              </a:rPr>
              <a:t>Çocuk Merkezli çocuk Danışmanlığı</a:t>
            </a:r>
          </a:p>
        </p:txBody>
      </p:sp>
      <p:sp>
        <p:nvSpPr>
          <p:cNvPr id="3" name="Content Placeholder 2"/>
          <p:cNvSpPr>
            <a:spLocks noGrp="1"/>
          </p:cNvSpPr>
          <p:nvPr>
            <p:ph idx="1"/>
          </p:nvPr>
        </p:nvSpPr>
        <p:spPr>
          <a:xfrm>
            <a:off x="251520" y="1628800"/>
            <a:ext cx="7673280" cy="4845152"/>
          </a:xfrm>
        </p:spPr>
        <p:txBody>
          <a:bodyPr/>
          <a:lstStyle/>
          <a:p>
            <a:pPr algn="just">
              <a:buNone/>
            </a:pPr>
            <a:r>
              <a:rPr lang="tr-TR" dirty="0">
                <a:latin typeface="Comic Sans MS" pitchFamily="66" charset="0"/>
              </a:rPr>
              <a:t>       Çocuk ebeveyni veya onunla ,ilgili bir yetişkin tarafından danışmaya getirilir. Bazı durumlarda ebeveynler, öğretmenler ve diğer ilgili kişiler de katılabilir.</a:t>
            </a:r>
          </a:p>
          <a:p>
            <a:pPr algn="just"/>
            <a:r>
              <a:rPr lang="tr-TR" dirty="0">
                <a:latin typeface="Comic Sans MS" pitchFamily="66" charset="0"/>
              </a:rPr>
              <a:t> Mekanın karışık/aşırı uyarıcıların olmaması,</a:t>
            </a:r>
          </a:p>
          <a:p>
            <a:pPr algn="just"/>
            <a:r>
              <a:rPr lang="tr-TR" dirty="0">
                <a:latin typeface="Comic Sans MS" pitchFamily="66" charset="0"/>
              </a:rPr>
              <a:t> Aşırı makyaj/abartılı giysi ve aksesuarlar</a:t>
            </a:r>
          </a:p>
          <a:p>
            <a:pPr algn="just"/>
            <a:r>
              <a:rPr lang="tr-TR" dirty="0">
                <a:latin typeface="Comic Sans MS" pitchFamily="66" charset="0"/>
              </a:rPr>
              <a:t> Danışmanla çocuk arasında masa, sıra vb eşyaların olmaması</a:t>
            </a:r>
          </a:p>
          <a:p>
            <a:pPr algn="just">
              <a:buNone/>
            </a:pPr>
            <a:r>
              <a:rPr lang="tr-TR" dirty="0">
                <a:latin typeface="Comic Sans MS" pitchFamily="66" charset="0"/>
              </a:rPr>
              <a:t>     Oyun terapisi</a:t>
            </a:r>
            <a:r>
              <a:rPr lang="tr-TR" dirty="0">
                <a:latin typeface="Comic Sans MS" pitchFamily="66" charset="0"/>
                <a:sym typeface="Wingdings" pitchFamily="2" charset="2"/>
              </a:rPr>
              <a:t>çocuğun duygu ve problemlerini ortaya çıkaran doğal bir yoldur.</a:t>
            </a:r>
            <a:endParaRPr lang="tr-TR" dirty="0">
              <a:latin typeface="Comic Sans MS" pitchFamily="66"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solidFill>
                  <a:srgbClr val="FF0000"/>
                </a:solidFill>
                <a:latin typeface="Comic Sans MS" pitchFamily="66" charset="0"/>
              </a:rPr>
              <a:t>Etkili Bir Danışmanın sahip olması gereken Beceriler</a:t>
            </a:r>
          </a:p>
        </p:txBody>
      </p:sp>
      <p:sp>
        <p:nvSpPr>
          <p:cNvPr id="3" name="Content Placeholder 2"/>
          <p:cNvSpPr>
            <a:spLocks noGrp="1"/>
          </p:cNvSpPr>
          <p:nvPr>
            <p:ph idx="1"/>
          </p:nvPr>
        </p:nvSpPr>
        <p:spPr>
          <a:xfrm>
            <a:off x="251520" y="1412776"/>
            <a:ext cx="7755632" cy="5089776"/>
          </a:xfrm>
        </p:spPr>
        <p:txBody>
          <a:bodyPr>
            <a:normAutofit fontScale="92500" lnSpcReduction="20000"/>
          </a:bodyPr>
          <a:lstStyle/>
          <a:p>
            <a:pPr>
              <a:buNone/>
            </a:pPr>
            <a:r>
              <a:rPr lang="tr-TR" b="1" i="1" dirty="0">
                <a:solidFill>
                  <a:srgbClr val="FF0000"/>
                </a:solidFill>
              </a:rPr>
              <a:t>Duyguları yansıtma</a:t>
            </a:r>
          </a:p>
          <a:p>
            <a:pPr algn="just">
              <a:buNone/>
            </a:pPr>
            <a:r>
              <a:rPr lang="tr-TR" dirty="0"/>
              <a:t>   Danışmanın tekrar edilen davranışlara dikkat etmesi, duyguları dinlemesi, anlaması ve yansıtmasıdır.</a:t>
            </a:r>
          </a:p>
          <a:p>
            <a:pPr algn="just">
              <a:buNone/>
            </a:pPr>
            <a:r>
              <a:rPr lang="tr-TR" b="1" i="1" dirty="0">
                <a:solidFill>
                  <a:srgbClr val="FF0000"/>
                </a:solidFill>
              </a:rPr>
              <a:t>Duyguları özetleme</a:t>
            </a:r>
          </a:p>
          <a:p>
            <a:pPr algn="just">
              <a:buNone/>
            </a:pPr>
            <a:r>
              <a:rPr lang="tr-TR" dirty="0"/>
              <a:t>   Danışman yaptığı özetin mümkün olduğunca çok aile üyesini kapsadığından emin olmalıdır. </a:t>
            </a:r>
          </a:p>
          <a:p>
            <a:pPr algn="just">
              <a:buNone/>
            </a:pPr>
            <a:r>
              <a:rPr lang="tr-TR" b="1" i="1" dirty="0">
                <a:solidFill>
                  <a:srgbClr val="FF0000"/>
                </a:solidFill>
              </a:rPr>
              <a:t>Kendini açma</a:t>
            </a:r>
          </a:p>
          <a:p>
            <a:pPr algn="just">
              <a:buNone/>
            </a:pPr>
            <a:r>
              <a:rPr lang="tr-TR" i="1" dirty="0">
                <a:solidFill>
                  <a:srgbClr val="FF0000"/>
                </a:solidFill>
              </a:rPr>
              <a:t>   </a:t>
            </a:r>
            <a:r>
              <a:rPr lang="tr-TR" dirty="0"/>
              <a:t>(Anlatılan durumla benzerlik gösteren kendi yaşantılarını paylaşma). Eğer aile üyeleri birbirlerine samimi tepki vermezlerse danışman kendini açabilir. </a:t>
            </a:r>
          </a:p>
          <a:p>
            <a:pPr algn="just">
              <a:buNone/>
            </a:pPr>
            <a:r>
              <a:rPr lang="tr-TR" b="1" i="1" dirty="0">
                <a:solidFill>
                  <a:srgbClr val="FF0000"/>
                </a:solidFill>
              </a:rPr>
              <a:t>Yüzleştirme</a:t>
            </a:r>
          </a:p>
          <a:p>
            <a:pPr algn="just">
              <a:buNone/>
            </a:pPr>
            <a:r>
              <a:rPr lang="tr-TR" i="1" dirty="0">
                <a:solidFill>
                  <a:srgbClr val="FF0000"/>
                </a:solidFill>
              </a:rPr>
              <a:t>    </a:t>
            </a:r>
            <a:r>
              <a:rPr lang="tr-TR" dirty="0"/>
              <a:t>Aile üyeleri yüzleştirmeyle söyledikleriyle davranışları arasındaki farkı görme fırsatı bulurlar. Aileye istediklerini belirleme ve hedefler doğrultusunda hareket etme konusunda yardımcı olur.</a:t>
            </a:r>
          </a:p>
          <a:p>
            <a:pPr algn="just">
              <a:buNone/>
            </a:pPr>
            <a:r>
              <a:rPr lang="tr-TR" b="1" i="1" dirty="0">
                <a:solidFill>
                  <a:srgbClr val="FF0000"/>
                </a:solidFill>
              </a:rPr>
              <a:t>Yorumlama</a:t>
            </a:r>
          </a:p>
          <a:p>
            <a:pPr algn="just">
              <a:buNone/>
            </a:pPr>
            <a:r>
              <a:rPr lang="tr-TR" i="1" dirty="0">
                <a:solidFill>
                  <a:srgbClr val="FF0000"/>
                </a:solidFill>
              </a:rPr>
              <a:t>    </a:t>
            </a:r>
            <a:r>
              <a:rPr lang="tr-TR" dirty="0"/>
              <a:t>Danışman probleme yeni bir anlayış ve bakış açısı getirmek için yorumlarını kullanmalıdır.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a:solidFill>
                  <a:srgbClr val="FF0000"/>
                </a:solidFill>
                <a:latin typeface="Comic Sans MS" pitchFamily="66" charset="0"/>
              </a:rPr>
              <a:t>Aile Danışmanlığını gerektiren Nedenler</a:t>
            </a:r>
          </a:p>
        </p:txBody>
      </p:sp>
      <p:sp>
        <p:nvSpPr>
          <p:cNvPr id="3" name="2 İçerik Yer Tutucusu"/>
          <p:cNvSpPr>
            <a:spLocks noGrp="1"/>
          </p:cNvSpPr>
          <p:nvPr>
            <p:ph idx="1"/>
          </p:nvPr>
        </p:nvSpPr>
        <p:spPr/>
        <p:txBody>
          <a:bodyPr/>
          <a:lstStyle/>
          <a:p>
            <a:r>
              <a:rPr lang="tr-TR" dirty="0">
                <a:latin typeface="Comic Sans MS" pitchFamily="66" charset="0"/>
              </a:rPr>
              <a:t>Eşlerin her ikisinin de mesleğinin olmaması</a:t>
            </a:r>
          </a:p>
          <a:p>
            <a:r>
              <a:rPr lang="tr-TR" dirty="0">
                <a:latin typeface="Comic Sans MS" pitchFamily="66" charset="0"/>
              </a:rPr>
              <a:t>Evlilikte bozulma</a:t>
            </a:r>
          </a:p>
          <a:p>
            <a:r>
              <a:rPr lang="tr-TR" dirty="0">
                <a:latin typeface="Comic Sans MS" pitchFamily="66" charset="0"/>
              </a:rPr>
              <a:t>Tek ebeveynli aileler</a:t>
            </a:r>
          </a:p>
          <a:p>
            <a:r>
              <a:rPr lang="tr-TR" dirty="0">
                <a:latin typeface="Comic Sans MS" pitchFamily="66" charset="0"/>
              </a:rPr>
              <a:t>İlaç ve alkol bağımlılığı</a:t>
            </a:r>
          </a:p>
          <a:p>
            <a:r>
              <a:rPr lang="tr-TR" dirty="0">
                <a:latin typeface="Comic Sans MS" pitchFamily="66" charset="0"/>
              </a:rPr>
              <a:t>Okulla ilgili sorunlar</a:t>
            </a:r>
          </a:p>
          <a:p>
            <a:r>
              <a:rPr lang="tr-TR" dirty="0">
                <a:latin typeface="Comic Sans MS" pitchFamily="66" charset="0"/>
              </a:rPr>
              <a:t>Çocuğun yönlendirilmesiyle ilgili sorunlar,</a:t>
            </a:r>
          </a:p>
          <a:p>
            <a:r>
              <a:rPr lang="tr-TR" dirty="0">
                <a:latin typeface="Comic Sans MS" pitchFamily="66" charset="0"/>
              </a:rPr>
              <a:t>Ergen depresyonu ve intihar</a:t>
            </a:r>
          </a:p>
          <a:p>
            <a:r>
              <a:rPr lang="tr-TR" dirty="0">
                <a:latin typeface="Comic Sans MS" pitchFamily="66" charset="0"/>
              </a:rPr>
              <a:t>Evden ayrılan yetişkin çocuklarla ilgili sorunlar</a:t>
            </a:r>
          </a:p>
          <a:p>
            <a:r>
              <a:rPr lang="tr-TR" dirty="0">
                <a:latin typeface="Comic Sans MS" pitchFamily="66" charset="0"/>
              </a:rPr>
              <a:t>Yaşlı anne-babaya bakma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BF765C-2E24-42E4-A71E-7D0CB368244D}"/>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F639596-8310-4C82-905E-EF60FC1DCAD8}"/>
              </a:ext>
            </a:extLst>
          </p:cNvPr>
          <p:cNvSpPr>
            <a:spLocks noGrp="1"/>
          </p:cNvSpPr>
          <p:nvPr>
            <p:ph idx="1"/>
          </p:nvPr>
        </p:nvSpPr>
        <p:spPr/>
        <p:txBody>
          <a:bodyPr/>
          <a:lstStyle/>
          <a:p>
            <a:r>
              <a:rPr lang="tr-TR" dirty="0"/>
              <a:t> Baran, G. 2017. Aile Yaşam Dinamiği. Pelikan Yayınevi, Ankara.</a:t>
            </a:r>
          </a:p>
          <a:p>
            <a:r>
              <a:rPr lang="tr-TR" dirty="0"/>
              <a:t>Tepeli, K. ve </a:t>
            </a:r>
            <a:r>
              <a:rPr lang="tr-TR" dirty="0" err="1"/>
              <a:t>Durualp</a:t>
            </a:r>
            <a:r>
              <a:rPr lang="tr-TR" dirty="0"/>
              <a:t>, E. 2018. Aile Yaşam Döngüsü. Hedef Yayıncılık, Ankara. </a:t>
            </a:r>
          </a:p>
          <a:p>
            <a:r>
              <a:rPr lang="tr-TR" dirty="0"/>
              <a:t>Özgüven, İ.E. 2001. Ailede İletişim ve Yaşam. PDREM Yayınları, Ankara</a:t>
            </a:r>
          </a:p>
          <a:p>
            <a:endParaRPr lang="tr-TR" dirty="0"/>
          </a:p>
        </p:txBody>
      </p:sp>
    </p:spTree>
    <p:extLst>
      <p:ext uri="{BB962C8B-B14F-4D97-AF65-F5344CB8AC3E}">
        <p14:creationId xmlns:p14="http://schemas.microsoft.com/office/powerpoint/2010/main" val="316661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i="1" dirty="0">
                <a:solidFill>
                  <a:srgbClr val="FF0000"/>
                </a:solidFill>
                <a:latin typeface="Comic Sans MS" pitchFamily="66" charset="0"/>
              </a:rPr>
              <a:t>Aile danışmanlığı;</a:t>
            </a:r>
          </a:p>
        </p:txBody>
      </p:sp>
      <p:sp>
        <p:nvSpPr>
          <p:cNvPr id="3" name="Content Placeholder 2"/>
          <p:cNvSpPr>
            <a:spLocks noGrp="1"/>
          </p:cNvSpPr>
          <p:nvPr>
            <p:ph idx="1"/>
          </p:nvPr>
        </p:nvSpPr>
        <p:spPr>
          <a:xfrm>
            <a:off x="457200" y="1628800"/>
            <a:ext cx="7787208" cy="4845152"/>
          </a:xfrm>
        </p:spPr>
        <p:txBody>
          <a:bodyPr/>
          <a:lstStyle/>
          <a:p>
            <a:pPr>
              <a:buNone/>
            </a:pPr>
            <a:r>
              <a:rPr lang="tr-TR" dirty="0"/>
              <a:t> </a:t>
            </a:r>
          </a:p>
          <a:p>
            <a:pPr algn="just"/>
            <a:r>
              <a:rPr lang="tr-TR" dirty="0">
                <a:latin typeface="Comic Sans MS" pitchFamily="66" charset="0"/>
              </a:rPr>
              <a:t>Evlilik danışmanlığı</a:t>
            </a:r>
          </a:p>
          <a:p>
            <a:pPr algn="just">
              <a:buNone/>
            </a:pPr>
            <a:r>
              <a:rPr lang="tr-TR" dirty="0">
                <a:latin typeface="Comic Sans MS" pitchFamily="66" charset="0"/>
              </a:rPr>
              <a:t>   </a:t>
            </a:r>
            <a:r>
              <a:rPr lang="tr-TR" dirty="0">
                <a:latin typeface="Comic Sans MS" pitchFamily="66" charset="0"/>
                <a:sym typeface="Wingdings" pitchFamily="2" charset="2"/>
              </a:rPr>
              <a:t></a:t>
            </a:r>
            <a:r>
              <a:rPr lang="tr-TR" dirty="0">
                <a:latin typeface="Comic Sans MS" pitchFamily="66" charset="0"/>
              </a:rPr>
              <a:t>Evlilik kararı alan gençlerin aile yaşamı hakkında       bilinçlendirilmesi, evlilikle ilgili konularda maddi-manevi desteğin sağlanmasına yardımcı olmak</a:t>
            </a:r>
          </a:p>
          <a:p>
            <a:pPr algn="just"/>
            <a:r>
              <a:rPr lang="tr-TR" dirty="0">
                <a:latin typeface="Comic Sans MS" pitchFamily="66" charset="0"/>
              </a:rPr>
              <a:t>Evlilik süresince yapılan danışmanlık</a:t>
            </a:r>
          </a:p>
          <a:p>
            <a:pPr algn="just">
              <a:buNone/>
            </a:pPr>
            <a:r>
              <a:rPr lang="tr-TR" dirty="0">
                <a:latin typeface="Comic Sans MS" pitchFamily="66" charset="0"/>
              </a:rPr>
              <a:t>   </a:t>
            </a:r>
            <a:r>
              <a:rPr lang="tr-TR" dirty="0">
                <a:latin typeface="Comic Sans MS" pitchFamily="66" charset="0"/>
                <a:sym typeface="Wingdings" pitchFamily="2" charset="2"/>
              </a:rPr>
              <a:t></a:t>
            </a:r>
            <a:r>
              <a:rPr lang="tr-TR" dirty="0">
                <a:latin typeface="Comic Sans MS" pitchFamily="66" charset="0"/>
              </a:rPr>
              <a:t>Evlilik süresince rehberlik yapılarak boşanmayı önleyici çalışmalar yapmak</a:t>
            </a:r>
          </a:p>
          <a:p>
            <a:pPr algn="just"/>
            <a:r>
              <a:rPr lang="tr-TR" dirty="0">
                <a:latin typeface="Comic Sans MS" pitchFamily="66" charset="0"/>
              </a:rPr>
              <a:t>Evlilik  sonrası danışmanlık</a:t>
            </a:r>
          </a:p>
          <a:p>
            <a:pPr algn="just">
              <a:buNone/>
            </a:pPr>
            <a:r>
              <a:rPr lang="tr-TR" dirty="0">
                <a:latin typeface="Comic Sans MS" pitchFamily="66" charset="0"/>
              </a:rPr>
              <a:t>  </a:t>
            </a:r>
            <a:r>
              <a:rPr lang="tr-TR" dirty="0">
                <a:latin typeface="Comic Sans MS" pitchFamily="66" charset="0"/>
                <a:sym typeface="Wingdings" pitchFamily="2" charset="2"/>
              </a:rPr>
              <a:t></a:t>
            </a:r>
            <a:r>
              <a:rPr lang="tr-TR" dirty="0">
                <a:latin typeface="Comic Sans MS" pitchFamily="66" charset="0"/>
              </a:rPr>
              <a:t> Boşanma sonrasında eş ve çocuklara yönelik rehberlik yapmak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b="1" i="1" dirty="0">
                <a:solidFill>
                  <a:srgbClr val="FF0000"/>
                </a:solidFill>
                <a:latin typeface="Comic Sans MS" pitchFamily="66" charset="0"/>
              </a:rPr>
              <a:t>Aile danışmanlığını açıklayan kuramlar</a:t>
            </a:r>
          </a:p>
        </p:txBody>
      </p:sp>
      <p:sp>
        <p:nvSpPr>
          <p:cNvPr id="3" name="Content Placeholder 2"/>
          <p:cNvSpPr>
            <a:spLocks noGrp="1"/>
          </p:cNvSpPr>
          <p:nvPr>
            <p:ph idx="1"/>
          </p:nvPr>
        </p:nvSpPr>
        <p:spPr/>
        <p:txBody>
          <a:bodyPr/>
          <a:lstStyle/>
          <a:p>
            <a:pPr>
              <a:buNone/>
            </a:pPr>
            <a:endParaRPr lang="tr-TR" dirty="0"/>
          </a:p>
          <a:p>
            <a:pPr>
              <a:buNone/>
            </a:pPr>
            <a:endParaRPr lang="tr-TR" dirty="0"/>
          </a:p>
          <a:p>
            <a:pPr algn="just"/>
            <a:r>
              <a:rPr lang="tr-TR" dirty="0"/>
              <a:t>    </a:t>
            </a:r>
            <a:r>
              <a:rPr lang="tr-TR" dirty="0">
                <a:latin typeface="Comic Sans MS" pitchFamily="66" charset="0"/>
              </a:rPr>
              <a:t>Psikoanalitik Aile Danışması Kuramı</a:t>
            </a:r>
          </a:p>
          <a:p>
            <a:pPr algn="just"/>
            <a:r>
              <a:rPr lang="tr-TR" dirty="0">
                <a:latin typeface="Comic Sans MS" pitchFamily="66" charset="0"/>
              </a:rPr>
              <a:t>    Yapısal Aile Danışması Kuramı</a:t>
            </a:r>
          </a:p>
          <a:p>
            <a:pPr algn="just"/>
            <a:r>
              <a:rPr lang="tr-TR" dirty="0">
                <a:latin typeface="Comic Sans MS" pitchFamily="66" charset="0"/>
              </a:rPr>
              <a:t>    Yaşantısal/İnsancıl Aile Danışması Kuramı</a:t>
            </a:r>
          </a:p>
          <a:p>
            <a:pPr algn="just"/>
            <a:r>
              <a:rPr lang="tr-TR" dirty="0">
                <a:latin typeface="Comic Sans MS" pitchFamily="66" charset="0"/>
              </a:rPr>
              <a:t>    Stratejik Aile Danışması Kuramı</a:t>
            </a:r>
          </a:p>
          <a:p>
            <a:pPr algn="just"/>
            <a:r>
              <a:rPr lang="tr-TR" dirty="0">
                <a:latin typeface="Comic Sans MS" pitchFamily="66" charset="0"/>
              </a:rPr>
              <a:t>    Bilişsel/Davranışçı  Aile Danışması Kuramı </a:t>
            </a:r>
          </a:p>
          <a:p>
            <a:pPr>
              <a:buNone/>
            </a:pPr>
            <a:r>
              <a:rPr lang="tr-TR" dirty="0">
                <a:latin typeface="Comic Sans MS" pitchFamily="66"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196752"/>
          </a:xfrm>
        </p:spPr>
        <p:txBody>
          <a:bodyPr/>
          <a:lstStyle/>
          <a:p>
            <a:r>
              <a:rPr lang="tr-TR" b="1" i="1" dirty="0">
                <a:solidFill>
                  <a:srgbClr val="FF0000"/>
                </a:solidFill>
                <a:latin typeface="Comic Sans MS" pitchFamily="66" charset="0"/>
              </a:rPr>
              <a:t>         Psikoanalitik Görüş</a:t>
            </a:r>
          </a:p>
        </p:txBody>
      </p:sp>
      <p:sp>
        <p:nvSpPr>
          <p:cNvPr id="3" name="Content Placeholder 2"/>
          <p:cNvSpPr>
            <a:spLocks noGrp="1"/>
          </p:cNvSpPr>
          <p:nvPr>
            <p:ph idx="1"/>
          </p:nvPr>
        </p:nvSpPr>
        <p:spPr>
          <a:xfrm>
            <a:off x="395536" y="1412776"/>
            <a:ext cx="8208912" cy="5013176"/>
          </a:xfrm>
        </p:spPr>
        <p:txBody>
          <a:bodyPr>
            <a:normAutofit fontScale="62500" lnSpcReduction="20000"/>
          </a:bodyPr>
          <a:lstStyle/>
          <a:p>
            <a:pPr algn="just">
              <a:buNone/>
            </a:pPr>
            <a:r>
              <a:rPr lang="tr-TR" dirty="0">
                <a:latin typeface="Comic Sans MS" pitchFamily="66" charset="0"/>
              </a:rPr>
              <a:t>        </a:t>
            </a:r>
            <a:r>
              <a:rPr lang="tr-TR" sz="3400" dirty="0">
                <a:latin typeface="Comic Sans MS" pitchFamily="66" charset="0"/>
              </a:rPr>
              <a:t>        Aile üyelerinin birbirleriyle etkileşimi önemlidir. Birindeki değişiklik diğer aile üyelerinin güvenliğini tehdit edebilir</a:t>
            </a:r>
            <a:r>
              <a:rPr lang="tr-TR" sz="3400" dirty="0">
                <a:solidFill>
                  <a:srgbClr val="FF0000"/>
                </a:solidFill>
                <a:latin typeface="Comic Sans MS" pitchFamily="66" charset="0"/>
                <a:sym typeface="Wingdings" pitchFamily="2" charset="2"/>
              </a:rPr>
              <a:t></a:t>
            </a:r>
            <a:r>
              <a:rPr lang="tr-TR" sz="3400" dirty="0">
                <a:latin typeface="Comic Sans MS" pitchFamily="66" charset="0"/>
                <a:sym typeface="Wingdings" pitchFamily="2" charset="2"/>
              </a:rPr>
              <a:t>Tüm aile üyelerinin danışma sürecine dahil olması </a:t>
            </a:r>
          </a:p>
          <a:p>
            <a:pPr algn="just">
              <a:buNone/>
            </a:pPr>
            <a:endParaRPr lang="tr-TR" sz="3400" dirty="0">
              <a:latin typeface="Comic Sans MS" pitchFamily="66" charset="0"/>
              <a:sym typeface="Wingdings" pitchFamily="2" charset="2"/>
            </a:endParaRPr>
          </a:p>
          <a:p>
            <a:pPr algn="just">
              <a:buNone/>
            </a:pPr>
            <a:r>
              <a:rPr lang="tr-TR" sz="3400" dirty="0">
                <a:latin typeface="Comic Sans MS" pitchFamily="66" charset="0"/>
                <a:sym typeface="Wingdings" pitchFamily="2" charset="2"/>
              </a:rPr>
              <a:t>       Amacı; aile üyelerini bilinçdışının sınırlamalarından kurtarmak, böylece aile üyelerinin birbirleriyle etkileşimde bulunmalarına yardım etmektir.</a:t>
            </a:r>
          </a:p>
          <a:p>
            <a:pPr algn="just">
              <a:buNone/>
            </a:pPr>
            <a:endParaRPr lang="tr-TR" sz="3400" dirty="0">
              <a:latin typeface="Comic Sans MS" pitchFamily="66" charset="0"/>
              <a:sym typeface="Wingdings" pitchFamily="2" charset="2"/>
            </a:endParaRPr>
          </a:p>
          <a:p>
            <a:pPr algn="just">
              <a:buNone/>
            </a:pPr>
            <a:r>
              <a:rPr lang="tr-TR" sz="3400" dirty="0">
                <a:latin typeface="Comic Sans MS" pitchFamily="66" charset="0"/>
                <a:sym typeface="Wingdings" pitchFamily="2" charset="2"/>
              </a:rPr>
              <a:t>        Diğer yaklaşımlarda ailenin davranışlarında değişiklik yapma (Çocuğun okul fobisini giderme) amaçlanırken, psikoanalitik aile danışmasında asıl amaç altta yatan çatışmaları çözmektir.</a:t>
            </a:r>
          </a:p>
          <a:p>
            <a:pPr algn="just">
              <a:buNone/>
            </a:pPr>
            <a:endParaRPr lang="tr-TR" sz="3400" dirty="0">
              <a:latin typeface="Comic Sans MS" pitchFamily="66" charset="0"/>
              <a:sym typeface="Wingdings" pitchFamily="2" charset="2"/>
            </a:endParaRPr>
          </a:p>
          <a:p>
            <a:pPr>
              <a:buNone/>
            </a:pPr>
            <a:r>
              <a:rPr lang="tr-TR" sz="3400" b="1" i="1"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lgn="just">
              <a:buNone/>
            </a:pPr>
            <a:r>
              <a:rPr lang="tr-TR" dirty="0">
                <a:latin typeface="Comic Sans MS" pitchFamily="66" charset="0"/>
                <a:sym typeface="Wingdings" pitchFamily="2" charset="2"/>
              </a:rPr>
              <a:t>        Danışmanın başlıca işlevi yorum yapmaktır. Aile bireylerinin bilinçdışı düşünce ve deneyimleri hakkında kendisiyle olan ilişkileri aracılığıyla bilinçli duruma gelmelerine ve özellikle geçmişteki ve şimdiki davranışları arasında ilintileri değerlendirmelerine yardım etmek durumundadır.</a:t>
            </a:r>
            <a:r>
              <a:rPr lang="tr-TR" b="1" i="1" dirty="0"/>
              <a:t>                 </a:t>
            </a:r>
            <a:endParaRPr lang="tr-TR" dirty="0">
              <a:latin typeface="Comic Sans MS" pitchFamily="66" charset="0"/>
              <a:sym typeface="Wingdings" pitchFamily="2" charset="2"/>
            </a:endParaRPr>
          </a:p>
          <a:p>
            <a:pPr algn="just">
              <a:buNone/>
            </a:pPr>
            <a:r>
              <a:rPr lang="tr-TR" dirty="0">
                <a:latin typeface="Comic Sans MS" pitchFamily="66" charset="0"/>
                <a:sym typeface="Wingdings" pitchFamily="2" charset="2"/>
              </a:rPr>
              <a:t>       Temel amaç; aile üyelerine içgörü, beraberlik duygusu, sağlıklı işlevsellik kazandırmaktır.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457200" y="1340768"/>
            <a:ext cx="7467600" cy="5133184"/>
          </a:xfrm>
        </p:spPr>
        <p:txBody>
          <a:bodyPr>
            <a:normAutofit fontScale="92500" lnSpcReduction="10000"/>
          </a:bodyPr>
          <a:lstStyle/>
          <a:p>
            <a:pPr algn="just">
              <a:buNone/>
            </a:pPr>
            <a:endParaRPr lang="tr-TR" dirty="0">
              <a:latin typeface="Comic Sans MS" pitchFamily="66" charset="0"/>
              <a:sym typeface="Wingdings" pitchFamily="2" charset="2"/>
            </a:endParaRPr>
          </a:p>
          <a:p>
            <a:pPr algn="just">
              <a:buNone/>
            </a:pPr>
            <a:r>
              <a:rPr lang="tr-TR" dirty="0">
                <a:latin typeface="Comic Sans MS" pitchFamily="66" charset="0"/>
                <a:sym typeface="Wingdings" pitchFamily="2" charset="2"/>
              </a:rPr>
              <a:t>En güçlü yönü</a:t>
            </a:r>
            <a:r>
              <a:rPr lang="tr-TR" dirty="0">
                <a:solidFill>
                  <a:srgbClr val="FF0000"/>
                </a:solidFill>
                <a:latin typeface="Comic Sans MS" pitchFamily="66" charset="0"/>
                <a:sym typeface="Wingdings" pitchFamily="2" charset="2"/>
              </a:rPr>
              <a:t> </a:t>
            </a:r>
            <a:r>
              <a:rPr lang="tr-TR" dirty="0">
                <a:latin typeface="Comic Sans MS" pitchFamily="66" charset="0"/>
                <a:sym typeface="Wingdings" pitchFamily="2" charset="2"/>
              </a:rPr>
              <a:t>İnsan davranışlarına etki eden bilinç dışı güçlere odaklanması</a:t>
            </a:r>
          </a:p>
          <a:p>
            <a:pPr algn="just">
              <a:buNone/>
            </a:pPr>
            <a:endParaRPr lang="tr-TR" dirty="0">
              <a:latin typeface="Comic Sans MS" pitchFamily="66" charset="0"/>
              <a:sym typeface="Wingdings" pitchFamily="2" charset="2"/>
            </a:endParaRPr>
          </a:p>
          <a:p>
            <a:pPr algn="just">
              <a:buNone/>
            </a:pPr>
            <a:r>
              <a:rPr lang="tr-TR" dirty="0">
                <a:latin typeface="Comic Sans MS" pitchFamily="66" charset="0"/>
                <a:sym typeface="Wingdings" pitchFamily="2" charset="2"/>
              </a:rPr>
              <a:t>Danışma süreci sonunda aile üyeleri bu güçlerin kendilerini nasıl etkilediğini farkederler.</a:t>
            </a:r>
          </a:p>
          <a:p>
            <a:pPr algn="just">
              <a:buNone/>
            </a:pPr>
            <a:r>
              <a:rPr lang="tr-TR" dirty="0">
                <a:latin typeface="Comic Sans MS" pitchFamily="66" charset="0"/>
                <a:sym typeface="Wingdings" pitchFamily="2" charset="2"/>
              </a:rPr>
              <a:t>Duygular üzerinde durur. Aile danışmanları bu duygulardan başlayıp, kendilerine bir rota çizerler. </a:t>
            </a:r>
          </a:p>
          <a:p>
            <a:pPr algn="just">
              <a:buNone/>
            </a:pPr>
            <a:endParaRPr lang="tr-TR" dirty="0">
              <a:latin typeface="Comic Sans MS" pitchFamily="66" charset="0"/>
              <a:sym typeface="Wingdings" pitchFamily="2" charset="2"/>
            </a:endParaRPr>
          </a:p>
          <a:p>
            <a:pPr algn="just">
              <a:buNone/>
            </a:pPr>
            <a:r>
              <a:rPr lang="tr-TR" dirty="0">
                <a:latin typeface="Comic Sans MS" pitchFamily="66" charset="0"/>
                <a:sym typeface="Wingdings" pitchFamily="2" charset="2"/>
              </a:rPr>
              <a:t>    </a:t>
            </a:r>
            <a:r>
              <a:rPr lang="tr-TR" i="1" dirty="0">
                <a:solidFill>
                  <a:srgbClr val="00B0F0"/>
                </a:solidFill>
                <a:latin typeface="Comic Sans MS" pitchFamily="66" charset="0"/>
                <a:sym typeface="Wingdings" pitchFamily="2" charset="2"/>
              </a:rPr>
              <a:t>Ne hissediyorsun? </a:t>
            </a:r>
            <a:r>
              <a:rPr lang="tr-TR" i="1" dirty="0">
                <a:solidFill>
                  <a:srgbClr val="FF0000"/>
                </a:solidFill>
                <a:latin typeface="Comic Sans MS" pitchFamily="66" charset="0"/>
                <a:sym typeface="Wingdings" pitchFamily="2" charset="2"/>
              </a:rPr>
              <a:t>Bu duyguları daha önce ne zaman yaşamıştın?</a:t>
            </a:r>
            <a:r>
              <a:rPr lang="tr-TR" i="1" dirty="0">
                <a:latin typeface="Comic Sans MS" pitchFamily="66" charset="0"/>
                <a:sym typeface="Wingdings" pitchFamily="2" charset="2"/>
              </a:rPr>
              <a:t> </a:t>
            </a:r>
            <a:r>
              <a:rPr lang="tr-TR" i="1" dirty="0">
                <a:solidFill>
                  <a:srgbClr val="00B050"/>
                </a:solidFill>
                <a:latin typeface="Comic Sans MS" pitchFamily="66" charset="0"/>
                <a:sym typeface="Wingdings" pitchFamily="2" charset="2"/>
              </a:rPr>
              <a:t>Bununla ilgili ne hatırlıyorsun?</a:t>
            </a:r>
            <a:endParaRPr lang="tr-TR" dirty="0">
              <a:latin typeface="Comic Sans MS" pitchFamily="66" charset="0"/>
              <a:sym typeface="Wingdings" pitchFamily="2" charset="2"/>
            </a:endParaRPr>
          </a:p>
          <a:p>
            <a:pPr algn="just">
              <a:buNone/>
            </a:pPr>
            <a:endParaRPr lang="tr-TR" dirty="0">
              <a:latin typeface="Comic Sans MS" pitchFamily="66" charset="0"/>
              <a:sym typeface="Wingdings" pitchFamily="2" charset="2"/>
            </a:endParaRPr>
          </a:p>
          <a:p>
            <a:pPr algn="just">
              <a:buNone/>
            </a:pPr>
            <a:r>
              <a:rPr lang="tr-TR" dirty="0">
                <a:latin typeface="Comic Sans MS" pitchFamily="66" charset="0"/>
                <a:sym typeface="Wingdings" pitchFamily="2" charset="2"/>
              </a:rPr>
              <a:t>Eleştirilen yönleri</a:t>
            </a:r>
            <a:r>
              <a:rPr lang="tr-TR" dirty="0">
                <a:solidFill>
                  <a:srgbClr val="FF0000"/>
                </a:solidFill>
                <a:latin typeface="Comic Sans MS" pitchFamily="66" charset="0"/>
                <a:sym typeface="Wingdings" pitchFamily="2" charset="2"/>
              </a:rPr>
              <a:t></a:t>
            </a:r>
            <a:r>
              <a:rPr lang="tr-TR" dirty="0">
                <a:latin typeface="Comic Sans MS" pitchFamily="66" charset="0"/>
                <a:sym typeface="Wingdings" pitchFamily="2" charset="2"/>
              </a:rPr>
              <a:t> Nedene odaklanması</a:t>
            </a:r>
          </a:p>
          <a:p>
            <a:pPr algn="just">
              <a:buNone/>
            </a:pPr>
            <a:r>
              <a:rPr lang="tr-TR" dirty="0">
                <a:latin typeface="Comic Sans MS" pitchFamily="66" charset="0"/>
                <a:sym typeface="Wingdings" pitchFamily="2" charset="2"/>
              </a:rPr>
              <a:t>                                Geçmişi fazla araştırması nedeniyle fazla zaman alması</a:t>
            </a:r>
            <a:r>
              <a:rPr lang="tr-TR" dirty="0">
                <a:solidFill>
                  <a:srgbClr val="FF0000"/>
                </a:solidFill>
                <a:latin typeface="Comic Sans MS" pitchFamily="66" charset="0"/>
                <a:sym typeface="Wingdings" pitchFamily="2" charset="2"/>
              </a:rPr>
              <a:t></a:t>
            </a:r>
            <a:r>
              <a:rPr lang="tr-TR" dirty="0">
                <a:latin typeface="Comic Sans MS" pitchFamily="66" charset="0"/>
                <a:sym typeface="Wingdings" pitchFamily="2" charset="2"/>
              </a:rPr>
              <a:t>Pahalı bir hizmet oluşu</a:t>
            </a:r>
            <a:endParaRPr lang="tr-TR" dirty="0">
              <a:latin typeface="Comic Sans MS" pitchFamily="66" charset="0"/>
            </a:endParaRPr>
          </a:p>
          <a:p>
            <a:pPr>
              <a:buNone/>
            </a:pPr>
            <a:r>
              <a:rPr lang="tr-TR" b="1" i="1"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i="1" dirty="0">
                <a:solidFill>
                  <a:srgbClr val="FF0000"/>
                </a:solidFill>
                <a:latin typeface="Comic Sans MS" pitchFamily="66" charset="0"/>
              </a:rPr>
              <a:t>         </a:t>
            </a:r>
            <a:r>
              <a:rPr lang="tr-TR" sz="3600" b="1" i="1" dirty="0">
                <a:solidFill>
                  <a:srgbClr val="FF0000"/>
                </a:solidFill>
                <a:latin typeface="Comic Sans MS" pitchFamily="66" charset="0"/>
              </a:rPr>
              <a:t>Yapısal görüş</a:t>
            </a:r>
          </a:p>
        </p:txBody>
      </p:sp>
      <p:sp>
        <p:nvSpPr>
          <p:cNvPr id="3" name="Content Placeholder 2"/>
          <p:cNvSpPr>
            <a:spLocks noGrp="1"/>
          </p:cNvSpPr>
          <p:nvPr>
            <p:ph idx="1"/>
          </p:nvPr>
        </p:nvSpPr>
        <p:spPr/>
        <p:txBody>
          <a:bodyPr>
            <a:normAutofit/>
          </a:bodyPr>
          <a:lstStyle/>
          <a:p>
            <a:pPr algn="just">
              <a:buNone/>
            </a:pPr>
            <a:r>
              <a:rPr lang="tr-TR" dirty="0"/>
              <a:t>       </a:t>
            </a:r>
            <a:r>
              <a:rPr lang="tr-TR" dirty="0">
                <a:latin typeface="Comic Sans MS" pitchFamily="66" charset="0"/>
              </a:rPr>
              <a:t>Geçmişten çok, şimdiki durumla ilgilenen ve belirlenmiş hedeflere yönelen kısa süreli bir yaklaşımdır. Danışman;</a:t>
            </a:r>
          </a:p>
          <a:p>
            <a:pPr algn="just"/>
            <a:r>
              <a:rPr lang="tr-TR" dirty="0">
                <a:latin typeface="Comic Sans MS" pitchFamily="66" charset="0"/>
              </a:rPr>
              <a:t>       Görüşmelerle ailenin problemlerini tespit eder.</a:t>
            </a:r>
          </a:p>
          <a:p>
            <a:pPr algn="just"/>
            <a:r>
              <a:rPr lang="tr-TR" dirty="0">
                <a:latin typeface="Comic Sans MS" pitchFamily="66" charset="0"/>
              </a:rPr>
              <a:t>       Problemle ilgili bilgileri toplar.</a:t>
            </a:r>
          </a:p>
          <a:p>
            <a:pPr algn="just"/>
            <a:r>
              <a:rPr lang="tr-TR" dirty="0">
                <a:latin typeface="Comic Sans MS" pitchFamily="66" charset="0"/>
              </a:rPr>
              <a:t>       Problemin çözümü için hipotez kurar. </a:t>
            </a:r>
          </a:p>
          <a:p>
            <a:pPr algn="just"/>
            <a:r>
              <a:rPr lang="tr-TR" dirty="0">
                <a:latin typeface="Comic Sans MS" pitchFamily="66" charset="0"/>
              </a:rPr>
              <a:t>       Amaçlar belirler.</a:t>
            </a:r>
          </a:p>
          <a:p>
            <a:pPr algn="just"/>
            <a:r>
              <a:rPr lang="tr-TR" dirty="0">
                <a:latin typeface="Comic Sans MS" pitchFamily="66" charset="0"/>
              </a:rPr>
              <a:t>       Aile üyeleri arasındaki ve üyelerin kendi benlikleriyle olan etkileşim kalıplarını etkileyerek değiştirmeye, müdahalenin etkililiğini artırmaya çalışır.</a:t>
            </a:r>
          </a:p>
          <a:p>
            <a:pPr algn="just">
              <a:buNone/>
            </a:pPr>
            <a:r>
              <a:rPr lang="tr-TR" dirty="0">
                <a:latin typeface="Comic Sans MS" pitchFamily="66"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pPr algn="just">
              <a:buNone/>
            </a:pPr>
            <a:r>
              <a:rPr lang="tr-TR" dirty="0"/>
              <a:t>       </a:t>
            </a:r>
            <a:r>
              <a:rPr lang="tr-TR" dirty="0">
                <a:latin typeface="Comic Sans MS" pitchFamily="66" charset="0"/>
              </a:rPr>
              <a:t>Geçmiş kalıplar üzerinde durmadığı, şu an  üzerinde odaklandığı için oldukça yalındır.</a:t>
            </a:r>
          </a:p>
          <a:p>
            <a:pPr algn="just">
              <a:buNone/>
            </a:pPr>
            <a:r>
              <a:rPr lang="tr-TR" dirty="0">
                <a:latin typeface="Comic Sans MS" pitchFamily="66" charset="0"/>
              </a:rPr>
              <a:t>       Aile sisteminde  değişim yapabilmek için etkili, hareketli müdahaleler kullanır. Danışma iyi araştırılmış ve sistemlidir. Probleme odaklanmıştır ve kısa sürelidir (6 aydan kısa sürer).</a:t>
            </a:r>
          </a:p>
          <a:p>
            <a:pPr algn="just">
              <a:buNone/>
            </a:pPr>
            <a:r>
              <a:rPr lang="tr-TR" dirty="0">
                <a:latin typeface="Comic Sans MS" pitchFamily="66" charset="0"/>
              </a:rPr>
              <a:t>       Özellikle madde bağımlılığı, yeme bozukluğu ve intihar eğilimli üyesi olan ailelerde oldukça etkilidir.</a:t>
            </a:r>
          </a:p>
          <a:p>
            <a:pPr algn="just">
              <a:buNone/>
            </a:pPr>
            <a:endParaRPr lang="tr-TR" dirty="0">
              <a:latin typeface="Comic Sans MS" pitchFamily="66" charset="0"/>
            </a:endParaRPr>
          </a:p>
          <a:p>
            <a:pPr algn="just">
              <a:buNone/>
            </a:pPr>
            <a:r>
              <a:rPr lang="tr-TR" dirty="0">
                <a:latin typeface="Comic Sans MS" pitchFamily="66" charset="0"/>
              </a:rPr>
              <a:t>Eleştirilen yönleri</a:t>
            </a:r>
            <a:r>
              <a:rPr lang="tr-TR" dirty="0">
                <a:solidFill>
                  <a:srgbClr val="FF0000"/>
                </a:solidFill>
                <a:latin typeface="Comic Sans MS" pitchFamily="66" charset="0"/>
                <a:sym typeface="Wingdings" pitchFamily="2" charset="2"/>
              </a:rPr>
              <a:t></a:t>
            </a:r>
            <a:r>
              <a:rPr lang="tr-TR" dirty="0">
                <a:latin typeface="Comic Sans MS" pitchFamily="66" charset="0"/>
                <a:sym typeface="Wingdings" pitchFamily="2" charset="2"/>
              </a:rPr>
              <a:t> Aile yapısındaki problemi araştırırken, bireysel sıkıntıyı gözardı edebilir.</a:t>
            </a:r>
          </a:p>
          <a:p>
            <a:pPr algn="just">
              <a:buNone/>
            </a:pPr>
            <a:r>
              <a:rPr lang="tr-TR" dirty="0">
                <a:latin typeface="Comic Sans MS" pitchFamily="66" charset="0"/>
                <a:sym typeface="Wingdings" pitchFamily="2" charset="2"/>
              </a:rPr>
              <a:t>                              </a:t>
            </a:r>
            <a:r>
              <a:rPr lang="tr-TR" dirty="0">
                <a:solidFill>
                  <a:srgbClr val="FF0000"/>
                </a:solidFill>
                <a:latin typeface="Comic Sans MS" pitchFamily="66" charset="0"/>
                <a:sym typeface="Wingdings" pitchFamily="2" charset="2"/>
              </a:rPr>
              <a:t></a:t>
            </a:r>
            <a:r>
              <a:rPr lang="tr-TR" dirty="0">
                <a:latin typeface="Comic Sans MS" pitchFamily="66" charset="0"/>
                <a:sym typeface="Wingdings" pitchFamily="2" charset="2"/>
              </a:rPr>
              <a:t> Aile dinamiklerini ve gelişimini açıklamada güçsüz kalabilir.</a:t>
            </a:r>
            <a:endParaRPr lang="tr-TR" dirty="0">
              <a:latin typeface="Comic Sans MS" pitchFamily="66" charset="0"/>
            </a:endParaRPr>
          </a:p>
          <a:p>
            <a:pPr algn="just">
              <a:buNone/>
            </a:pPr>
            <a:endParaRPr lang="tr-TR" dirty="0">
              <a:latin typeface="Comic Sans MS" pitchFamily="66" charset="0"/>
            </a:endParaRP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331</TotalTime>
  <Words>1461</Words>
  <Application>Microsoft Office PowerPoint</Application>
  <PresentationFormat>Ekran Gösterisi (4:3)</PresentationFormat>
  <Paragraphs>174</Paragraphs>
  <Slides>23</Slides>
  <Notes>22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23</vt:i4>
      </vt:variant>
    </vt:vector>
  </HeadingPairs>
  <TitlesOfParts>
    <vt:vector size="30" baseType="lpstr">
      <vt:lpstr>Arial</vt:lpstr>
      <vt:lpstr>Calibri</vt:lpstr>
      <vt:lpstr>Century Gothic</vt:lpstr>
      <vt:lpstr>Comic Sans MS</vt:lpstr>
      <vt:lpstr>Courier New</vt:lpstr>
      <vt:lpstr>Wingdings 3</vt:lpstr>
      <vt:lpstr>Duman</vt:lpstr>
      <vt:lpstr>AİLEYE YÖNELİK DANIŞMANLIK HİZMETLERİ </vt:lpstr>
      <vt:lpstr>AİLE DANIŞMANLIĞI</vt:lpstr>
      <vt:lpstr>Aile danışmanlığı;</vt:lpstr>
      <vt:lpstr>Aile danışmanlığını açıklayan kuramlar</vt:lpstr>
      <vt:lpstr>         Psikoanalitik Görüş</vt:lpstr>
      <vt:lpstr>PowerPoint Sunusu</vt:lpstr>
      <vt:lpstr>PowerPoint Sunusu</vt:lpstr>
      <vt:lpstr>         Yapısal görüş</vt:lpstr>
      <vt:lpstr>PowerPoint Sunusu</vt:lpstr>
      <vt:lpstr>       Yaşantısal/İnsancıl Görüş</vt:lpstr>
      <vt:lpstr>PowerPoint Sunusu</vt:lpstr>
      <vt:lpstr>           Stratejik Görüş</vt:lpstr>
      <vt:lpstr>PowerPoint Sunusu</vt:lpstr>
      <vt:lpstr>Bilişsel/Davranışçı Görüş</vt:lpstr>
      <vt:lpstr>PowerPoint Sunusu</vt:lpstr>
      <vt:lpstr>AİLE DANIŞMANLIĞI TÜRLERİ</vt:lpstr>
      <vt:lpstr>Psikoterapi</vt:lpstr>
      <vt:lpstr>PowerPoint Sunusu</vt:lpstr>
      <vt:lpstr>Aile Terapisi</vt:lpstr>
      <vt:lpstr>Çocuk Merkezli çocuk Danışmanlığı</vt:lpstr>
      <vt:lpstr>Etkili Bir Danışmanın sahip olması gereken Beceriler</vt:lpstr>
      <vt:lpstr>Aile Danışmanlığını gerektiren Nedenler</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AİLEYE YÖNELİK DANIŞMANLIK HİZMETLERİ</dc:title>
  <dc:creator>kullanici</dc:creator>
  <cp:lastModifiedBy>Selim Tosun</cp:lastModifiedBy>
  <cp:revision>75</cp:revision>
  <dcterms:created xsi:type="dcterms:W3CDTF">2011-12-13T15:15:10Z</dcterms:created>
  <dcterms:modified xsi:type="dcterms:W3CDTF">2020-05-04T15:25:26Z</dcterms:modified>
</cp:coreProperties>
</file>