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54"/>
  </p:notesMasterIdLst>
  <p:handoutMasterIdLst>
    <p:handoutMasterId r:id="rId55"/>
  </p:handout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5" r:id="rId44"/>
    <p:sldId id="306" r:id="rId45"/>
    <p:sldId id="307" r:id="rId46"/>
    <p:sldId id="308" r:id="rId47"/>
    <p:sldId id="309" r:id="rId48"/>
    <p:sldId id="310" r:id="rId49"/>
    <p:sldId id="311" r:id="rId50"/>
    <p:sldId id="312" r:id="rId51"/>
    <p:sldId id="313" r:id="rId52"/>
    <p:sldId id="314" r:id="rId53"/>
  </p:sldIdLst>
  <p:sldSz cx="10693400" cy="7556500"/>
  <p:notesSz cx="10693400" cy="7556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942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D60422-9A76-4997-B2CA-923C39D528DB}" type="datetimeFigureOut">
              <a:rPr lang="tr-TR" smtClean="0"/>
              <a:t>04.12.2019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717708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6057900" y="717708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F4AB59-16A1-4354-93B4-FF194363E5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759974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1BA280-536C-4655-AB07-94E9B94337F8}" type="datetimeFigureOut">
              <a:rPr lang="tr-TR" smtClean="0"/>
              <a:t>04.12.2019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3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9975" y="3589338"/>
            <a:ext cx="8553450" cy="3400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7708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7900" y="717708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7BDB4D-A21C-4D0E-95DB-6A5402457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103343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7074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47" name="Rectangle 46"/>
          <p:cNvSpPr/>
          <p:nvPr/>
        </p:nvSpPr>
        <p:spPr>
          <a:xfrm>
            <a:off x="5436859" y="-23701"/>
            <a:ext cx="4099137" cy="25484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35408" y="2984339"/>
            <a:ext cx="3874785" cy="1875528"/>
          </a:xfrm>
        </p:spPr>
        <p:txBody>
          <a:bodyPr>
            <a:normAutofit/>
          </a:bodyPr>
          <a:lstStyle>
            <a:lvl1pPr>
              <a:defRPr sz="396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35408" y="4871376"/>
            <a:ext cx="3870631" cy="1389026"/>
          </a:xfrm>
        </p:spPr>
        <p:txBody>
          <a:bodyPr>
            <a:normAutofit/>
          </a:bodyPr>
          <a:lstStyle>
            <a:lvl1pPr marL="0" indent="0" algn="l">
              <a:buNone/>
              <a:defRPr sz="1983">
                <a:solidFill>
                  <a:srgbClr val="424242"/>
                </a:solidFill>
              </a:defRPr>
            </a:lvl1pPr>
            <a:lvl2pPr marL="503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8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2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6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0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89" name="Rectangle 88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</p:spTree>
    <p:extLst>
      <p:ext uri="{BB962C8B-B14F-4D97-AF65-F5344CB8AC3E}">
        <p14:creationId xmlns:p14="http://schemas.microsoft.com/office/powerpoint/2010/main" val="150783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940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2716" y="1135069"/>
            <a:ext cx="1735985" cy="526723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1771" y="1135069"/>
            <a:ext cx="6342721" cy="526723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61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216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1915" y="3196284"/>
            <a:ext cx="7762150" cy="1500805"/>
          </a:xfrm>
        </p:spPr>
        <p:txBody>
          <a:bodyPr anchor="b"/>
          <a:lstStyle>
            <a:lvl1pPr algn="l">
              <a:defRPr sz="4408" b="0" cap="none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916" y="4701823"/>
            <a:ext cx="7762149" cy="1675270"/>
          </a:xfrm>
        </p:spPr>
        <p:txBody>
          <a:bodyPr anchor="t"/>
          <a:lstStyle>
            <a:lvl1pPr marL="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1pPr>
            <a:lvl2pPr marL="503789" indent="0">
              <a:buNone/>
              <a:defRPr sz="1983">
                <a:solidFill>
                  <a:schemeClr val="tx1">
                    <a:tint val="75000"/>
                  </a:schemeClr>
                </a:solidFill>
              </a:defRPr>
            </a:lvl2pPr>
            <a:lvl3pPr marL="1007577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3pPr>
            <a:lvl4pPr marL="151136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15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8943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273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65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030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190954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9047" y="2549060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432247" y="2549058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881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1385" y="2551899"/>
            <a:ext cx="3575165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8235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1066" y="2551900"/>
            <a:ext cx="3573491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2247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063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032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4640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7" name="Rectangle 56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8" name="Rectangle 57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0059" y="943766"/>
            <a:ext cx="3614098" cy="5675346"/>
          </a:xfrm>
        </p:spPr>
        <p:txBody>
          <a:bodyPr/>
          <a:lstStyle>
            <a:lvl1pPr>
              <a:defRPr sz="2645"/>
            </a:lvl1pPr>
            <a:lvl2pPr>
              <a:defRPr sz="2424"/>
            </a:lvl2pPr>
            <a:lvl3pPr>
              <a:defRPr sz="2204"/>
            </a:lvl3pPr>
            <a:lvl4pPr>
              <a:defRPr sz="1983"/>
            </a:lvl4pPr>
            <a:lvl5pPr>
              <a:defRPr sz="1763"/>
            </a:lvl5pPr>
            <a:lvl6pPr>
              <a:defRPr sz="2204"/>
            </a:lvl6pPr>
            <a:lvl7pPr>
              <a:defRPr sz="2204"/>
            </a:lvl7pPr>
            <a:lvl8pPr>
              <a:defRPr sz="2204"/>
            </a:lvl8pPr>
            <a:lvl9pPr>
              <a:defRPr sz="2204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2972" y="2928099"/>
            <a:ext cx="3864513" cy="1612178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9181" y="4558355"/>
            <a:ext cx="3857745" cy="1672505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1636967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1" name="Rectangle 100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2" name="Rectangle 101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5" name="Rectangle 104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6646" y="2931922"/>
            <a:ext cx="3860317" cy="1612053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75536" y="764459"/>
            <a:ext cx="3928892" cy="6025049"/>
          </a:xfrm>
        </p:spPr>
        <p:txBody>
          <a:bodyPr/>
          <a:lstStyle>
            <a:lvl1pPr marL="0" indent="0">
              <a:buNone/>
              <a:defRPr sz="3526">
                <a:solidFill>
                  <a:schemeClr val="accent1"/>
                </a:solidFill>
              </a:defRPr>
            </a:lvl1pPr>
            <a:lvl2pPr marL="503789" indent="0">
              <a:buNone/>
              <a:defRPr sz="3085"/>
            </a:lvl2pPr>
            <a:lvl3pPr marL="1007577" indent="0">
              <a:buNone/>
              <a:defRPr sz="2645"/>
            </a:lvl3pPr>
            <a:lvl4pPr marL="1511366" indent="0">
              <a:buNone/>
              <a:defRPr sz="2204"/>
            </a:lvl4pPr>
            <a:lvl5pPr marL="2015155" indent="0">
              <a:buNone/>
              <a:defRPr sz="2204"/>
            </a:lvl5pPr>
            <a:lvl6pPr marL="2518943" indent="0">
              <a:buNone/>
              <a:defRPr sz="2204"/>
            </a:lvl6pPr>
            <a:lvl7pPr marL="3022732" indent="0">
              <a:buNone/>
              <a:defRPr sz="2204"/>
            </a:lvl7pPr>
            <a:lvl8pPr marL="3526521" indent="0">
              <a:buNone/>
              <a:defRPr sz="2204"/>
            </a:lvl8pPr>
            <a:lvl9pPr marL="4030309" indent="0">
              <a:buNone/>
              <a:defRPr sz="2204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6887" y="4554051"/>
            <a:ext cx="3859837" cy="1674331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367612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56446" y="0"/>
            <a:ext cx="11615310" cy="75565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534670" y="367454"/>
            <a:ext cx="9624060" cy="681566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70" name="Rectangle 69"/>
          <p:cNvSpPr/>
          <p:nvPr/>
        </p:nvSpPr>
        <p:spPr>
          <a:xfrm>
            <a:off x="5334119" y="-23702"/>
            <a:ext cx="4302522" cy="77046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0304" y="1132333"/>
            <a:ext cx="8215048" cy="12594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0306" y="2560321"/>
            <a:ext cx="7925696" cy="3866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3612" y="247357"/>
            <a:ext cx="2495127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rgbClr val="FEFEFE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mtClean="0"/>
              <a:t> </a:t>
            </a:r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7916" y="6448214"/>
            <a:ext cx="4095572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chemeClr val="accent1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1147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sldNum="0" hdr="0" ftr="0" dt="0"/>
  <p:txStyles>
    <p:titleStyle>
      <a:lvl1pPr algn="l" defTabSz="1007577" rtl="0" eaLnBrk="1" latinLnBrk="0" hangingPunct="1">
        <a:spcBef>
          <a:spcPct val="0"/>
        </a:spcBef>
        <a:buNone/>
        <a:defRPr sz="4408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7842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645" kern="1200">
          <a:solidFill>
            <a:schemeClr val="tx2"/>
          </a:solidFill>
          <a:latin typeface="+mn-lt"/>
          <a:ea typeface="+mn-ea"/>
          <a:cs typeface="+mn-cs"/>
        </a:defRPr>
      </a:lvl1pPr>
      <a:lvl2pPr marL="705304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24" kern="1200">
          <a:solidFill>
            <a:schemeClr val="tx2"/>
          </a:solidFill>
          <a:latin typeface="+mn-lt"/>
          <a:ea typeface="+mn-ea"/>
          <a:cs typeface="+mn-cs"/>
        </a:defRPr>
      </a:lvl2pPr>
      <a:lvl3pPr marL="100757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4" kern="1200">
          <a:solidFill>
            <a:schemeClr val="tx2"/>
          </a:solidFill>
          <a:latin typeface="+mn-lt"/>
          <a:ea typeface="+mn-ea"/>
          <a:cs typeface="+mn-cs"/>
        </a:defRPr>
      </a:lvl3pPr>
      <a:lvl4pPr marL="1239320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983" kern="1200">
          <a:solidFill>
            <a:schemeClr val="tx2"/>
          </a:solidFill>
          <a:latin typeface="+mn-lt"/>
          <a:ea typeface="+mn-ea"/>
          <a:cs typeface="+mn-cs"/>
        </a:defRPr>
      </a:lvl4pPr>
      <a:lvl5pPr marL="146098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763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72578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6pPr>
      <a:lvl7pPr marL="1894245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7pPr>
      <a:lvl8pPr marL="2115912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8pPr>
      <a:lvl9pPr marL="2337579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1pPr>
      <a:lvl2pPr marL="50378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2pPr>
      <a:lvl3pPr marL="1007577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3pPr>
      <a:lvl4pPr marL="1511366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4pPr>
      <a:lvl5pPr marL="2015155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5pPr>
      <a:lvl6pPr marL="2518943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6pPr>
      <a:lvl7pPr marL="3022732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7pPr>
      <a:lvl8pPr marL="3526521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8pPr>
      <a:lvl9pPr marL="403030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 Başlık 5">
            <a:extLst>
              <a:ext uri="{FF2B5EF4-FFF2-40B4-BE49-F238E27FC236}">
                <a16:creationId xmlns="" xmlns:a16="http://schemas.microsoft.com/office/drawing/2014/main" id="{0F9DF002-0D1B-4588-B009-31A653B69B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marL="151130" algn="ctr">
              <a:lnSpc>
                <a:spcPct val="100000"/>
              </a:lnSpc>
              <a:spcBef>
                <a:spcPts val="1125"/>
              </a:spcBef>
            </a:pPr>
            <a:r>
              <a:rPr lang="tr-TR" sz="1600" spc="-5" dirty="0" smtClean="0">
                <a:solidFill>
                  <a:schemeClr val="tx1"/>
                </a:solidFill>
              </a:rPr>
              <a:t>SWITCH, LOOP, ARRAY, FUNCTION, RECURSION EXAMPLES</a:t>
            </a:r>
            <a:endParaRPr lang="tr-TR" sz="16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8" name="Başlık 7">
            <a:extLst>
              <a:ext uri="{FF2B5EF4-FFF2-40B4-BE49-F238E27FC236}">
                <a16:creationId xmlns="" xmlns:a16="http://schemas.microsoft.com/office/drawing/2014/main" id="{DEBCD867-5DCE-49B7-94B1-B853CAE0A2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CHE138-10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51336" y="6618216"/>
            <a:ext cx="157607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r-TR" sz="1400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loop, switch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41500" y="1339850"/>
            <a:ext cx="3020060" cy="60991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ts val="1675"/>
              </a:lnSpc>
              <a:spcBef>
                <a:spcPts val="100"/>
              </a:spcBef>
            </a:pPr>
            <a:r>
              <a:rPr sz="1400" spc="-5" dirty="0">
                <a:latin typeface="Times New Roman"/>
                <a:cs typeface="Times New Roman"/>
              </a:rPr>
              <a:t>aCount </a:t>
            </a:r>
            <a:r>
              <a:rPr sz="1400" dirty="0">
                <a:latin typeface="Times New Roman"/>
                <a:cs typeface="Times New Roman"/>
              </a:rPr>
              <a:t>=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0;</a:t>
            </a:r>
            <a:endParaRPr sz="1400" dirty="0">
              <a:latin typeface="Times New Roman"/>
              <a:cs typeface="Times New Roman"/>
            </a:endParaRPr>
          </a:p>
          <a:p>
            <a:pPr marL="12700" algn="just">
              <a:lnSpc>
                <a:spcPts val="1675"/>
              </a:lnSpc>
            </a:pPr>
            <a:r>
              <a:rPr sz="1400" dirty="0">
                <a:latin typeface="Times New Roman"/>
                <a:cs typeface="Times New Roman"/>
              </a:rPr>
              <a:t>bCount =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0;</a:t>
            </a:r>
            <a:endParaRPr sz="1400"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Times New Roman"/>
                <a:cs typeface="Times New Roman"/>
              </a:rPr>
              <a:t>cCount </a:t>
            </a:r>
            <a:r>
              <a:rPr sz="1400" dirty="0">
                <a:latin typeface="Times New Roman"/>
                <a:cs typeface="Times New Roman"/>
              </a:rPr>
              <a:t>=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0;</a:t>
            </a:r>
            <a:endParaRPr sz="1400" dirty="0">
              <a:latin typeface="Times New Roman"/>
              <a:cs typeface="Times New Roman"/>
            </a:endParaRPr>
          </a:p>
          <a:p>
            <a:pPr marL="12700" algn="just">
              <a:lnSpc>
                <a:spcPts val="1675"/>
              </a:lnSpc>
            </a:pPr>
            <a:r>
              <a:rPr sz="1400" dirty="0">
                <a:latin typeface="Times New Roman"/>
                <a:cs typeface="Times New Roman"/>
              </a:rPr>
              <a:t>dCount =</a:t>
            </a:r>
            <a:r>
              <a:rPr sz="1400" spc="-1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0;</a:t>
            </a:r>
            <a:endParaRPr sz="1400" dirty="0">
              <a:latin typeface="Times New Roman"/>
              <a:cs typeface="Times New Roman"/>
            </a:endParaRPr>
          </a:p>
          <a:p>
            <a:pPr marL="12700" algn="just">
              <a:lnSpc>
                <a:spcPts val="1675"/>
              </a:lnSpc>
            </a:pPr>
            <a:r>
              <a:rPr sz="1400" spc="-5" dirty="0">
                <a:latin typeface="Times New Roman"/>
                <a:cs typeface="Times New Roman"/>
              </a:rPr>
              <a:t>fCount </a:t>
            </a:r>
            <a:r>
              <a:rPr sz="1400" dirty="0">
                <a:latin typeface="Times New Roman"/>
                <a:cs typeface="Times New Roman"/>
              </a:rPr>
              <a:t>=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0;</a:t>
            </a:r>
          </a:p>
          <a:p>
            <a:pPr marL="12700" marR="5080">
              <a:lnSpc>
                <a:spcPts val="1670"/>
              </a:lnSpc>
              <a:spcBef>
                <a:spcPts val="60"/>
              </a:spcBef>
            </a:pPr>
            <a:r>
              <a:rPr sz="1400" spc="-5" dirty="0">
                <a:latin typeface="Times New Roman"/>
                <a:cs typeface="Times New Roman"/>
              </a:rPr>
              <a:t>disp('Enter </a:t>
            </a:r>
            <a:r>
              <a:rPr sz="1400" dirty="0">
                <a:latin typeface="Times New Roman"/>
                <a:cs typeface="Times New Roman"/>
              </a:rPr>
              <a:t>the </a:t>
            </a:r>
            <a:r>
              <a:rPr sz="1400" spc="-5" dirty="0">
                <a:latin typeface="Times New Roman"/>
                <a:cs typeface="Times New Roman"/>
              </a:rPr>
              <a:t>grades. Enter "z" to end...')  </a:t>
            </a:r>
            <a:r>
              <a:rPr sz="1400" dirty="0">
                <a:latin typeface="Times New Roman"/>
                <a:cs typeface="Times New Roman"/>
              </a:rPr>
              <a:t>grade = </a:t>
            </a:r>
            <a:r>
              <a:rPr sz="1400" spc="-5" dirty="0">
                <a:latin typeface="Times New Roman"/>
                <a:cs typeface="Times New Roman"/>
              </a:rPr>
              <a:t>input('Enter: ',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's');</a:t>
            </a:r>
            <a:endParaRPr sz="1400" dirty="0">
              <a:latin typeface="Times New Roman"/>
              <a:cs typeface="Times New Roman"/>
            </a:endParaRPr>
          </a:p>
          <a:p>
            <a:pPr marL="233045" marR="421640" indent="-220979">
              <a:lnSpc>
                <a:spcPts val="1680"/>
              </a:lnSpc>
            </a:pPr>
            <a:r>
              <a:rPr sz="1400" spc="-5" dirty="0">
                <a:latin typeface="Times New Roman"/>
                <a:cs typeface="Times New Roman"/>
              </a:rPr>
              <a:t>while (grade ~= 'z') </a:t>
            </a:r>
            <a:r>
              <a:rPr sz="1400" dirty="0">
                <a:latin typeface="Times New Roman"/>
                <a:cs typeface="Times New Roman"/>
              </a:rPr>
              <a:t>&amp; </a:t>
            </a:r>
            <a:r>
              <a:rPr sz="1400" spc="-5" dirty="0">
                <a:latin typeface="Times New Roman"/>
                <a:cs typeface="Times New Roman"/>
              </a:rPr>
              <a:t>(grade ~= </a:t>
            </a:r>
            <a:r>
              <a:rPr sz="1400" spc="-10" dirty="0">
                <a:latin typeface="Times New Roman"/>
                <a:cs typeface="Times New Roman"/>
              </a:rPr>
              <a:t>'Z')  </a:t>
            </a:r>
            <a:r>
              <a:rPr sz="1400" dirty="0">
                <a:latin typeface="Times New Roman"/>
                <a:cs typeface="Times New Roman"/>
              </a:rPr>
              <a:t>switch</a:t>
            </a:r>
            <a:r>
              <a:rPr sz="1400" spc="-5" dirty="0">
                <a:latin typeface="Times New Roman"/>
                <a:cs typeface="Times New Roman"/>
              </a:rPr>
              <a:t> grade</a:t>
            </a:r>
            <a:endParaRPr sz="1400" dirty="0">
              <a:latin typeface="Times New Roman"/>
              <a:cs typeface="Times New Roman"/>
            </a:endParaRPr>
          </a:p>
          <a:p>
            <a:pPr marL="233045">
              <a:lnSpc>
                <a:spcPts val="1610"/>
              </a:lnSpc>
            </a:pPr>
            <a:r>
              <a:rPr sz="1400" spc="-5" dirty="0">
                <a:latin typeface="Times New Roman"/>
                <a:cs typeface="Times New Roman"/>
              </a:rPr>
              <a:t>case </a:t>
            </a:r>
            <a:r>
              <a:rPr sz="1400" dirty="0">
                <a:latin typeface="Times New Roman"/>
                <a:cs typeface="Times New Roman"/>
              </a:rPr>
              <a:t>{'A',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'a'}</a:t>
            </a:r>
            <a:endParaRPr sz="1400" dirty="0">
              <a:latin typeface="Times New Roman"/>
              <a:cs typeface="Times New Roman"/>
            </a:endParaRPr>
          </a:p>
          <a:p>
            <a:pPr marL="233045" marR="1009650" indent="222250">
              <a:lnSpc>
                <a:spcPts val="1670"/>
              </a:lnSpc>
              <a:spcBef>
                <a:spcPts val="65"/>
              </a:spcBef>
            </a:pPr>
            <a:r>
              <a:rPr sz="1400" dirty="0">
                <a:latin typeface="Times New Roman"/>
                <a:cs typeface="Times New Roman"/>
              </a:rPr>
              <a:t>aCount = </a:t>
            </a:r>
            <a:r>
              <a:rPr sz="1400" spc="-5" dirty="0">
                <a:latin typeface="Times New Roman"/>
                <a:cs typeface="Times New Roman"/>
              </a:rPr>
              <a:t>aCount </a:t>
            </a:r>
            <a:r>
              <a:rPr sz="1400" dirty="0">
                <a:latin typeface="Times New Roman"/>
                <a:cs typeface="Times New Roman"/>
              </a:rPr>
              <a:t>+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1;  </a:t>
            </a:r>
            <a:r>
              <a:rPr sz="1400" dirty="0">
                <a:latin typeface="Times New Roman"/>
                <a:cs typeface="Times New Roman"/>
              </a:rPr>
              <a:t>case {'B',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'b'}</a:t>
            </a:r>
          </a:p>
          <a:p>
            <a:pPr marL="233045" marR="1035050" indent="176530">
              <a:lnSpc>
                <a:spcPts val="167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bCount = </a:t>
            </a:r>
            <a:r>
              <a:rPr sz="1400" spc="-5" dirty="0">
                <a:latin typeface="Times New Roman"/>
                <a:cs typeface="Times New Roman"/>
              </a:rPr>
              <a:t>bCount </a:t>
            </a:r>
            <a:r>
              <a:rPr sz="1400" dirty="0">
                <a:latin typeface="Times New Roman"/>
                <a:cs typeface="Times New Roman"/>
              </a:rPr>
              <a:t>+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1;  case {'C',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'c'}</a:t>
            </a:r>
            <a:endParaRPr sz="1400" dirty="0">
              <a:latin typeface="Times New Roman"/>
              <a:cs typeface="Times New Roman"/>
            </a:endParaRPr>
          </a:p>
          <a:p>
            <a:pPr marL="233045" marR="1053465" indent="177800">
              <a:lnSpc>
                <a:spcPts val="1680"/>
              </a:lnSpc>
            </a:pPr>
            <a:r>
              <a:rPr sz="1400" dirty="0">
                <a:latin typeface="Times New Roman"/>
                <a:cs typeface="Times New Roman"/>
              </a:rPr>
              <a:t>cCount = </a:t>
            </a:r>
            <a:r>
              <a:rPr sz="1400" spc="-5" dirty="0">
                <a:latin typeface="Times New Roman"/>
                <a:cs typeface="Times New Roman"/>
              </a:rPr>
              <a:t>cCount </a:t>
            </a:r>
            <a:r>
              <a:rPr sz="1400" dirty="0">
                <a:latin typeface="Times New Roman"/>
                <a:cs typeface="Times New Roman"/>
              </a:rPr>
              <a:t>+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1;  case </a:t>
            </a:r>
            <a:r>
              <a:rPr sz="1400" dirty="0">
                <a:latin typeface="Times New Roman"/>
                <a:cs typeface="Times New Roman"/>
              </a:rPr>
              <a:t>{'D',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'd'}</a:t>
            </a:r>
            <a:endParaRPr sz="1400" dirty="0">
              <a:latin typeface="Times New Roman"/>
              <a:cs typeface="Times New Roman"/>
            </a:endParaRPr>
          </a:p>
          <a:p>
            <a:pPr marL="410209">
              <a:lnSpc>
                <a:spcPts val="1610"/>
              </a:lnSpc>
            </a:pPr>
            <a:r>
              <a:rPr sz="1400" dirty="0">
                <a:latin typeface="Times New Roman"/>
                <a:cs typeface="Times New Roman"/>
              </a:rPr>
              <a:t>dCount = </a:t>
            </a:r>
            <a:r>
              <a:rPr sz="1400" spc="-5" dirty="0">
                <a:latin typeface="Times New Roman"/>
                <a:cs typeface="Times New Roman"/>
              </a:rPr>
              <a:t>dCount </a:t>
            </a:r>
            <a:r>
              <a:rPr sz="1400" dirty="0">
                <a:latin typeface="Times New Roman"/>
                <a:cs typeface="Times New Roman"/>
              </a:rPr>
              <a:t>+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1;</a:t>
            </a:r>
            <a:endParaRPr sz="1400" dirty="0">
              <a:latin typeface="Times New Roman"/>
              <a:cs typeface="Times New Roman"/>
            </a:endParaRPr>
          </a:p>
          <a:p>
            <a:pPr marL="233045">
              <a:lnSpc>
                <a:spcPts val="1675"/>
              </a:lnSpc>
            </a:pPr>
            <a:r>
              <a:rPr sz="1400" spc="-5" dirty="0">
                <a:latin typeface="Times New Roman"/>
                <a:cs typeface="Times New Roman"/>
              </a:rPr>
              <a:t>case {'F',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'f'}</a:t>
            </a:r>
            <a:endParaRPr sz="1400" dirty="0">
              <a:latin typeface="Times New Roman"/>
              <a:cs typeface="Times New Roman"/>
            </a:endParaRPr>
          </a:p>
          <a:p>
            <a:pPr marL="277495" marR="1094740" indent="132080">
              <a:lnSpc>
                <a:spcPts val="1680"/>
              </a:lnSpc>
              <a:spcBef>
                <a:spcPts val="50"/>
              </a:spcBef>
            </a:pPr>
            <a:r>
              <a:rPr sz="1400" dirty="0">
                <a:latin typeface="Times New Roman"/>
                <a:cs typeface="Times New Roman"/>
              </a:rPr>
              <a:t>fCount = </a:t>
            </a:r>
            <a:r>
              <a:rPr sz="1400" spc="-5" dirty="0">
                <a:latin typeface="Times New Roman"/>
                <a:cs typeface="Times New Roman"/>
              </a:rPr>
              <a:t>fCount </a:t>
            </a:r>
            <a:r>
              <a:rPr sz="1400" dirty="0">
                <a:latin typeface="Times New Roman"/>
                <a:cs typeface="Times New Roman"/>
              </a:rPr>
              <a:t>+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1;  </a:t>
            </a:r>
            <a:r>
              <a:rPr sz="1400" dirty="0">
                <a:latin typeface="Times New Roman"/>
                <a:cs typeface="Times New Roman"/>
              </a:rPr>
              <a:t>end</a:t>
            </a:r>
          </a:p>
          <a:p>
            <a:pPr marL="277495">
              <a:lnSpc>
                <a:spcPts val="1620"/>
              </a:lnSpc>
            </a:pPr>
            <a:r>
              <a:rPr sz="1400" dirty="0">
                <a:latin typeface="Times New Roman"/>
                <a:cs typeface="Times New Roman"/>
              </a:rPr>
              <a:t>grade = </a:t>
            </a:r>
            <a:r>
              <a:rPr sz="1400" spc="-5" dirty="0">
                <a:latin typeface="Times New Roman"/>
                <a:cs typeface="Times New Roman"/>
              </a:rPr>
              <a:t>input('Enter: ',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's');</a:t>
            </a:r>
            <a:endParaRPr sz="1400" dirty="0">
              <a:latin typeface="Times New Roman"/>
              <a:cs typeface="Times New Roman"/>
            </a:endParaRPr>
          </a:p>
          <a:p>
            <a:pPr marL="12700">
              <a:lnSpc>
                <a:spcPts val="1675"/>
              </a:lnSpc>
            </a:pPr>
            <a:r>
              <a:rPr sz="1400" dirty="0">
                <a:latin typeface="Times New Roman"/>
                <a:cs typeface="Times New Roman"/>
              </a:rPr>
              <a:t>end</a:t>
            </a:r>
          </a:p>
          <a:p>
            <a:pPr marL="12700" marR="940435" algn="just">
              <a:lnSpc>
                <a:spcPct val="99600"/>
              </a:lnSpc>
              <a:spcBef>
                <a:spcPts val="5"/>
              </a:spcBef>
            </a:pPr>
            <a:r>
              <a:rPr sz="1400" spc="-5" dirty="0">
                <a:latin typeface="Times New Roman"/>
                <a:cs typeface="Times New Roman"/>
              </a:rPr>
              <a:t>fprintf('%d </a:t>
            </a:r>
            <a:r>
              <a:rPr sz="1400" dirty="0">
                <a:latin typeface="Times New Roman"/>
                <a:cs typeface="Times New Roman"/>
              </a:rPr>
              <a:t>"A"s\n', </a:t>
            </a:r>
            <a:r>
              <a:rPr sz="1400" spc="-5" dirty="0">
                <a:latin typeface="Times New Roman"/>
                <a:cs typeface="Times New Roman"/>
              </a:rPr>
              <a:t>aCount);  fprintf('%d </a:t>
            </a:r>
            <a:r>
              <a:rPr sz="1400" dirty="0">
                <a:latin typeface="Times New Roman"/>
                <a:cs typeface="Times New Roman"/>
              </a:rPr>
              <a:t>"B"s\n', </a:t>
            </a:r>
            <a:r>
              <a:rPr sz="1400" spc="-5" dirty="0">
                <a:latin typeface="Times New Roman"/>
                <a:cs typeface="Times New Roman"/>
              </a:rPr>
              <a:t>bCount);  fprintf('%d </a:t>
            </a:r>
            <a:r>
              <a:rPr sz="1400" dirty="0">
                <a:latin typeface="Times New Roman"/>
                <a:cs typeface="Times New Roman"/>
              </a:rPr>
              <a:t>"C"s\n', </a:t>
            </a:r>
            <a:r>
              <a:rPr sz="1400" spc="-5" dirty="0">
                <a:latin typeface="Times New Roman"/>
                <a:cs typeface="Times New Roman"/>
              </a:rPr>
              <a:t>cCount);  fprintf('%d </a:t>
            </a:r>
            <a:r>
              <a:rPr sz="1400" dirty="0">
                <a:latin typeface="Times New Roman"/>
                <a:cs typeface="Times New Roman"/>
              </a:rPr>
              <a:t>"D"s\n',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dCount); </a:t>
            </a:r>
            <a:r>
              <a:rPr lang="tr-TR" sz="1400" spc="-5" dirty="0" smtClean="0">
                <a:latin typeface="Times New Roman"/>
                <a:cs typeface="Times New Roman"/>
              </a:rPr>
              <a:t>fprintf('%</a:t>
            </a:r>
            <a:r>
              <a:rPr lang="tr-TR" sz="1400" spc="-5" dirty="0">
                <a:latin typeface="Times New Roman"/>
                <a:cs typeface="Times New Roman"/>
              </a:rPr>
              <a:t>d </a:t>
            </a:r>
            <a:r>
              <a:rPr lang="tr-TR" sz="1400" dirty="0" smtClean="0">
                <a:solidFill>
                  <a:prstClr val="black"/>
                </a:solidFill>
                <a:latin typeface="Times New Roman"/>
                <a:cs typeface="Times New Roman"/>
              </a:rPr>
              <a:t>"F</a:t>
            </a:r>
            <a:r>
              <a:rPr lang="tr-TR" sz="1400" dirty="0" smtClean="0">
                <a:latin typeface="Times New Roman"/>
                <a:cs typeface="Times New Roman"/>
              </a:rPr>
              <a:t>"s\n </a:t>
            </a:r>
            <a:r>
              <a:rPr sz="1400" spc="-5" dirty="0" smtClean="0">
                <a:latin typeface="Times New Roman"/>
                <a:cs typeface="Times New Roman"/>
              </a:rPr>
              <a:t>',</a:t>
            </a:r>
            <a:r>
              <a:rPr sz="1400" spc="-105" dirty="0" smtClean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fCount);</a:t>
            </a:r>
            <a:endParaRPr sz="1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147161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802371"/>
            <a:ext cx="3614420" cy="4598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»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prog3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Enter the grades. Enter "z" </a:t>
            </a:r>
            <a:r>
              <a:rPr sz="2000" spc="-10" dirty="0">
                <a:latin typeface="Times New Roman"/>
                <a:cs typeface="Times New Roman"/>
              </a:rPr>
              <a:t>to </a:t>
            </a:r>
            <a:r>
              <a:rPr sz="2000" dirty="0">
                <a:latin typeface="Times New Roman"/>
                <a:cs typeface="Times New Roman"/>
              </a:rPr>
              <a:t>end...  </a:t>
            </a:r>
            <a:r>
              <a:rPr sz="2000" spc="-5" dirty="0">
                <a:latin typeface="Times New Roman"/>
                <a:cs typeface="Times New Roman"/>
              </a:rPr>
              <a:t>Enter: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</a:t>
            </a:r>
            <a:endParaRPr sz="2000">
              <a:latin typeface="Times New Roman"/>
              <a:cs typeface="Times New Roman"/>
            </a:endParaRPr>
          </a:p>
          <a:p>
            <a:pPr marL="12700" marR="2726055" algn="just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Enter: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  </a:t>
            </a:r>
            <a:r>
              <a:rPr sz="2000" spc="-5" dirty="0">
                <a:latin typeface="Times New Roman"/>
                <a:cs typeface="Times New Roman"/>
              </a:rPr>
              <a:t>Enter: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  </a:t>
            </a:r>
            <a:r>
              <a:rPr sz="2000" spc="-5" dirty="0">
                <a:latin typeface="Times New Roman"/>
                <a:cs typeface="Times New Roman"/>
              </a:rPr>
              <a:t>Enter: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  </a:t>
            </a:r>
            <a:r>
              <a:rPr sz="2000" spc="-5" dirty="0">
                <a:latin typeface="Times New Roman"/>
                <a:cs typeface="Times New Roman"/>
              </a:rPr>
              <a:t>Enter: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  </a:t>
            </a:r>
            <a:r>
              <a:rPr sz="2000" spc="-5" dirty="0">
                <a:latin typeface="Times New Roman"/>
                <a:cs typeface="Times New Roman"/>
              </a:rPr>
              <a:t>Enter: </a:t>
            </a:r>
            <a:r>
              <a:rPr sz="2000" dirty="0">
                <a:latin typeface="Times New Roman"/>
                <a:cs typeface="Times New Roman"/>
              </a:rPr>
              <a:t>c  </a:t>
            </a:r>
            <a:r>
              <a:rPr sz="2000" spc="-5" dirty="0">
                <a:latin typeface="Times New Roman"/>
                <a:cs typeface="Times New Roman"/>
              </a:rPr>
              <a:t>Enter: </a:t>
            </a:r>
            <a:r>
              <a:rPr sz="2000" dirty="0">
                <a:latin typeface="Times New Roman"/>
                <a:cs typeface="Times New Roman"/>
              </a:rPr>
              <a:t>z  3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"A"s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1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"B"s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1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"C"s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1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"D"s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0 </a:t>
            </a:r>
            <a:r>
              <a:rPr sz="2000" spc="-5" dirty="0">
                <a:latin typeface="Times New Roman"/>
                <a:cs typeface="Times New Roman"/>
              </a:rPr>
              <a:t>"F"s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»</a:t>
            </a:r>
            <a:endParaRPr sz="20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39203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function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531709"/>
            <a:ext cx="6837680" cy="470154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3200" spc="-5" dirty="0">
                <a:latin typeface="Times New Roman"/>
                <a:cs typeface="Times New Roman"/>
              </a:rPr>
              <a:t>for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x=1:10</a:t>
            </a:r>
            <a:endParaRPr sz="3200">
              <a:latin typeface="Times New Roman"/>
              <a:cs typeface="Times New Roman"/>
            </a:endParaRPr>
          </a:p>
          <a:p>
            <a:pPr marL="12700" marR="2259965" indent="508634">
              <a:lnSpc>
                <a:spcPct val="119700"/>
              </a:lnSpc>
              <a:spcBef>
                <a:spcPts val="10"/>
              </a:spcBef>
            </a:pPr>
            <a:r>
              <a:rPr sz="3200" spc="-5" dirty="0">
                <a:latin typeface="Times New Roman"/>
                <a:cs typeface="Times New Roman"/>
              </a:rPr>
              <a:t>fprintf('%d\n', square(x))  end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4000">
              <a:latin typeface="Times New Roman"/>
              <a:cs typeface="Times New Roman"/>
            </a:endParaRPr>
          </a:p>
          <a:p>
            <a:pPr marL="12700" marR="2424430">
              <a:lnSpc>
                <a:spcPct val="1197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square.m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contains: </a:t>
            </a:r>
            <a:r>
              <a:rPr sz="3200" spc="-5" dirty="0">
                <a:latin typeface="Times New Roman"/>
                <a:cs typeface="Times New Roman"/>
              </a:rPr>
              <a:t> function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[result]=square(x)</a:t>
            </a:r>
            <a:endParaRPr sz="3200">
              <a:latin typeface="Times New Roman"/>
              <a:cs typeface="Times New Roman"/>
            </a:endParaRPr>
          </a:p>
          <a:p>
            <a:pPr marL="521334" marR="5080" indent="-509270">
              <a:lnSpc>
                <a:spcPts val="4610"/>
              </a:lnSpc>
              <a:spcBef>
                <a:spcPts val="270"/>
              </a:spcBef>
            </a:pPr>
            <a:r>
              <a:rPr sz="3200" dirty="0">
                <a:latin typeface="Times New Roman"/>
                <a:cs typeface="Times New Roman"/>
              </a:rPr>
              <a:t>% takes </a:t>
            </a:r>
            <a:r>
              <a:rPr sz="3200" spc="-5" dirty="0">
                <a:latin typeface="Times New Roman"/>
                <a:cs typeface="Times New Roman"/>
              </a:rPr>
              <a:t>the </a:t>
            </a:r>
            <a:r>
              <a:rPr sz="3200" dirty="0">
                <a:latin typeface="Times New Roman"/>
                <a:cs typeface="Times New Roman"/>
              </a:rPr>
              <a:t>square of </a:t>
            </a:r>
            <a:r>
              <a:rPr sz="3200" spc="-5" dirty="0">
                <a:latin typeface="Times New Roman"/>
                <a:cs typeface="Times New Roman"/>
              </a:rPr>
              <a:t>the given parameter  result </a:t>
            </a:r>
            <a:r>
              <a:rPr sz="3200" dirty="0">
                <a:latin typeface="Times New Roman"/>
                <a:cs typeface="Times New Roman"/>
              </a:rPr>
              <a:t>= x *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x;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26132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790179"/>
            <a:ext cx="1118235" cy="44069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>
              <a:lnSpc>
                <a:spcPts val="2870"/>
              </a:lnSpc>
              <a:spcBef>
                <a:spcPts val="204"/>
              </a:spcBef>
            </a:pPr>
            <a:r>
              <a:rPr sz="2400" dirty="0">
                <a:latin typeface="Times New Roman"/>
                <a:cs typeface="Times New Roman"/>
              </a:rPr>
              <a:t>»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prog31  1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785"/>
              </a:lnSpc>
            </a:pPr>
            <a:r>
              <a:rPr sz="2400" dirty="0">
                <a:latin typeface="Times New Roman"/>
                <a:cs typeface="Times New Roman"/>
              </a:rPr>
              <a:t>4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9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16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25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36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49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64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81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100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»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7955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NOTE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346439"/>
            <a:ext cx="7589520" cy="395541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355600" marR="5080" indent="-342900">
              <a:lnSpc>
                <a:spcPct val="100400"/>
              </a:lnSpc>
              <a:spcBef>
                <a:spcPts val="8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comment after the function heading is used by  the ‘help’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» help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square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4050">
              <a:latin typeface="Times New Roman"/>
              <a:cs typeface="Times New Roman"/>
            </a:endParaRPr>
          </a:p>
          <a:p>
            <a:pPr marL="18923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takes the square of the given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parameter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»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776495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51336" y="6618216"/>
            <a:ext cx="157607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r-TR" sz="1400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function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32636" y="1358887"/>
            <a:ext cx="6693534" cy="51371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262505" algn="just">
              <a:lnSpc>
                <a:spcPct val="99700"/>
              </a:lnSpc>
              <a:spcBef>
                <a:spcPts val="105"/>
              </a:spcBef>
            </a:pPr>
            <a:r>
              <a:rPr sz="2400" spc="-5" dirty="0">
                <a:latin typeface="Times New Roman"/>
                <a:cs typeface="Times New Roman"/>
              </a:rPr>
              <a:t>number1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input('Enter number1: ');  number2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input('Enter number2: ');  number3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input('Enter number3: ');  fprintf('Maximum is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%d\n',...</a:t>
            </a:r>
            <a:endParaRPr sz="2400" dirty="0">
              <a:latin typeface="Times New Roman"/>
              <a:cs typeface="Times New Roman"/>
            </a:endParaRPr>
          </a:p>
          <a:p>
            <a:pPr marL="16891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findMax(number1, number2,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number3));</a:t>
            </a: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50" dirty="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findMax.m</a:t>
            </a:r>
            <a:r>
              <a:rPr sz="2400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contains:</a:t>
            </a:r>
            <a:endParaRPr sz="2400" dirty="0">
              <a:latin typeface="Times New Roman"/>
              <a:cs typeface="Times New Roman"/>
            </a:endParaRPr>
          </a:p>
          <a:p>
            <a:pPr marL="393700" marR="2686050" indent="-381000">
              <a:lnSpc>
                <a:spcPts val="287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function [max]=findMax(x, y, z)  </a:t>
            </a:r>
            <a:r>
              <a:rPr sz="2400" spc="-10" dirty="0">
                <a:latin typeface="Times New Roman"/>
                <a:cs typeface="Times New Roman"/>
              </a:rPr>
              <a:t>max </a:t>
            </a:r>
            <a:r>
              <a:rPr sz="2400" dirty="0">
                <a:latin typeface="Times New Roman"/>
                <a:cs typeface="Times New Roman"/>
              </a:rPr>
              <a:t>= x;</a:t>
            </a:r>
          </a:p>
          <a:p>
            <a:pPr marL="698500" marR="4902200" indent="-304800">
              <a:lnSpc>
                <a:spcPts val="2870"/>
              </a:lnSpc>
              <a:spcBef>
                <a:spcPts val="10"/>
              </a:spcBef>
            </a:pPr>
            <a:r>
              <a:rPr sz="2400" dirty="0">
                <a:latin typeface="Times New Roman"/>
                <a:cs typeface="Times New Roman"/>
              </a:rPr>
              <a:t>if y &gt; </a:t>
            </a:r>
            <a:r>
              <a:rPr sz="2400" spc="-10" dirty="0">
                <a:latin typeface="Times New Roman"/>
                <a:cs typeface="Times New Roman"/>
              </a:rPr>
              <a:t>max  max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y;</a:t>
            </a:r>
          </a:p>
          <a:p>
            <a:pPr marL="393700">
              <a:lnSpc>
                <a:spcPts val="2785"/>
              </a:lnSpc>
            </a:pPr>
            <a:r>
              <a:rPr sz="2400" dirty="0">
                <a:latin typeface="Times New Roman"/>
                <a:cs typeface="Times New Roman"/>
              </a:rPr>
              <a:t>end</a:t>
            </a:r>
          </a:p>
          <a:p>
            <a:pPr marL="698500" marR="4918710" indent="-304800">
              <a:lnSpc>
                <a:spcPts val="2870"/>
              </a:lnSpc>
              <a:spcBef>
                <a:spcPts val="105"/>
              </a:spcBef>
            </a:pPr>
            <a:r>
              <a:rPr sz="2400" dirty="0">
                <a:latin typeface="Times New Roman"/>
                <a:cs typeface="Times New Roman"/>
              </a:rPr>
              <a:t>if z &gt; </a:t>
            </a:r>
            <a:r>
              <a:rPr sz="2400" spc="-10" dirty="0">
                <a:latin typeface="Times New Roman"/>
                <a:cs typeface="Times New Roman"/>
              </a:rPr>
              <a:t>max  max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z;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532636" y="6491724"/>
            <a:ext cx="8477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r-TR" sz="1400" spc="10" dirty="0" smtClean="0">
                <a:latin typeface="Times New Roman"/>
                <a:cs typeface="Times New Roman"/>
              </a:rPr>
              <a:t> </a:t>
            </a:r>
            <a:r>
              <a:rPr sz="3600" spc="15" baseline="3472" dirty="0" smtClean="0">
                <a:latin typeface="Times New Roman"/>
                <a:cs typeface="Times New Roman"/>
              </a:rPr>
              <a:t>end</a:t>
            </a:r>
            <a:endParaRPr sz="3600" baseline="3472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75761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246447"/>
            <a:ext cx="2868930" cy="353123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dirty="0">
                <a:latin typeface="Times New Roman"/>
                <a:cs typeface="Times New Roman"/>
              </a:rPr>
              <a:t>»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prog32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Times New Roman"/>
                <a:cs typeface="Times New Roman"/>
              </a:rPr>
              <a:t>Enter number1: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6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Times New Roman"/>
                <a:cs typeface="Times New Roman"/>
              </a:rPr>
              <a:t>Enter number2: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2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Times New Roman"/>
                <a:cs typeface="Times New Roman"/>
              </a:rPr>
              <a:t>Enter number3: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4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Times New Roman"/>
                <a:cs typeface="Times New Roman"/>
              </a:rPr>
              <a:t>Maximum is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6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Times New Roman"/>
                <a:cs typeface="Times New Roman"/>
              </a:rPr>
              <a:t>»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383368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Built-in function rand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894403"/>
            <a:ext cx="6233795" cy="3529329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spc="-5" dirty="0">
                <a:latin typeface="Times New Roman"/>
                <a:cs typeface="Times New Roman"/>
              </a:rPr>
              <a:t>for i=1:10</a:t>
            </a:r>
            <a:endParaRPr sz="3200">
              <a:latin typeface="Times New Roman"/>
              <a:cs typeface="Times New Roman"/>
            </a:endParaRPr>
          </a:p>
          <a:p>
            <a:pPr marL="521334" marR="5080">
              <a:lnSpc>
                <a:spcPct val="119700"/>
              </a:lnSpc>
            </a:pPr>
            <a:r>
              <a:rPr sz="3200" spc="-5" dirty="0">
                <a:latin typeface="Times New Roman"/>
                <a:cs typeface="Times New Roman"/>
              </a:rPr>
              <a:t>fprintf('%3d', </a:t>
            </a:r>
            <a:r>
              <a:rPr sz="3200" dirty="0">
                <a:latin typeface="Times New Roman"/>
                <a:cs typeface="Times New Roman"/>
              </a:rPr>
              <a:t>1 + </a:t>
            </a:r>
            <a:r>
              <a:rPr sz="3200" spc="-5" dirty="0">
                <a:latin typeface="Times New Roman"/>
                <a:cs typeface="Times New Roman"/>
              </a:rPr>
              <a:t>round(5 </a:t>
            </a:r>
            <a:r>
              <a:rPr sz="3200" dirty="0">
                <a:latin typeface="Times New Roman"/>
                <a:cs typeface="Times New Roman"/>
              </a:rPr>
              <a:t>* </a:t>
            </a:r>
            <a:r>
              <a:rPr sz="3200" spc="-5" dirty="0">
                <a:latin typeface="Times New Roman"/>
                <a:cs typeface="Times New Roman"/>
              </a:rPr>
              <a:t>rand));  if mod(i, 5) ==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0</a:t>
            </a:r>
            <a:endParaRPr sz="3200">
              <a:latin typeface="Times New Roman"/>
              <a:cs typeface="Times New Roman"/>
            </a:endParaRPr>
          </a:p>
          <a:p>
            <a:pPr marL="521334" marR="3416300" indent="406400">
              <a:lnSpc>
                <a:spcPct val="119700"/>
              </a:lnSpc>
              <a:spcBef>
                <a:spcPts val="10"/>
              </a:spcBef>
            </a:pPr>
            <a:r>
              <a:rPr sz="3200" spc="-5" dirty="0">
                <a:latin typeface="Times New Roman"/>
                <a:cs typeface="Times New Roman"/>
              </a:rPr>
              <a:t>fpri</a:t>
            </a:r>
            <a:r>
              <a:rPr sz="3200" spc="5" dirty="0">
                <a:latin typeface="Times New Roman"/>
                <a:cs typeface="Times New Roman"/>
              </a:rPr>
              <a:t>n</a:t>
            </a:r>
            <a:r>
              <a:rPr sz="3200" spc="-5" dirty="0">
                <a:latin typeface="Times New Roman"/>
                <a:cs typeface="Times New Roman"/>
              </a:rPr>
              <a:t>tf('\n');  </a:t>
            </a:r>
            <a:r>
              <a:rPr sz="3200" dirty="0">
                <a:latin typeface="Times New Roman"/>
                <a:cs typeface="Times New Roman"/>
              </a:rPr>
              <a:t>end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Times New Roman"/>
                <a:cs typeface="Times New Roman"/>
              </a:rPr>
              <a:t>end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804186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341867"/>
            <a:ext cx="148209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imes New Roman"/>
                <a:cs typeface="Times New Roman"/>
              </a:rPr>
              <a:t>»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prog33</a:t>
            </a:r>
            <a:endParaRPr sz="32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513586" y="2982583"/>
          <a:ext cx="2094229" cy="16186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55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479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0576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0576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0576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3655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51752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3495"/>
                        </a:lnSpc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6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5"/>
                        </a:lnSpc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2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5"/>
                        </a:lnSpc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4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5"/>
                        </a:lnSpc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3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3495"/>
                        </a:lnSpc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5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842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5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2349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3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2349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1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2349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5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23495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3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23495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6890">
                <a:tc>
                  <a:txBody>
                    <a:bodyPr/>
                    <a:lstStyle/>
                    <a:p>
                      <a:pPr marL="31750">
                        <a:lnSpc>
                          <a:spcPts val="3795"/>
                        </a:lnSpc>
                        <a:spcBef>
                          <a:spcPts val="180"/>
                        </a:spcBef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»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2286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02492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1154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An example game program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1111" y="2086903"/>
            <a:ext cx="5497830" cy="44345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248660">
              <a:lnSpc>
                <a:spcPct val="120000"/>
              </a:lnSpc>
              <a:spcBef>
                <a:spcPts val="100"/>
              </a:spcBef>
            </a:pPr>
            <a:r>
              <a:rPr sz="2000" spc="-10" dirty="0">
                <a:latin typeface="Times New Roman"/>
                <a:cs typeface="Times New Roman"/>
              </a:rPr>
              <a:t>sum </a:t>
            </a:r>
            <a:r>
              <a:rPr sz="2000" spc="-5" dirty="0">
                <a:latin typeface="Times New Roman"/>
                <a:cs typeface="Times New Roman"/>
              </a:rPr>
              <a:t>=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rollDice;  </a:t>
            </a:r>
            <a:r>
              <a:rPr sz="2000" spc="-5" dirty="0">
                <a:latin typeface="Times New Roman"/>
                <a:cs typeface="Times New Roman"/>
              </a:rPr>
              <a:t>switch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sum</a:t>
            </a:r>
            <a:endParaRPr sz="2000" dirty="0">
              <a:latin typeface="Times New Roman"/>
              <a:cs typeface="Times New Roman"/>
            </a:endParaRPr>
          </a:p>
          <a:p>
            <a:pPr marL="810895" marR="1591310" indent="-355600">
              <a:lnSpc>
                <a:spcPts val="4040"/>
              </a:lnSpc>
              <a:spcBef>
                <a:spcPts val="240"/>
              </a:spcBef>
            </a:pPr>
            <a:r>
              <a:rPr sz="2000" spc="-5" dirty="0">
                <a:latin typeface="Times New Roman"/>
                <a:cs typeface="Times New Roman"/>
              </a:rPr>
              <a:t>case </a:t>
            </a:r>
            <a:r>
              <a:rPr sz="2000" dirty="0">
                <a:latin typeface="Times New Roman"/>
                <a:cs typeface="Times New Roman"/>
              </a:rPr>
              <a:t>{7, </a:t>
            </a:r>
            <a:r>
              <a:rPr sz="2000" spc="-5" dirty="0">
                <a:latin typeface="Times New Roman"/>
                <a:cs typeface="Times New Roman"/>
              </a:rPr>
              <a:t>11}  gameStatus =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'WON';</a:t>
            </a:r>
            <a:endParaRPr sz="2000" dirty="0">
              <a:latin typeface="Times New Roman"/>
              <a:cs typeface="Times New Roman"/>
            </a:endParaRPr>
          </a:p>
          <a:p>
            <a:pPr marL="455930">
              <a:lnSpc>
                <a:spcPct val="100000"/>
              </a:lnSpc>
              <a:spcBef>
                <a:spcPts val="430"/>
              </a:spcBef>
            </a:pPr>
            <a:r>
              <a:rPr sz="2000" spc="-5" dirty="0">
                <a:latin typeface="Times New Roman"/>
                <a:cs typeface="Times New Roman"/>
              </a:rPr>
              <a:t>case </a:t>
            </a:r>
            <a:r>
              <a:rPr sz="2000" dirty="0">
                <a:latin typeface="Times New Roman"/>
                <a:cs typeface="Times New Roman"/>
              </a:rPr>
              <a:t>{2, </a:t>
            </a:r>
            <a:r>
              <a:rPr sz="2000" spc="-5" dirty="0">
                <a:latin typeface="Times New Roman"/>
                <a:cs typeface="Times New Roman"/>
              </a:rPr>
              <a:t>3,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12}</a:t>
            </a:r>
            <a:endParaRPr sz="2000" dirty="0">
              <a:latin typeface="Times New Roman"/>
              <a:cs typeface="Times New Roman"/>
            </a:endParaRPr>
          </a:p>
          <a:p>
            <a:pPr marL="455930" marR="1549400" indent="354965">
              <a:lnSpc>
                <a:spcPct val="120000"/>
              </a:lnSpc>
              <a:spcBef>
                <a:spcPts val="10"/>
              </a:spcBef>
            </a:pPr>
            <a:r>
              <a:rPr sz="2000" spc="-5" dirty="0">
                <a:latin typeface="Times New Roman"/>
                <a:cs typeface="Times New Roman"/>
              </a:rPr>
              <a:t>gameStatus = </a:t>
            </a:r>
            <a:r>
              <a:rPr sz="2000" spc="-10" dirty="0">
                <a:latin typeface="Times New Roman"/>
                <a:cs typeface="Times New Roman"/>
              </a:rPr>
              <a:t>'LOST';  </a:t>
            </a:r>
            <a:r>
              <a:rPr sz="2000" spc="-5" dirty="0">
                <a:latin typeface="Times New Roman"/>
                <a:cs typeface="Times New Roman"/>
              </a:rPr>
              <a:t>otherwise</a:t>
            </a:r>
            <a:endParaRPr sz="2000" dirty="0">
              <a:latin typeface="Times New Roman"/>
              <a:cs typeface="Times New Roman"/>
            </a:endParaRPr>
          </a:p>
          <a:p>
            <a:pPr marL="812165" marR="621665" indent="-1905">
              <a:lnSpc>
                <a:spcPct val="120000"/>
              </a:lnSpc>
              <a:spcBef>
                <a:spcPts val="10"/>
              </a:spcBef>
            </a:pPr>
            <a:r>
              <a:rPr sz="2000" spc="-5" dirty="0">
                <a:latin typeface="Times New Roman"/>
                <a:cs typeface="Times New Roman"/>
              </a:rPr>
              <a:t>gameStatus = </a:t>
            </a:r>
            <a:r>
              <a:rPr sz="2000" spc="-10" dirty="0">
                <a:latin typeface="Times New Roman"/>
                <a:cs typeface="Times New Roman"/>
              </a:rPr>
              <a:t>'CONTINUE';  </a:t>
            </a:r>
            <a:r>
              <a:rPr sz="2000" spc="-5" dirty="0">
                <a:latin typeface="Times New Roman"/>
                <a:cs typeface="Times New Roman"/>
              </a:rPr>
              <a:t>myPoint =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sum;</a:t>
            </a:r>
            <a:endParaRPr sz="2000" dirty="0">
              <a:latin typeface="Times New Roman"/>
              <a:cs typeface="Times New Roman"/>
            </a:endParaRPr>
          </a:p>
          <a:p>
            <a:pPr marL="810895">
              <a:lnSpc>
                <a:spcPct val="100000"/>
              </a:lnSpc>
              <a:spcBef>
                <a:spcPts val="685"/>
              </a:spcBef>
            </a:pPr>
            <a:r>
              <a:rPr sz="2000" spc="-5" dirty="0">
                <a:latin typeface="Times New Roman"/>
                <a:cs typeface="Times New Roman"/>
              </a:rPr>
              <a:t>fprintf('Point is %d\n',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myPoint);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000" spc="-5" dirty="0">
                <a:latin typeface="Times New Roman"/>
                <a:cs typeface="Times New Roman"/>
              </a:rPr>
              <a:t>end</a:t>
            </a:r>
            <a:endParaRPr sz="2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63856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551283" y="6637632"/>
            <a:ext cx="1575435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sz="1400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532636" y="1520431"/>
            <a:ext cx="3770629" cy="4969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day = </a:t>
            </a:r>
            <a:r>
              <a:rPr sz="1800" spc="-5" dirty="0">
                <a:latin typeface="Times New Roman"/>
                <a:cs typeface="Times New Roman"/>
              </a:rPr>
              <a:t>input('Which </a:t>
            </a:r>
            <a:r>
              <a:rPr sz="1800" dirty="0">
                <a:latin typeface="Times New Roman"/>
                <a:cs typeface="Times New Roman"/>
              </a:rPr>
              <a:t>day of the </a:t>
            </a:r>
            <a:r>
              <a:rPr sz="1800" spc="-5" dirty="0">
                <a:latin typeface="Times New Roman"/>
                <a:cs typeface="Times New Roman"/>
              </a:rPr>
              <a:t>week? </a:t>
            </a:r>
            <a:r>
              <a:rPr sz="1800" dirty="0">
                <a:latin typeface="Times New Roman"/>
                <a:cs typeface="Times New Roman"/>
              </a:rPr>
              <a:t>: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');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2765425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Times New Roman"/>
                <a:cs typeface="Times New Roman"/>
              </a:rPr>
              <a:t>switch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day  </a:t>
            </a:r>
            <a:r>
              <a:rPr sz="1800" dirty="0">
                <a:latin typeface="Times New Roman"/>
                <a:cs typeface="Times New Roman"/>
              </a:rPr>
              <a:t>case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</a:t>
            </a:r>
            <a:endParaRPr sz="1800">
              <a:latin typeface="Times New Roman"/>
              <a:cs typeface="Times New Roman"/>
            </a:endParaRPr>
          </a:p>
          <a:p>
            <a:pPr marL="12700" marR="2044064" indent="286385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day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'Monday'  </a:t>
            </a:r>
            <a:r>
              <a:rPr sz="1800" dirty="0">
                <a:latin typeface="Times New Roman"/>
                <a:cs typeface="Times New Roman"/>
              </a:rPr>
              <a:t>case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  <a:p>
            <a:pPr marL="12700" marR="2034539" indent="286385">
              <a:lnSpc>
                <a:spcPct val="100000"/>
              </a:lnSpc>
              <a:spcBef>
                <a:spcPts val="10"/>
              </a:spcBef>
            </a:pPr>
            <a:r>
              <a:rPr sz="1800" spc="-5" dirty="0">
                <a:latin typeface="Times New Roman"/>
                <a:cs typeface="Times New Roman"/>
              </a:rPr>
              <a:t>day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'Tuesday'  </a:t>
            </a:r>
            <a:r>
              <a:rPr sz="1800" dirty="0">
                <a:latin typeface="Times New Roman"/>
                <a:cs typeface="Times New Roman"/>
              </a:rPr>
              <a:t>case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3</a:t>
            </a:r>
            <a:endParaRPr sz="1800">
              <a:latin typeface="Times New Roman"/>
              <a:cs typeface="Times New Roman"/>
            </a:endParaRPr>
          </a:p>
          <a:p>
            <a:pPr marL="12700" marR="1741170" indent="286385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day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'Wednesday'  </a:t>
            </a:r>
            <a:r>
              <a:rPr sz="1800" dirty="0">
                <a:latin typeface="Times New Roman"/>
                <a:cs typeface="Times New Roman"/>
              </a:rPr>
              <a:t>case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4</a:t>
            </a:r>
            <a:endParaRPr sz="1800">
              <a:latin typeface="Times New Roman"/>
              <a:cs typeface="Times New Roman"/>
            </a:endParaRPr>
          </a:p>
          <a:p>
            <a:pPr marL="12700" marR="1944370" indent="286385">
              <a:lnSpc>
                <a:spcPts val="2170"/>
              </a:lnSpc>
              <a:spcBef>
                <a:spcPts val="65"/>
              </a:spcBef>
            </a:pPr>
            <a:r>
              <a:rPr sz="1800" spc="-5" dirty="0">
                <a:latin typeface="Times New Roman"/>
                <a:cs typeface="Times New Roman"/>
              </a:rPr>
              <a:t>day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'Thursday'  </a:t>
            </a:r>
            <a:r>
              <a:rPr sz="1800" dirty="0">
                <a:latin typeface="Times New Roman"/>
                <a:cs typeface="Times New Roman"/>
              </a:rPr>
              <a:t>case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5</a:t>
            </a:r>
            <a:endParaRPr sz="1800">
              <a:latin typeface="Times New Roman"/>
              <a:cs typeface="Times New Roman"/>
            </a:endParaRPr>
          </a:p>
          <a:p>
            <a:pPr marL="12700" marR="2209165" indent="286385">
              <a:lnSpc>
                <a:spcPts val="2160"/>
              </a:lnSpc>
            </a:pPr>
            <a:r>
              <a:rPr sz="1800" spc="-5" dirty="0">
                <a:latin typeface="Times New Roman"/>
                <a:cs typeface="Times New Roman"/>
              </a:rPr>
              <a:t>day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'Friday'  </a:t>
            </a:r>
            <a:r>
              <a:rPr sz="1800" dirty="0">
                <a:latin typeface="Times New Roman"/>
                <a:cs typeface="Times New Roman"/>
              </a:rPr>
              <a:t>case 6</a:t>
            </a:r>
            <a:endParaRPr sz="1800">
              <a:latin typeface="Times New Roman"/>
              <a:cs typeface="Times New Roman"/>
            </a:endParaRPr>
          </a:p>
          <a:p>
            <a:pPr marL="299085">
              <a:lnSpc>
                <a:spcPts val="2090"/>
              </a:lnSpc>
            </a:pPr>
            <a:r>
              <a:rPr sz="1800" dirty="0">
                <a:latin typeface="Times New Roman"/>
                <a:cs typeface="Times New Roman"/>
              </a:rPr>
              <a:t>day =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'Saturday'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800" dirty="0">
                <a:latin typeface="Times New Roman"/>
                <a:cs typeface="Times New Roman"/>
              </a:rPr>
              <a:t>case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7</a:t>
            </a:r>
            <a:endParaRPr sz="1800">
              <a:latin typeface="Times New Roman"/>
              <a:cs typeface="Times New Roman"/>
            </a:endParaRPr>
          </a:p>
          <a:p>
            <a:pPr marL="12700" marR="2120265" indent="286385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day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'Sunday'  </a:t>
            </a:r>
            <a:r>
              <a:rPr sz="1800" dirty="0">
                <a:latin typeface="Times New Roman"/>
                <a:cs typeface="Times New Roman"/>
              </a:rPr>
              <a:t>end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7591" y="730250"/>
            <a:ext cx="8280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switch example</a:t>
            </a:r>
          </a:p>
        </p:txBody>
      </p:sp>
    </p:spTree>
    <p:extLst>
      <p:ext uri="{BB962C8B-B14F-4D97-AF65-F5344CB8AC3E}">
        <p14:creationId xmlns:p14="http://schemas.microsoft.com/office/powerpoint/2010/main" val="13779650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1154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Game program continued...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025650"/>
            <a:ext cx="5884545" cy="513715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93700" marR="5080" indent="-381000">
              <a:lnSpc>
                <a:spcPts val="2870"/>
              </a:lnSpc>
              <a:spcBef>
                <a:spcPts val="204"/>
              </a:spcBef>
            </a:pPr>
            <a:r>
              <a:rPr sz="2400" spc="-5" dirty="0">
                <a:latin typeface="Times New Roman"/>
                <a:cs typeface="Times New Roman"/>
              </a:rPr>
              <a:t>while (strcmp(gameStatus, 'CONTINUE') </a:t>
            </a:r>
            <a:r>
              <a:rPr sz="2400" dirty="0">
                <a:latin typeface="Times New Roman"/>
                <a:cs typeface="Times New Roman"/>
              </a:rPr>
              <a:t>== 1)  sum =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rollDice;</a:t>
            </a:r>
            <a:endParaRPr sz="2400" dirty="0">
              <a:latin typeface="Times New Roman"/>
              <a:cs typeface="Times New Roman"/>
            </a:endParaRPr>
          </a:p>
          <a:p>
            <a:pPr marL="698500" marR="2529205" indent="-304800">
              <a:lnSpc>
                <a:spcPts val="287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if </a:t>
            </a:r>
            <a:r>
              <a:rPr sz="2400" spc="-5" dirty="0">
                <a:latin typeface="Times New Roman"/>
                <a:cs typeface="Times New Roman"/>
              </a:rPr>
              <a:t>sum </a:t>
            </a:r>
            <a:r>
              <a:rPr sz="2400" spc="5" dirty="0">
                <a:latin typeface="Times New Roman"/>
                <a:cs typeface="Times New Roman"/>
              </a:rPr>
              <a:t>== </a:t>
            </a:r>
            <a:r>
              <a:rPr sz="2400" spc="-5" dirty="0">
                <a:latin typeface="Times New Roman"/>
                <a:cs typeface="Times New Roman"/>
              </a:rPr>
              <a:t>myPoint  gameStatus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'WON';</a:t>
            </a:r>
            <a:endParaRPr sz="2400" dirty="0">
              <a:latin typeface="Times New Roman"/>
              <a:cs typeface="Times New Roman"/>
            </a:endParaRPr>
          </a:p>
          <a:p>
            <a:pPr marL="622300" marR="2572385" indent="-228600">
              <a:lnSpc>
                <a:spcPts val="2870"/>
              </a:lnSpc>
              <a:spcBef>
                <a:spcPts val="10"/>
              </a:spcBef>
            </a:pPr>
            <a:r>
              <a:rPr sz="2400" spc="-5" dirty="0">
                <a:latin typeface="Times New Roman"/>
                <a:cs typeface="Times New Roman"/>
              </a:rPr>
              <a:t>elseif </a:t>
            </a:r>
            <a:r>
              <a:rPr sz="2400" spc="-10" dirty="0">
                <a:latin typeface="Times New Roman"/>
                <a:cs typeface="Times New Roman"/>
              </a:rPr>
              <a:t>sum </a:t>
            </a:r>
            <a:r>
              <a:rPr sz="2400" dirty="0">
                <a:latin typeface="Times New Roman"/>
                <a:cs typeface="Times New Roman"/>
              </a:rPr>
              <a:t>== 7  </a:t>
            </a:r>
            <a:r>
              <a:rPr sz="2400" spc="-5" dirty="0">
                <a:latin typeface="Times New Roman"/>
                <a:cs typeface="Times New Roman"/>
              </a:rPr>
              <a:t>gameStatus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'LOST';</a:t>
            </a:r>
            <a:endParaRPr sz="2400" dirty="0">
              <a:latin typeface="Times New Roman"/>
              <a:cs typeface="Times New Roman"/>
            </a:endParaRPr>
          </a:p>
          <a:p>
            <a:pPr marL="12700" marR="5041900" indent="381000">
              <a:lnSpc>
                <a:spcPts val="2880"/>
              </a:lnSpc>
            </a:pPr>
            <a:r>
              <a:rPr sz="2400" dirty="0">
                <a:latin typeface="Times New Roman"/>
                <a:cs typeface="Times New Roman"/>
              </a:rPr>
              <a:t>end  end</a:t>
            </a:r>
          </a:p>
          <a:p>
            <a:pPr>
              <a:lnSpc>
                <a:spcPct val="100000"/>
              </a:lnSpc>
            </a:pPr>
            <a:endParaRPr sz="2500" dirty="0">
              <a:latin typeface="Times New Roman"/>
              <a:cs typeface="Times New Roman"/>
            </a:endParaRPr>
          </a:p>
          <a:p>
            <a:pPr marL="393700" marR="1678305" indent="-381000">
              <a:lnSpc>
                <a:spcPts val="2870"/>
              </a:lnSpc>
            </a:pPr>
            <a:r>
              <a:rPr sz="2400" dirty="0">
                <a:latin typeface="Times New Roman"/>
                <a:cs typeface="Times New Roman"/>
              </a:rPr>
              <a:t>if </a:t>
            </a:r>
            <a:r>
              <a:rPr sz="2400" spc="-5" dirty="0">
                <a:latin typeface="Times New Roman"/>
                <a:cs typeface="Times New Roman"/>
              </a:rPr>
              <a:t>strcmp(gameStatus, 'WON')==1  fprintf('Player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wins\n');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ts val="2785"/>
              </a:lnSpc>
            </a:pPr>
            <a:r>
              <a:rPr sz="2400" spc="-5" dirty="0">
                <a:latin typeface="Times New Roman"/>
                <a:cs typeface="Times New Roman"/>
              </a:rPr>
              <a:t>else</a:t>
            </a:r>
            <a:endParaRPr sz="2400" dirty="0">
              <a:latin typeface="Times New Roman"/>
              <a:cs typeface="Times New Roman"/>
            </a:endParaRPr>
          </a:p>
          <a:p>
            <a:pPr marL="12700" marR="2606675" indent="381000">
              <a:lnSpc>
                <a:spcPts val="2870"/>
              </a:lnSpc>
              <a:spcBef>
                <a:spcPts val="105"/>
              </a:spcBef>
            </a:pPr>
            <a:r>
              <a:rPr sz="2400" spc="-5" dirty="0">
                <a:latin typeface="Times New Roman"/>
                <a:cs typeface="Times New Roman"/>
              </a:rPr>
              <a:t>fprintf('Player loses\n');  </a:t>
            </a:r>
            <a:r>
              <a:rPr sz="2400" dirty="0">
                <a:latin typeface="Times New Roman"/>
                <a:cs typeface="Times New Roman"/>
              </a:rPr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11527677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1154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Game program – rollDice function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2636" y="2246447"/>
            <a:ext cx="7247890" cy="353123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spc="-5" dirty="0">
                <a:latin typeface="Times New Roman"/>
                <a:cs typeface="Times New Roman"/>
              </a:rPr>
              <a:t>function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[sum]=rollDice</a:t>
            </a:r>
            <a:endParaRPr sz="3200">
              <a:latin typeface="Times New Roman"/>
              <a:cs typeface="Times New Roman"/>
            </a:endParaRPr>
          </a:p>
          <a:p>
            <a:pPr marL="521334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Times New Roman"/>
                <a:cs typeface="Times New Roman"/>
              </a:rPr>
              <a:t>die1 </a:t>
            </a:r>
            <a:r>
              <a:rPr sz="3200" dirty="0">
                <a:latin typeface="Times New Roman"/>
                <a:cs typeface="Times New Roman"/>
              </a:rPr>
              <a:t>= </a:t>
            </a:r>
            <a:r>
              <a:rPr sz="3200" spc="-5" dirty="0">
                <a:latin typeface="Times New Roman"/>
                <a:cs typeface="Times New Roman"/>
              </a:rPr>
              <a:t>round(1 </a:t>
            </a:r>
            <a:r>
              <a:rPr sz="3200" dirty="0">
                <a:latin typeface="Times New Roman"/>
                <a:cs typeface="Times New Roman"/>
              </a:rPr>
              <a:t>+ </a:t>
            </a:r>
            <a:r>
              <a:rPr sz="3200" spc="-5" dirty="0">
                <a:latin typeface="Times New Roman"/>
                <a:cs typeface="Times New Roman"/>
              </a:rPr>
              <a:t>rand </a:t>
            </a:r>
            <a:r>
              <a:rPr sz="3200" dirty="0">
                <a:latin typeface="Times New Roman"/>
                <a:cs typeface="Times New Roman"/>
              </a:rPr>
              <a:t>*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5);</a:t>
            </a:r>
            <a:endParaRPr sz="3200">
              <a:latin typeface="Times New Roman"/>
              <a:cs typeface="Times New Roman"/>
            </a:endParaRPr>
          </a:p>
          <a:p>
            <a:pPr marL="521334" marR="2289810">
              <a:lnSpc>
                <a:spcPct val="119700"/>
              </a:lnSpc>
              <a:spcBef>
                <a:spcPts val="10"/>
              </a:spcBef>
            </a:pPr>
            <a:r>
              <a:rPr sz="3200" spc="-5" dirty="0">
                <a:latin typeface="Times New Roman"/>
                <a:cs typeface="Times New Roman"/>
              </a:rPr>
              <a:t>die2 </a:t>
            </a:r>
            <a:r>
              <a:rPr sz="3200" dirty="0">
                <a:latin typeface="Times New Roman"/>
                <a:cs typeface="Times New Roman"/>
              </a:rPr>
              <a:t>= </a:t>
            </a:r>
            <a:r>
              <a:rPr sz="3200" spc="-5" dirty="0">
                <a:latin typeface="Times New Roman"/>
                <a:cs typeface="Times New Roman"/>
              </a:rPr>
              <a:t>round(1 </a:t>
            </a:r>
            <a:r>
              <a:rPr sz="3200" dirty="0">
                <a:latin typeface="Times New Roman"/>
                <a:cs typeface="Times New Roman"/>
              </a:rPr>
              <a:t>+ </a:t>
            </a:r>
            <a:r>
              <a:rPr sz="3200" spc="-5" dirty="0">
                <a:latin typeface="Times New Roman"/>
                <a:cs typeface="Times New Roman"/>
              </a:rPr>
              <a:t>rand </a:t>
            </a:r>
            <a:r>
              <a:rPr sz="3200" dirty="0">
                <a:latin typeface="Times New Roman"/>
                <a:cs typeface="Times New Roman"/>
              </a:rPr>
              <a:t>*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5);  sum </a:t>
            </a:r>
            <a:r>
              <a:rPr sz="3200" dirty="0">
                <a:latin typeface="Times New Roman"/>
                <a:cs typeface="Times New Roman"/>
              </a:rPr>
              <a:t>= </a:t>
            </a:r>
            <a:r>
              <a:rPr sz="3200" spc="-5" dirty="0">
                <a:latin typeface="Times New Roman"/>
                <a:cs typeface="Times New Roman"/>
              </a:rPr>
              <a:t>die1 </a:t>
            </a:r>
            <a:r>
              <a:rPr sz="3200" dirty="0">
                <a:latin typeface="Times New Roman"/>
                <a:cs typeface="Times New Roman"/>
              </a:rPr>
              <a:t>+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die2;</a:t>
            </a:r>
            <a:endParaRPr sz="3200">
              <a:latin typeface="Times New Roman"/>
              <a:cs typeface="Times New Roman"/>
            </a:endParaRPr>
          </a:p>
          <a:p>
            <a:pPr marL="2247900" marR="5080" indent="-1727200">
              <a:lnSpc>
                <a:spcPts val="4610"/>
              </a:lnSpc>
              <a:spcBef>
                <a:spcPts val="270"/>
              </a:spcBef>
            </a:pPr>
            <a:r>
              <a:rPr sz="3200" spc="-5" dirty="0">
                <a:latin typeface="Times New Roman"/>
                <a:cs typeface="Times New Roman"/>
              </a:rPr>
              <a:t>fprintf('Player rolled %d </a:t>
            </a:r>
            <a:r>
              <a:rPr sz="3200" dirty="0">
                <a:latin typeface="Times New Roman"/>
                <a:cs typeface="Times New Roman"/>
              </a:rPr>
              <a:t>+ </a:t>
            </a:r>
            <a:r>
              <a:rPr sz="3200" spc="-5" dirty="0">
                <a:latin typeface="Times New Roman"/>
                <a:cs typeface="Times New Roman"/>
              </a:rPr>
              <a:t>%d </a:t>
            </a:r>
            <a:r>
              <a:rPr sz="3200" dirty="0">
                <a:latin typeface="Times New Roman"/>
                <a:cs typeface="Times New Roman"/>
              </a:rPr>
              <a:t>= </a:t>
            </a:r>
            <a:r>
              <a:rPr sz="3200" spc="-10" dirty="0">
                <a:latin typeface="Times New Roman"/>
                <a:cs typeface="Times New Roman"/>
              </a:rPr>
              <a:t>%d\n',...  </a:t>
            </a:r>
            <a:r>
              <a:rPr sz="3200" spc="-5" dirty="0">
                <a:latin typeface="Times New Roman"/>
                <a:cs typeface="Times New Roman"/>
              </a:rPr>
              <a:t>die1, die2, sum);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844230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514335"/>
            <a:ext cx="2437765" cy="4902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»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prog34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Player rolled </a:t>
            </a:r>
            <a:r>
              <a:rPr sz="2000" dirty="0">
                <a:latin typeface="Times New Roman"/>
                <a:cs typeface="Times New Roman"/>
              </a:rPr>
              <a:t>4 + 5 =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9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Point </a:t>
            </a:r>
            <a:r>
              <a:rPr sz="2000" spc="-10" dirty="0">
                <a:latin typeface="Times New Roman"/>
                <a:cs typeface="Times New Roman"/>
              </a:rPr>
              <a:t>is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9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Player rolled </a:t>
            </a:r>
            <a:r>
              <a:rPr sz="2000" dirty="0">
                <a:latin typeface="Times New Roman"/>
                <a:cs typeface="Times New Roman"/>
              </a:rPr>
              <a:t>6 + 5 =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11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Player rolled </a:t>
            </a:r>
            <a:r>
              <a:rPr sz="2000" dirty="0">
                <a:latin typeface="Times New Roman"/>
                <a:cs typeface="Times New Roman"/>
              </a:rPr>
              <a:t>2 + 3 =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5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Player rolled </a:t>
            </a:r>
            <a:r>
              <a:rPr sz="2000" dirty="0">
                <a:latin typeface="Times New Roman"/>
                <a:cs typeface="Times New Roman"/>
              </a:rPr>
              <a:t>6 + 6 =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12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Player rolled </a:t>
            </a:r>
            <a:r>
              <a:rPr sz="2000" dirty="0">
                <a:latin typeface="Times New Roman"/>
                <a:cs typeface="Times New Roman"/>
              </a:rPr>
              <a:t>3 + 5 =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8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Player rolled </a:t>
            </a:r>
            <a:r>
              <a:rPr sz="2000" dirty="0">
                <a:latin typeface="Times New Roman"/>
                <a:cs typeface="Times New Roman"/>
              </a:rPr>
              <a:t>1 + 3 =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4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Player rolled </a:t>
            </a:r>
            <a:r>
              <a:rPr sz="2000" dirty="0">
                <a:latin typeface="Times New Roman"/>
                <a:cs typeface="Times New Roman"/>
              </a:rPr>
              <a:t>5 + 1 =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6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Player rolled </a:t>
            </a:r>
            <a:r>
              <a:rPr sz="2000" dirty="0">
                <a:latin typeface="Times New Roman"/>
                <a:cs typeface="Times New Roman"/>
              </a:rPr>
              <a:t>2 + 2 =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4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Player rolled </a:t>
            </a:r>
            <a:r>
              <a:rPr sz="2000" dirty="0">
                <a:latin typeface="Times New Roman"/>
                <a:cs typeface="Times New Roman"/>
              </a:rPr>
              <a:t>2 + 4 =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6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Player rolled </a:t>
            </a:r>
            <a:r>
              <a:rPr sz="2000" dirty="0">
                <a:latin typeface="Times New Roman"/>
                <a:cs typeface="Times New Roman"/>
              </a:rPr>
              <a:t>2 + 2 =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4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Player rolled </a:t>
            </a:r>
            <a:r>
              <a:rPr sz="2000" dirty="0">
                <a:latin typeface="Times New Roman"/>
                <a:cs typeface="Times New Roman"/>
              </a:rPr>
              <a:t>1 + 5 =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6</a:t>
            </a:r>
            <a:endParaRPr sz="2000">
              <a:latin typeface="Times New Roman"/>
              <a:cs typeface="Times New Roman"/>
            </a:endParaRPr>
          </a:p>
          <a:p>
            <a:pPr marL="12700" marR="13081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Player rolled </a:t>
            </a:r>
            <a:r>
              <a:rPr sz="2000" dirty="0">
                <a:latin typeface="Times New Roman"/>
                <a:cs typeface="Times New Roman"/>
              </a:rPr>
              <a:t>3 + 6 =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9  </a:t>
            </a:r>
            <a:r>
              <a:rPr sz="2000" spc="-5" dirty="0">
                <a:latin typeface="Times New Roman"/>
                <a:cs typeface="Times New Roman"/>
              </a:rPr>
              <a:t>Player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wins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»</a:t>
            </a:r>
            <a:endParaRPr sz="20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828035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recursive function - factorial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186048"/>
            <a:ext cx="6335395" cy="5154295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sz="2800" spc="-5" dirty="0">
                <a:latin typeface="Times New Roman"/>
                <a:cs typeface="Times New Roman"/>
              </a:rPr>
              <a:t>for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i=1:10</a:t>
            </a:r>
            <a:endParaRPr sz="2800">
              <a:latin typeface="Times New Roman"/>
              <a:cs typeface="Times New Roman"/>
            </a:endParaRPr>
          </a:p>
          <a:p>
            <a:pPr marL="12700" marR="900430" indent="443230">
              <a:lnSpc>
                <a:spcPct val="120000"/>
              </a:lnSpc>
              <a:spcBef>
                <a:spcPts val="10"/>
              </a:spcBef>
            </a:pPr>
            <a:r>
              <a:rPr sz="2800" spc="-5" dirty="0">
                <a:latin typeface="Times New Roman"/>
                <a:cs typeface="Times New Roman"/>
              </a:rPr>
              <a:t>fprintf('%d! = %d\n', i, factorial(i))  end</a:t>
            </a:r>
            <a:endParaRPr sz="28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68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factorial.m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contains:</a:t>
            </a:r>
            <a:endParaRPr sz="2800">
              <a:latin typeface="Times New Roman"/>
              <a:cs typeface="Times New Roman"/>
            </a:endParaRPr>
          </a:p>
          <a:p>
            <a:pPr marL="277495" marR="1306830" indent="-265430">
              <a:lnSpc>
                <a:spcPts val="4040"/>
              </a:lnSpc>
              <a:spcBef>
                <a:spcPts val="240"/>
              </a:spcBef>
            </a:pPr>
            <a:r>
              <a:rPr sz="2800" spc="-5" dirty="0">
                <a:latin typeface="Times New Roman"/>
                <a:cs typeface="Times New Roman"/>
              </a:rPr>
              <a:t>function [result]=factorial(number)  if number &lt;=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1</a:t>
            </a:r>
            <a:endParaRPr sz="2800">
              <a:latin typeface="Times New Roman"/>
              <a:cs typeface="Times New Roman"/>
            </a:endParaRPr>
          </a:p>
          <a:p>
            <a:pPr marL="277495" marR="4250055" indent="354965">
              <a:lnSpc>
                <a:spcPts val="4029"/>
              </a:lnSpc>
              <a:spcBef>
                <a:spcPts val="5"/>
              </a:spcBef>
            </a:pPr>
            <a:r>
              <a:rPr sz="2800" spc="-5" dirty="0">
                <a:latin typeface="Times New Roman"/>
                <a:cs typeface="Times New Roman"/>
              </a:rPr>
              <a:t>result =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1;  else</a:t>
            </a:r>
            <a:endParaRPr sz="2800">
              <a:latin typeface="Times New Roman"/>
              <a:cs typeface="Times New Roman"/>
            </a:endParaRPr>
          </a:p>
          <a:p>
            <a:pPr marL="277495" marR="5080" indent="354965">
              <a:lnSpc>
                <a:spcPts val="4029"/>
              </a:lnSpc>
              <a:spcBef>
                <a:spcPts val="15"/>
              </a:spcBef>
            </a:pPr>
            <a:r>
              <a:rPr sz="2800" spc="-5" dirty="0">
                <a:latin typeface="Times New Roman"/>
                <a:cs typeface="Times New Roman"/>
              </a:rPr>
              <a:t>result = number * factorial(number - 1);  end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922961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1111" y="1573771"/>
            <a:ext cx="1823085" cy="4408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0929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»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prog35  1! =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0"/>
              </a:lnSpc>
            </a:pPr>
            <a:r>
              <a:rPr sz="2400" dirty="0">
                <a:latin typeface="Times New Roman"/>
                <a:cs typeface="Times New Roman"/>
              </a:rPr>
              <a:t>2! =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3! =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6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4! =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24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5! =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120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6! =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720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7! =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5040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8! =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40320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9! =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362880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10!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3628800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»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516616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56175"/>
            <a:ext cx="7772400" cy="1193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Recursive function - fibonacci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131060"/>
            <a:ext cx="7047865" cy="5152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118485">
              <a:lnSpc>
                <a:spcPct val="12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number = input('Enter: ');  result =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fibonacci(number);</a:t>
            </a:r>
            <a:endParaRPr sz="2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2800" spc="-5" dirty="0">
                <a:latin typeface="Times New Roman"/>
                <a:cs typeface="Times New Roman"/>
              </a:rPr>
              <a:t>fprintf('Fibonacci( %d ) = %d\n', number,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result);</a:t>
            </a:r>
            <a:endParaRPr sz="2800" dirty="0">
              <a:latin typeface="Times New Roman"/>
              <a:cs typeface="Times New Roman"/>
            </a:endParaRPr>
          </a:p>
          <a:p>
            <a:pPr marL="12700" marR="2788920">
              <a:lnSpc>
                <a:spcPts val="4040"/>
              </a:lnSpc>
              <a:spcBef>
                <a:spcPts val="24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fibonacci.m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contains: 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[result]=fibonacci(n)</a:t>
            </a:r>
            <a:endParaRPr sz="2800" dirty="0">
              <a:latin typeface="Times New Roman"/>
              <a:cs typeface="Times New Roman"/>
            </a:endParaRPr>
          </a:p>
          <a:p>
            <a:pPr marL="277495">
              <a:lnSpc>
                <a:spcPct val="100000"/>
              </a:lnSpc>
              <a:spcBef>
                <a:spcPts val="425"/>
              </a:spcBef>
            </a:pPr>
            <a:r>
              <a:rPr sz="2800" spc="-5" dirty="0">
                <a:latin typeface="Times New Roman"/>
                <a:cs typeface="Times New Roman"/>
              </a:rPr>
              <a:t>if n==0 |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n==1</a:t>
            </a:r>
            <a:endParaRPr sz="2800" dirty="0">
              <a:latin typeface="Times New Roman"/>
              <a:cs typeface="Times New Roman"/>
            </a:endParaRPr>
          </a:p>
          <a:p>
            <a:pPr marL="277495" marR="4962525" indent="354965">
              <a:lnSpc>
                <a:spcPct val="120000"/>
              </a:lnSpc>
              <a:spcBef>
                <a:spcPts val="15"/>
              </a:spcBef>
            </a:pPr>
            <a:r>
              <a:rPr sz="2800" spc="-5" dirty="0">
                <a:latin typeface="Times New Roman"/>
                <a:cs typeface="Times New Roman"/>
              </a:rPr>
              <a:t>result =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n;  else</a:t>
            </a:r>
            <a:endParaRPr sz="2800" dirty="0">
              <a:latin typeface="Times New Roman"/>
              <a:cs typeface="Times New Roman"/>
            </a:endParaRPr>
          </a:p>
          <a:p>
            <a:pPr marL="277495" marR="694690" indent="354965">
              <a:lnSpc>
                <a:spcPct val="120000"/>
              </a:lnSpc>
              <a:spcBef>
                <a:spcPts val="10"/>
              </a:spcBef>
            </a:pPr>
            <a:r>
              <a:rPr sz="2800" dirty="0">
                <a:latin typeface="Times New Roman"/>
                <a:cs typeface="Times New Roman"/>
              </a:rPr>
              <a:t>result </a:t>
            </a:r>
            <a:r>
              <a:rPr sz="2800" spc="-5" dirty="0">
                <a:latin typeface="Times New Roman"/>
                <a:cs typeface="Times New Roman"/>
              </a:rPr>
              <a:t>= fibonacci(n-1) + fibonacci(n-2);  end</a:t>
            </a:r>
            <a:endParaRPr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227294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246447"/>
            <a:ext cx="3142615" cy="4114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664970">
              <a:lnSpc>
                <a:spcPct val="119700"/>
              </a:lnSpc>
              <a:spcBef>
                <a:spcPts val="95"/>
              </a:spcBef>
            </a:pPr>
            <a:r>
              <a:rPr sz="3200" dirty="0">
                <a:latin typeface="Times New Roman"/>
                <a:cs typeface="Times New Roman"/>
              </a:rPr>
              <a:t>»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prog36  Enter: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5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Times New Roman"/>
                <a:cs typeface="Times New Roman"/>
              </a:rPr>
              <a:t>Fibonacci( 5 ) =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5</a:t>
            </a:r>
            <a:endParaRPr sz="3200">
              <a:latin typeface="Times New Roman"/>
              <a:cs typeface="Times New Roman"/>
            </a:endParaRPr>
          </a:p>
          <a:p>
            <a:pPr marL="12700" marR="1664970">
              <a:lnSpc>
                <a:spcPct val="119700"/>
              </a:lnSpc>
            </a:pPr>
            <a:r>
              <a:rPr sz="3200" dirty="0">
                <a:latin typeface="Times New Roman"/>
                <a:cs typeface="Times New Roman"/>
              </a:rPr>
              <a:t>»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prog36  Enter: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8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Times New Roman"/>
                <a:cs typeface="Times New Roman"/>
              </a:rPr>
              <a:t>Fibonacci( </a:t>
            </a:r>
            <a:r>
              <a:rPr sz="3200" dirty="0">
                <a:latin typeface="Times New Roman"/>
                <a:cs typeface="Times New Roman"/>
              </a:rPr>
              <a:t>8 ) =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21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Times New Roman"/>
                <a:cs typeface="Times New Roman"/>
              </a:rPr>
              <a:t>»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107905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2475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array 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975195"/>
            <a:ext cx="4898390" cy="430657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3200" spc="-5" dirty="0">
                <a:latin typeface="Times New Roman"/>
                <a:cs typeface="Times New Roman"/>
              </a:rPr>
              <a:t>for i=1:10</a:t>
            </a:r>
            <a:endParaRPr sz="3200">
              <a:latin typeface="Times New Roman"/>
              <a:cs typeface="Times New Roman"/>
            </a:endParaRPr>
          </a:p>
          <a:p>
            <a:pPr marL="12700" marR="2809240" indent="508634">
              <a:lnSpc>
                <a:spcPct val="109700"/>
              </a:lnSpc>
            </a:pPr>
            <a:r>
              <a:rPr sz="3200" spc="-5" dirty="0">
                <a:latin typeface="Times New Roman"/>
                <a:cs typeface="Times New Roman"/>
              </a:rPr>
              <a:t>n(i) </a:t>
            </a:r>
            <a:r>
              <a:rPr sz="3200" dirty="0">
                <a:latin typeface="Times New Roman"/>
                <a:cs typeface="Times New Roman"/>
              </a:rPr>
              <a:t>=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i*i;  end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650">
              <a:latin typeface="Times New Roman"/>
              <a:cs typeface="Times New Roman"/>
            </a:endParaRPr>
          </a:p>
          <a:p>
            <a:pPr marL="12700" marR="581025">
              <a:lnSpc>
                <a:spcPct val="109700"/>
              </a:lnSpc>
              <a:tabLst>
                <a:tab pos="2813685" algn="l"/>
              </a:tabLst>
            </a:pPr>
            <a:r>
              <a:rPr sz="3200" spc="-5" dirty="0">
                <a:latin typeface="Times New Roman"/>
                <a:cs typeface="Times New Roman"/>
              </a:rPr>
              <a:t>fprintf('Elemen</a:t>
            </a:r>
            <a:r>
              <a:rPr sz="3200" dirty="0">
                <a:latin typeface="Times New Roman"/>
                <a:cs typeface="Times New Roman"/>
              </a:rPr>
              <a:t>t	</a:t>
            </a:r>
            <a:r>
              <a:rPr sz="3200" spc="-5" dirty="0">
                <a:latin typeface="Times New Roman"/>
                <a:cs typeface="Times New Roman"/>
              </a:rPr>
              <a:t>Value\n')  for i=1:10</a:t>
            </a:r>
            <a:endParaRPr sz="3200">
              <a:latin typeface="Times New Roman"/>
              <a:cs typeface="Times New Roman"/>
            </a:endParaRPr>
          </a:p>
          <a:p>
            <a:pPr marL="12700" marR="5080" indent="508634">
              <a:lnSpc>
                <a:spcPct val="109700"/>
              </a:lnSpc>
            </a:pPr>
            <a:r>
              <a:rPr sz="3200" spc="-5" dirty="0">
                <a:latin typeface="Times New Roman"/>
                <a:cs typeface="Times New Roman"/>
              </a:rPr>
              <a:t>fprintf('%7d%7d\n', </a:t>
            </a:r>
            <a:r>
              <a:rPr sz="3200" spc="-10" dirty="0">
                <a:latin typeface="Times New Roman"/>
                <a:cs typeface="Times New Roman"/>
              </a:rPr>
              <a:t>i, </a:t>
            </a:r>
            <a:r>
              <a:rPr sz="3200" spc="-5" dirty="0">
                <a:latin typeface="Times New Roman"/>
                <a:cs typeface="Times New Roman"/>
              </a:rPr>
              <a:t>n(i))  end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383706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13586" y="1692811"/>
          <a:ext cx="2044700" cy="43497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1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445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16280">
                <a:tc>
                  <a:txBody>
                    <a:bodyPr/>
                    <a:lstStyle/>
                    <a:p>
                      <a:pPr marL="31750">
                        <a:lnSpc>
                          <a:spcPts val="262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sz="24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prog37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Element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marR="36195" algn="r">
                        <a:lnSpc>
                          <a:spcPct val="100000"/>
                        </a:lnSpc>
                      </a:pP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V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al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e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R="94615" algn="r">
                        <a:lnSpc>
                          <a:spcPts val="27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R="9461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R="94615" algn="r">
                        <a:lnSpc>
                          <a:spcPts val="27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9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9461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16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R="9461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25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R="94615" algn="r">
                        <a:lnSpc>
                          <a:spcPts val="27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6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36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R="9461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7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49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R="94615" algn="r">
                        <a:lnSpc>
                          <a:spcPts val="27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8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64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R="9461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9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81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51155">
                <a:tc>
                  <a:txBody>
                    <a:bodyPr/>
                    <a:lstStyle/>
                    <a:p>
                      <a:pPr marR="94615" algn="r">
                        <a:lnSpc>
                          <a:spcPts val="26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6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100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532636" y="6028423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»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804727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array example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pc="-5" dirty="0"/>
              <a:t>for i=1:10</a:t>
            </a:r>
          </a:p>
          <a:p>
            <a:pPr marL="12700" marR="1878964" indent="508634">
              <a:lnSpc>
                <a:spcPts val="4610"/>
              </a:lnSpc>
              <a:spcBef>
                <a:spcPts val="265"/>
              </a:spcBef>
            </a:pPr>
            <a:r>
              <a:rPr dirty="0"/>
              <a:t>n(i) = 2 + 2 *</a:t>
            </a:r>
            <a:r>
              <a:rPr spc="-130" dirty="0"/>
              <a:t> </a:t>
            </a:r>
            <a:r>
              <a:rPr dirty="0"/>
              <a:t>i;  </a:t>
            </a:r>
            <a:r>
              <a:rPr spc="-5" dirty="0"/>
              <a:t>end</a:t>
            </a: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700"/>
          </a:p>
          <a:p>
            <a:pPr marL="12700" marR="581025">
              <a:lnSpc>
                <a:spcPct val="120000"/>
              </a:lnSpc>
              <a:tabLst>
                <a:tab pos="2813685" algn="l"/>
              </a:tabLst>
            </a:pPr>
            <a:r>
              <a:rPr spc="-5" dirty="0"/>
              <a:t>fprintf('Elemen</a:t>
            </a:r>
            <a:r>
              <a:rPr dirty="0"/>
              <a:t>t	</a:t>
            </a:r>
            <a:r>
              <a:rPr spc="-5" dirty="0"/>
              <a:t>Value\n')  for i=1:10</a:t>
            </a:r>
          </a:p>
          <a:p>
            <a:pPr marL="12700" marR="5080" indent="508634">
              <a:lnSpc>
                <a:spcPct val="119700"/>
              </a:lnSpc>
            </a:pPr>
            <a:r>
              <a:rPr spc="-5" dirty="0"/>
              <a:t>fprintf('%7d%7d\n', </a:t>
            </a:r>
            <a:r>
              <a:rPr spc="-10" dirty="0"/>
              <a:t>i, </a:t>
            </a:r>
            <a:r>
              <a:rPr spc="-5" dirty="0"/>
              <a:t>n(i))  end</a:t>
            </a:r>
          </a:p>
        </p:txBody>
      </p:sp>
    </p:spTree>
    <p:extLst>
      <p:ext uri="{BB962C8B-B14F-4D97-AF65-F5344CB8AC3E}">
        <p14:creationId xmlns:p14="http://schemas.microsoft.com/office/powerpoint/2010/main" val="363871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551283" y="6637632"/>
            <a:ext cx="1575435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sz="1400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258944"/>
            <a:ext cx="3929379" cy="4130040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sz="2800" spc="-5" dirty="0">
                <a:latin typeface="Times New Roman"/>
                <a:cs typeface="Times New Roman"/>
              </a:rPr>
              <a:t>» prog27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2800" spc="-5" dirty="0">
                <a:latin typeface="Times New Roman"/>
                <a:cs typeface="Times New Roman"/>
              </a:rPr>
              <a:t>Which day of the week? :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4</a:t>
            </a:r>
            <a:endParaRPr sz="2800">
              <a:latin typeface="Times New Roman"/>
              <a:cs typeface="Times New Roman"/>
            </a:endParaRPr>
          </a:p>
          <a:p>
            <a:pPr marL="12700" marR="2565400">
              <a:lnSpc>
                <a:spcPts val="8080"/>
              </a:lnSpc>
              <a:spcBef>
                <a:spcPts val="1050"/>
              </a:spcBef>
            </a:pPr>
            <a:r>
              <a:rPr sz="2800" spc="-5" dirty="0">
                <a:latin typeface="Times New Roman"/>
                <a:cs typeface="Times New Roman"/>
              </a:rPr>
              <a:t>day =  Thursday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latin typeface="Times New Roman"/>
                <a:cs typeface="Times New Roman"/>
              </a:rPr>
              <a:t>»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653130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13586" y="1619659"/>
          <a:ext cx="2044700" cy="43497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1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445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16280">
                <a:tc>
                  <a:txBody>
                    <a:bodyPr/>
                    <a:lstStyle/>
                    <a:p>
                      <a:pPr marL="31750">
                        <a:lnSpc>
                          <a:spcPts val="262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sz="24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prog38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Element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marR="36195" algn="r">
                        <a:lnSpc>
                          <a:spcPct val="100000"/>
                        </a:lnSpc>
                      </a:pP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V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al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e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R="94615" algn="r">
                        <a:lnSpc>
                          <a:spcPts val="27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9461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6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R="9461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8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R="94615" algn="r">
                        <a:lnSpc>
                          <a:spcPts val="27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R="9461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R="94615" algn="r">
                        <a:lnSpc>
                          <a:spcPts val="27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6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R="9461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7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16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R="94615" algn="r">
                        <a:lnSpc>
                          <a:spcPts val="27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8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18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R="9461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9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51155">
                <a:tc>
                  <a:txBody>
                    <a:bodyPr/>
                    <a:lstStyle/>
                    <a:p>
                      <a:pPr marR="94615" algn="r">
                        <a:lnSpc>
                          <a:spcPts val="26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6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532636" y="5955271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»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604613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array 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460081"/>
            <a:ext cx="7847330" cy="411607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3200" dirty="0">
                <a:latin typeface="Times New Roman"/>
                <a:cs typeface="Times New Roman"/>
              </a:rPr>
              <a:t>a = </a:t>
            </a:r>
            <a:r>
              <a:rPr sz="3200" spc="-10" dirty="0">
                <a:latin typeface="Times New Roman"/>
                <a:cs typeface="Times New Roman"/>
              </a:rPr>
              <a:t>[1 </a:t>
            </a:r>
            <a:r>
              <a:rPr sz="3200" dirty="0">
                <a:latin typeface="Times New Roman"/>
                <a:cs typeface="Times New Roman"/>
              </a:rPr>
              <a:t>3 5 4 7 2 99 16 45 67 89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45];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Times New Roman"/>
                <a:cs typeface="Times New Roman"/>
              </a:rPr>
              <a:t>total =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0;</a:t>
            </a:r>
            <a:endParaRPr sz="3200">
              <a:latin typeface="Times New Roman"/>
              <a:cs typeface="Times New Roman"/>
            </a:endParaRPr>
          </a:p>
          <a:p>
            <a:pPr marL="521334" marR="4331335" indent="-509270">
              <a:lnSpc>
                <a:spcPct val="119700"/>
              </a:lnSpc>
            </a:pPr>
            <a:r>
              <a:rPr sz="3200" spc="-5" dirty="0">
                <a:latin typeface="Times New Roman"/>
                <a:cs typeface="Times New Roman"/>
              </a:rPr>
              <a:t>for i=1:length(a)  </a:t>
            </a:r>
            <a:r>
              <a:rPr sz="3200" dirty="0">
                <a:latin typeface="Times New Roman"/>
                <a:cs typeface="Times New Roman"/>
              </a:rPr>
              <a:t>total = </a:t>
            </a:r>
            <a:r>
              <a:rPr sz="3200" spc="-5" dirty="0">
                <a:latin typeface="Times New Roman"/>
                <a:cs typeface="Times New Roman"/>
              </a:rPr>
              <a:t>total </a:t>
            </a:r>
            <a:r>
              <a:rPr sz="3200" dirty="0">
                <a:latin typeface="Times New Roman"/>
                <a:cs typeface="Times New Roman"/>
              </a:rPr>
              <a:t>+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a(i);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spc="-5" dirty="0">
                <a:latin typeface="Times New Roman"/>
                <a:cs typeface="Times New Roman"/>
              </a:rPr>
              <a:t>end</a:t>
            </a:r>
            <a:endParaRPr sz="3200">
              <a:latin typeface="Times New Roman"/>
              <a:cs typeface="Times New Roman"/>
            </a:endParaRPr>
          </a:p>
          <a:p>
            <a:pPr marL="1842770" marR="5080" indent="-1830705">
              <a:lnSpc>
                <a:spcPct val="119700"/>
              </a:lnSpc>
            </a:pPr>
            <a:r>
              <a:rPr sz="3200" spc="-5" dirty="0">
                <a:latin typeface="Times New Roman"/>
                <a:cs typeface="Times New Roman"/>
              </a:rPr>
              <a:t>fprintf('Total </a:t>
            </a:r>
            <a:r>
              <a:rPr sz="3200" dirty="0">
                <a:latin typeface="Times New Roman"/>
                <a:cs typeface="Times New Roman"/>
              </a:rPr>
              <a:t>of </a:t>
            </a:r>
            <a:r>
              <a:rPr sz="3200" spc="-5" dirty="0">
                <a:latin typeface="Times New Roman"/>
                <a:cs typeface="Times New Roman"/>
              </a:rPr>
              <a:t>array element values is </a:t>
            </a:r>
            <a:r>
              <a:rPr sz="3200" spc="-10" dirty="0">
                <a:latin typeface="Times New Roman"/>
                <a:cs typeface="Times New Roman"/>
              </a:rPr>
              <a:t>%d\n',...  </a:t>
            </a:r>
            <a:r>
              <a:rPr sz="3200" spc="-5" dirty="0">
                <a:latin typeface="Times New Roman"/>
                <a:cs typeface="Times New Roman"/>
              </a:rPr>
              <a:t>total)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254910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246447"/>
            <a:ext cx="5873115" cy="177863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dirty="0">
                <a:latin typeface="Times New Roman"/>
                <a:cs typeface="Times New Roman"/>
              </a:rPr>
              <a:t>»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prog39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Times New Roman"/>
                <a:cs typeface="Times New Roman"/>
              </a:rPr>
              <a:t>Total </a:t>
            </a:r>
            <a:r>
              <a:rPr sz="3200" spc="-5" dirty="0">
                <a:latin typeface="Times New Roman"/>
                <a:cs typeface="Times New Roman"/>
              </a:rPr>
              <a:t>of </a:t>
            </a:r>
            <a:r>
              <a:rPr sz="3200" dirty="0">
                <a:latin typeface="Times New Roman"/>
                <a:cs typeface="Times New Roman"/>
              </a:rPr>
              <a:t>array element </a:t>
            </a:r>
            <a:r>
              <a:rPr sz="3200" spc="-5" dirty="0">
                <a:latin typeface="Times New Roman"/>
                <a:cs typeface="Times New Roman"/>
              </a:rPr>
              <a:t>values </a:t>
            </a:r>
            <a:r>
              <a:rPr sz="3200" dirty="0">
                <a:latin typeface="Times New Roman"/>
                <a:cs typeface="Times New Roman"/>
              </a:rPr>
              <a:t>is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383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Times New Roman"/>
                <a:cs typeface="Times New Roman"/>
              </a:rPr>
              <a:t>»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017907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46246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array example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2636" y="1621915"/>
            <a:ext cx="5560060" cy="463931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800" spc="-5" dirty="0">
                <a:latin typeface="Times New Roman"/>
                <a:cs typeface="Times New Roman"/>
              </a:rPr>
              <a:t>n = [19 3 15 7 11 9 13 5 17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1];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ts val="4040"/>
              </a:lnSpc>
              <a:spcBef>
                <a:spcPts val="240"/>
              </a:spcBef>
              <a:tabLst>
                <a:tab pos="2462530" algn="l"/>
                <a:tab pos="3489325" algn="l"/>
              </a:tabLst>
            </a:pPr>
            <a:r>
              <a:rPr sz="2800" spc="-5" dirty="0">
                <a:latin typeface="Times New Roman"/>
                <a:cs typeface="Times New Roman"/>
              </a:rPr>
              <a:t>fprintf(</a:t>
            </a:r>
            <a:r>
              <a:rPr sz="2800" spc="-20" dirty="0">
                <a:latin typeface="Times New Roman"/>
                <a:cs typeface="Times New Roman"/>
              </a:rPr>
              <a:t>'</a:t>
            </a:r>
            <a:r>
              <a:rPr sz="2800" spc="-5" dirty="0">
                <a:latin typeface="Times New Roman"/>
                <a:cs typeface="Times New Roman"/>
              </a:rPr>
              <a:t>Ele</a:t>
            </a:r>
            <a:r>
              <a:rPr sz="2800" spc="-20" dirty="0">
                <a:latin typeface="Times New Roman"/>
                <a:cs typeface="Times New Roman"/>
              </a:rPr>
              <a:t>m</a:t>
            </a:r>
            <a:r>
              <a:rPr sz="2800" spc="-5" dirty="0">
                <a:latin typeface="Times New Roman"/>
                <a:cs typeface="Times New Roman"/>
              </a:rPr>
              <a:t>ent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Value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Histogra</a:t>
            </a:r>
            <a:r>
              <a:rPr sz="2800" spc="-20" dirty="0">
                <a:latin typeface="Times New Roman"/>
                <a:cs typeface="Times New Roman"/>
              </a:rPr>
              <a:t>m</a:t>
            </a:r>
            <a:r>
              <a:rPr sz="2800" spc="-5" dirty="0">
                <a:latin typeface="Times New Roman"/>
                <a:cs typeface="Times New Roman"/>
              </a:rPr>
              <a:t>\n');  for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i=1:length(n)</a:t>
            </a:r>
            <a:endParaRPr sz="2800">
              <a:latin typeface="Times New Roman"/>
              <a:cs typeface="Times New Roman"/>
            </a:endParaRPr>
          </a:p>
          <a:p>
            <a:pPr marL="455930" marR="1358900">
              <a:lnSpc>
                <a:spcPts val="4029"/>
              </a:lnSpc>
              <a:spcBef>
                <a:spcPts val="5"/>
              </a:spcBef>
              <a:tabLst>
                <a:tab pos="3029585" algn="l"/>
              </a:tabLst>
            </a:pPr>
            <a:r>
              <a:rPr sz="2800" spc="-5" dirty="0">
                <a:latin typeface="Times New Roman"/>
                <a:cs typeface="Times New Roman"/>
              </a:rPr>
              <a:t>fprintf('%7d%7d	',i,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n(i));  for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j=1:n(i)</a:t>
            </a:r>
            <a:endParaRPr sz="2800">
              <a:latin typeface="Times New Roman"/>
              <a:cs typeface="Times New Roman"/>
            </a:endParaRPr>
          </a:p>
          <a:p>
            <a:pPr marL="455930" marR="3188970" indent="354965">
              <a:lnSpc>
                <a:spcPts val="4029"/>
              </a:lnSpc>
              <a:spcBef>
                <a:spcPts val="15"/>
              </a:spcBef>
            </a:pPr>
            <a:r>
              <a:rPr sz="2800" dirty="0">
                <a:latin typeface="Times New Roman"/>
                <a:cs typeface="Times New Roman"/>
              </a:rPr>
              <a:t>fprintf(</a:t>
            </a:r>
            <a:r>
              <a:rPr sz="2800" spc="-20" dirty="0">
                <a:latin typeface="Times New Roman"/>
                <a:cs typeface="Times New Roman"/>
              </a:rPr>
              <a:t>'</a:t>
            </a:r>
            <a:r>
              <a:rPr sz="2800" dirty="0">
                <a:latin typeface="Times New Roman"/>
                <a:cs typeface="Times New Roman"/>
              </a:rPr>
              <a:t>*</a:t>
            </a:r>
            <a:r>
              <a:rPr sz="2800" spc="-20" dirty="0">
                <a:latin typeface="Times New Roman"/>
                <a:cs typeface="Times New Roman"/>
              </a:rPr>
              <a:t>'</a:t>
            </a:r>
            <a:r>
              <a:rPr sz="2800" dirty="0">
                <a:latin typeface="Times New Roman"/>
                <a:cs typeface="Times New Roman"/>
              </a:rPr>
              <a:t>);  </a:t>
            </a:r>
            <a:r>
              <a:rPr sz="2800" spc="-5" dirty="0">
                <a:latin typeface="Times New Roman"/>
                <a:cs typeface="Times New Roman"/>
              </a:rPr>
              <a:t>end</a:t>
            </a:r>
            <a:endParaRPr sz="2800">
              <a:latin typeface="Times New Roman"/>
              <a:cs typeface="Times New Roman"/>
            </a:endParaRPr>
          </a:p>
          <a:p>
            <a:pPr marL="12700" marR="3445510" indent="443230">
              <a:lnSpc>
                <a:spcPts val="4029"/>
              </a:lnSpc>
              <a:spcBef>
                <a:spcPts val="20"/>
              </a:spcBef>
            </a:pPr>
            <a:r>
              <a:rPr sz="2800" spc="-5" dirty="0">
                <a:latin typeface="Times New Roman"/>
                <a:cs typeface="Times New Roman"/>
              </a:rPr>
              <a:t>fprintf(</a:t>
            </a:r>
            <a:r>
              <a:rPr sz="2800" spc="-20" dirty="0">
                <a:latin typeface="Times New Roman"/>
                <a:cs typeface="Times New Roman"/>
              </a:rPr>
              <a:t>'</a:t>
            </a:r>
            <a:r>
              <a:rPr sz="2800" dirty="0">
                <a:latin typeface="Times New Roman"/>
                <a:cs typeface="Times New Roman"/>
              </a:rPr>
              <a:t>\n</a:t>
            </a:r>
            <a:r>
              <a:rPr sz="2800" spc="-20" dirty="0">
                <a:latin typeface="Times New Roman"/>
                <a:cs typeface="Times New Roman"/>
              </a:rPr>
              <a:t>'</a:t>
            </a:r>
            <a:r>
              <a:rPr sz="2800" dirty="0">
                <a:latin typeface="Times New Roman"/>
                <a:cs typeface="Times New Roman"/>
              </a:rPr>
              <a:t>)</a:t>
            </a:r>
            <a:r>
              <a:rPr sz="2800" spc="-5" dirty="0">
                <a:latin typeface="Times New Roman"/>
                <a:cs typeface="Times New Roman"/>
              </a:rPr>
              <a:t>;  end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168269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13586" y="1506883"/>
          <a:ext cx="5016499" cy="47523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6141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4645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0862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70890">
                <a:tc>
                  <a:txBody>
                    <a:bodyPr/>
                    <a:lstStyle/>
                    <a:p>
                      <a:pPr marL="31750">
                        <a:lnSpc>
                          <a:spcPts val="262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sz="24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prog40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Element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  <a:p>
                      <a:pPr marR="73660" algn="r">
                        <a:lnSpc>
                          <a:spcPct val="10000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Value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  <a:p>
                      <a:pPr marL="70485">
                        <a:lnSpc>
                          <a:spcPct val="10000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Histogram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1320">
                <a:tc>
                  <a:txBody>
                    <a:bodyPr/>
                    <a:lstStyle/>
                    <a:p>
                      <a:pPr marR="55880" algn="r">
                        <a:lnSpc>
                          <a:spcPts val="28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ts val="28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19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ts val="28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*******************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marR="55880" algn="r">
                        <a:lnSpc>
                          <a:spcPts val="287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ts val="287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ts val="287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***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1320">
                <a:tc>
                  <a:txBody>
                    <a:bodyPr/>
                    <a:lstStyle/>
                    <a:p>
                      <a:pPr marR="55880" algn="r">
                        <a:lnSpc>
                          <a:spcPts val="287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ts val="287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15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ts val="287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***************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01320">
                <a:tc>
                  <a:txBody>
                    <a:bodyPr/>
                    <a:lstStyle/>
                    <a:p>
                      <a:pPr marR="55880" algn="r">
                        <a:lnSpc>
                          <a:spcPts val="28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ts val="28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7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ts val="28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*******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01320">
                <a:tc>
                  <a:txBody>
                    <a:bodyPr/>
                    <a:lstStyle/>
                    <a:p>
                      <a:pPr marR="55880" algn="r">
                        <a:lnSpc>
                          <a:spcPts val="287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ts val="287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ts val="287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***********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01320">
                <a:tc>
                  <a:txBody>
                    <a:bodyPr/>
                    <a:lstStyle/>
                    <a:p>
                      <a:pPr marR="55880" algn="r">
                        <a:lnSpc>
                          <a:spcPts val="28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6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ts val="28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9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ts val="28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*********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01320">
                <a:tc>
                  <a:txBody>
                    <a:bodyPr/>
                    <a:lstStyle/>
                    <a:p>
                      <a:pPr marR="55880" algn="r">
                        <a:lnSpc>
                          <a:spcPts val="287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7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ts val="287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ts val="287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*************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01320">
                <a:tc>
                  <a:txBody>
                    <a:bodyPr/>
                    <a:lstStyle/>
                    <a:p>
                      <a:pPr marR="55880" algn="r">
                        <a:lnSpc>
                          <a:spcPts val="28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8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ts val="28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ts val="28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*****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01320">
                <a:tc>
                  <a:txBody>
                    <a:bodyPr/>
                    <a:lstStyle/>
                    <a:p>
                      <a:pPr marR="55880" algn="r">
                        <a:lnSpc>
                          <a:spcPts val="287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9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ts val="287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17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ts val="287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*****************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 marR="55880" algn="r">
                        <a:lnSpc>
                          <a:spcPts val="28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4135" algn="r">
                        <a:lnSpc>
                          <a:spcPts val="28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ts val="28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*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532636" y="6281407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»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382926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string 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46836" y="1531709"/>
            <a:ext cx="8803640" cy="4701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429000">
              <a:lnSpc>
                <a:spcPct val="120000"/>
              </a:lnSpc>
              <a:spcBef>
                <a:spcPts val="100"/>
              </a:spcBef>
            </a:pPr>
            <a:r>
              <a:rPr sz="3200" spc="-5" dirty="0">
                <a:latin typeface="Times New Roman"/>
                <a:cs typeface="Times New Roman"/>
              </a:rPr>
              <a:t>string </a:t>
            </a:r>
            <a:r>
              <a:rPr sz="3200" dirty="0">
                <a:latin typeface="Times New Roman"/>
                <a:cs typeface="Times New Roman"/>
              </a:rPr>
              <a:t>= </a:t>
            </a:r>
            <a:r>
              <a:rPr sz="3200" spc="-5" dirty="0">
                <a:latin typeface="Times New Roman"/>
                <a:cs typeface="Times New Roman"/>
              </a:rPr>
              <a:t>input('Enter string: ', 's');  fprintf('String is: %s\n’,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string);</a:t>
            </a:r>
            <a:endParaRPr sz="3200">
              <a:latin typeface="Times New Roman"/>
              <a:cs typeface="Times New Roman"/>
            </a:endParaRPr>
          </a:p>
          <a:p>
            <a:pPr marL="2350135" marR="5080" indent="-2338070">
              <a:lnSpc>
                <a:spcPct val="119700"/>
              </a:lnSpc>
            </a:pPr>
            <a:r>
              <a:rPr sz="3200" spc="-5" dirty="0">
                <a:latin typeface="Times New Roman"/>
                <a:cs typeface="Times New Roman"/>
              </a:rPr>
              <a:t>fprintf(‘String with </a:t>
            </a:r>
            <a:r>
              <a:rPr sz="3200" dirty="0">
                <a:latin typeface="Times New Roman"/>
                <a:cs typeface="Times New Roman"/>
              </a:rPr>
              <a:t>spaces between characters is:\n',...  </a:t>
            </a:r>
            <a:r>
              <a:rPr sz="3200" spc="-5" dirty="0">
                <a:latin typeface="Times New Roman"/>
                <a:cs typeface="Times New Roman"/>
              </a:rPr>
              <a:t>string);</a:t>
            </a:r>
            <a:endParaRPr sz="3200">
              <a:latin typeface="Times New Roman"/>
              <a:cs typeface="Times New Roman"/>
            </a:endParaRPr>
          </a:p>
          <a:p>
            <a:pPr marL="521334" marR="4576445" indent="-509270">
              <a:lnSpc>
                <a:spcPct val="119700"/>
              </a:lnSpc>
              <a:spcBef>
                <a:spcPts val="10"/>
              </a:spcBef>
            </a:pPr>
            <a:r>
              <a:rPr sz="3200" spc="-5" dirty="0">
                <a:latin typeface="Times New Roman"/>
                <a:cs typeface="Times New Roman"/>
              </a:rPr>
              <a:t>for i=1:length(string)  fprintf('%c </a:t>
            </a:r>
            <a:r>
              <a:rPr sz="3200" spc="-10" dirty="0">
                <a:latin typeface="Times New Roman"/>
                <a:cs typeface="Times New Roman"/>
              </a:rPr>
              <a:t>',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string(i));</a:t>
            </a:r>
            <a:endParaRPr sz="3200">
              <a:latin typeface="Times New Roman"/>
              <a:cs typeface="Times New Roman"/>
            </a:endParaRPr>
          </a:p>
          <a:p>
            <a:pPr marL="12700" marR="6899275">
              <a:lnSpc>
                <a:spcPts val="4610"/>
              </a:lnSpc>
              <a:spcBef>
                <a:spcPts val="265"/>
              </a:spcBef>
            </a:pPr>
            <a:r>
              <a:rPr sz="3200" spc="-5" dirty="0">
                <a:latin typeface="Times New Roman"/>
                <a:cs typeface="Times New Roman"/>
              </a:rPr>
              <a:t>end  fprintf('\n');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392469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246447"/>
            <a:ext cx="6701155" cy="353123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dirty="0">
                <a:latin typeface="Times New Roman"/>
                <a:cs typeface="Times New Roman"/>
              </a:rPr>
              <a:t>»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prog41</a:t>
            </a:r>
            <a:endParaRPr sz="3200">
              <a:latin typeface="Times New Roman"/>
              <a:cs typeface="Times New Roman"/>
            </a:endParaRPr>
          </a:p>
          <a:p>
            <a:pPr marL="12700" marR="2603500">
              <a:lnSpc>
                <a:spcPts val="4610"/>
              </a:lnSpc>
              <a:spcBef>
                <a:spcPts val="265"/>
              </a:spcBef>
            </a:pPr>
            <a:r>
              <a:rPr sz="3200" spc="-5" dirty="0">
                <a:latin typeface="Times New Roman"/>
                <a:cs typeface="Times New Roman"/>
              </a:rPr>
              <a:t>Enter string: Hakan Uraz  String is: Hakan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Uraz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3200" dirty="0">
                <a:latin typeface="Times New Roman"/>
                <a:cs typeface="Times New Roman"/>
              </a:rPr>
              <a:t>String </a:t>
            </a:r>
            <a:r>
              <a:rPr sz="3200" spc="-5" dirty="0">
                <a:latin typeface="Times New Roman"/>
                <a:cs typeface="Times New Roman"/>
              </a:rPr>
              <a:t>with </a:t>
            </a:r>
            <a:r>
              <a:rPr sz="3200" dirty="0">
                <a:latin typeface="Times New Roman"/>
                <a:cs typeface="Times New Roman"/>
              </a:rPr>
              <a:t>spaces </a:t>
            </a:r>
            <a:r>
              <a:rPr sz="3200" spc="-5" dirty="0">
                <a:latin typeface="Times New Roman"/>
                <a:cs typeface="Times New Roman"/>
              </a:rPr>
              <a:t>between </a:t>
            </a:r>
            <a:r>
              <a:rPr sz="3200" dirty="0">
                <a:latin typeface="Times New Roman"/>
                <a:cs typeface="Times New Roman"/>
              </a:rPr>
              <a:t>characters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is: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  <a:tabLst>
                <a:tab pos="1786255" algn="l"/>
              </a:tabLst>
            </a:pPr>
            <a:r>
              <a:rPr sz="3200" dirty="0">
                <a:latin typeface="Times New Roman"/>
                <a:cs typeface="Times New Roman"/>
              </a:rPr>
              <a:t>H a k a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n	U r a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z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Times New Roman"/>
                <a:cs typeface="Times New Roman"/>
              </a:rPr>
              <a:t>»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392647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‘Call-by-value’ in 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677995"/>
            <a:ext cx="4032250" cy="4698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772920">
              <a:lnSpc>
                <a:spcPct val="119800"/>
              </a:lnSpc>
              <a:spcBef>
                <a:spcPts val="95"/>
              </a:spcBef>
            </a:pPr>
            <a:r>
              <a:rPr sz="3200" dirty="0">
                <a:latin typeface="Times New Roman"/>
                <a:cs typeface="Times New Roman"/>
              </a:rPr>
              <a:t>a = 5  passValue(a);  a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950">
              <a:latin typeface="Times New Roman"/>
              <a:cs typeface="Times New Roman"/>
            </a:endParaRPr>
          </a:p>
          <a:p>
            <a:pPr marL="12700" marR="5080">
              <a:lnSpc>
                <a:spcPct val="12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passValue.m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contains: </a:t>
            </a:r>
            <a:r>
              <a:rPr sz="3200" spc="-5" dirty="0">
                <a:latin typeface="Times New Roman"/>
                <a:cs typeface="Times New Roman"/>
              </a:rPr>
              <a:t> function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passValue(x)</a:t>
            </a:r>
            <a:endParaRPr sz="3200">
              <a:latin typeface="Times New Roman"/>
              <a:cs typeface="Times New Roman"/>
            </a:endParaRPr>
          </a:p>
          <a:p>
            <a:pPr marL="521334" marR="1915160">
              <a:lnSpc>
                <a:spcPct val="119700"/>
              </a:lnSpc>
            </a:pPr>
            <a:r>
              <a:rPr sz="3200" dirty="0">
                <a:latin typeface="Times New Roman"/>
                <a:cs typeface="Times New Roman"/>
              </a:rPr>
              <a:t>x = x +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1;  x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01614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592059"/>
            <a:ext cx="843915" cy="4695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»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prog42</a:t>
            </a:r>
            <a:endParaRPr sz="1800">
              <a:latin typeface="Times New Roman"/>
              <a:cs typeface="Times New Roman"/>
            </a:endParaRPr>
          </a:p>
          <a:p>
            <a:pPr marL="299085" marR="422275" indent="-287020">
              <a:lnSpc>
                <a:spcPct val="200000"/>
              </a:lnSpc>
              <a:spcBef>
                <a:spcPts val="10"/>
              </a:spcBef>
            </a:pPr>
            <a:r>
              <a:rPr sz="1800" dirty="0">
                <a:latin typeface="Times New Roman"/>
                <a:cs typeface="Times New Roman"/>
              </a:rPr>
              <a:t>a =  5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x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Times New Roman"/>
                <a:cs typeface="Times New Roman"/>
              </a:rPr>
              <a:t>6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50">
              <a:latin typeface="Times New Roman"/>
              <a:cs typeface="Times New Roman"/>
            </a:endParaRPr>
          </a:p>
          <a:p>
            <a:pPr marL="299085" marR="422275" indent="-287020">
              <a:lnSpc>
                <a:spcPct val="200000"/>
              </a:lnSpc>
              <a:spcBef>
                <a:spcPts val="5"/>
              </a:spcBef>
            </a:pPr>
            <a:r>
              <a:rPr sz="1800" dirty="0">
                <a:latin typeface="Times New Roman"/>
                <a:cs typeface="Times New Roman"/>
              </a:rPr>
              <a:t>a =  5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Times New Roman"/>
                <a:cs typeface="Times New Roman"/>
              </a:rPr>
              <a:t>»</a:t>
            </a:r>
            <a:endParaRPr sz="1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868353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0847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‘Call-by-value’ in 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543903"/>
            <a:ext cx="4007485" cy="483997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3200" dirty="0">
                <a:latin typeface="Times New Roman"/>
                <a:cs typeface="Times New Roman"/>
              </a:rPr>
              <a:t>a = [ 3 4 5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]</a:t>
            </a:r>
            <a:endParaRPr sz="3200">
              <a:latin typeface="Times New Roman"/>
              <a:cs typeface="Times New Roman"/>
            </a:endParaRPr>
          </a:p>
          <a:p>
            <a:pPr marL="12700" marR="1771650">
              <a:lnSpc>
                <a:spcPct val="109700"/>
              </a:lnSpc>
            </a:pPr>
            <a:r>
              <a:rPr sz="3200" dirty="0">
                <a:latin typeface="Times New Roman"/>
                <a:cs typeface="Times New Roman"/>
              </a:rPr>
              <a:t>passArray(a);  a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650">
              <a:latin typeface="Times New Roman"/>
              <a:cs typeface="Times New Roman"/>
            </a:endParaRPr>
          </a:p>
          <a:p>
            <a:pPr marL="12700" marR="5080">
              <a:lnSpc>
                <a:spcPct val="1097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passArray.m contains: </a:t>
            </a:r>
            <a:r>
              <a:rPr sz="3200" spc="-5" dirty="0">
                <a:latin typeface="Times New Roman"/>
                <a:cs typeface="Times New Roman"/>
              </a:rPr>
              <a:t> function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passArray(a)</a:t>
            </a:r>
            <a:endParaRPr sz="3200">
              <a:latin typeface="Times New Roman"/>
              <a:cs typeface="Times New Roman"/>
            </a:endParaRPr>
          </a:p>
          <a:p>
            <a:pPr marL="521334" marR="990600">
              <a:lnSpc>
                <a:spcPct val="109700"/>
              </a:lnSpc>
            </a:pPr>
            <a:r>
              <a:rPr sz="3200" spc="-5" dirty="0">
                <a:latin typeface="Times New Roman"/>
                <a:cs typeface="Times New Roman"/>
              </a:rPr>
              <a:t>a(1) </a:t>
            </a:r>
            <a:r>
              <a:rPr sz="3200" dirty="0">
                <a:latin typeface="Times New Roman"/>
                <a:cs typeface="Times New Roman"/>
              </a:rPr>
              <a:t>= </a:t>
            </a:r>
            <a:r>
              <a:rPr sz="3200" spc="-5" dirty="0">
                <a:latin typeface="Times New Roman"/>
                <a:cs typeface="Times New Roman"/>
              </a:rPr>
              <a:t>a(1) </a:t>
            </a:r>
            <a:r>
              <a:rPr sz="3200" dirty="0">
                <a:latin typeface="Times New Roman"/>
                <a:cs typeface="Times New Roman"/>
              </a:rPr>
              <a:t>+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1;  </a:t>
            </a:r>
            <a:r>
              <a:rPr sz="3200" spc="-10" dirty="0">
                <a:latin typeface="Times New Roman"/>
                <a:cs typeface="Times New Roman"/>
              </a:rPr>
              <a:t>a(1)</a:t>
            </a:r>
            <a:endParaRPr sz="3200">
              <a:latin typeface="Times New Roman"/>
              <a:cs typeface="Times New Roman"/>
            </a:endParaRPr>
          </a:p>
          <a:p>
            <a:pPr marL="521334">
              <a:lnSpc>
                <a:spcPct val="100000"/>
              </a:lnSpc>
              <a:spcBef>
                <a:spcPts val="370"/>
              </a:spcBef>
            </a:pPr>
            <a:r>
              <a:rPr sz="3200" dirty="0">
                <a:latin typeface="Times New Roman"/>
                <a:cs typeface="Times New Roman"/>
              </a:rPr>
              <a:t>a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01890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551283" y="6637632"/>
            <a:ext cx="1575435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sz="1400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loop, switch, menu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475740"/>
            <a:ext cx="6033135" cy="550291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421630">
              <a:lnSpc>
                <a:spcPts val="2870"/>
              </a:lnSpc>
              <a:spcBef>
                <a:spcPts val="204"/>
              </a:spcBef>
            </a:pPr>
            <a:r>
              <a:rPr sz="2400" spc="-5" dirty="0">
                <a:latin typeface="Times New Roman"/>
                <a:cs typeface="Times New Roman"/>
              </a:rPr>
              <a:t>clear  clc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ts val="2780"/>
              </a:lnSpc>
            </a:pPr>
            <a:r>
              <a:rPr sz="2400" spc="-5" dirty="0">
                <a:latin typeface="Times New Roman"/>
                <a:cs typeface="Times New Roman"/>
              </a:rPr>
              <a:t>anamenu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0;</a:t>
            </a:r>
          </a:p>
          <a:p>
            <a:pPr marL="12700">
              <a:lnSpc>
                <a:spcPts val="2875"/>
              </a:lnSpc>
            </a:pPr>
            <a:r>
              <a:rPr sz="2400" spc="-5" dirty="0">
                <a:latin typeface="Times New Roman"/>
                <a:cs typeface="Times New Roman"/>
              </a:rPr>
              <a:t>while anamenu &lt;=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5</a:t>
            </a:r>
            <a:endParaRPr sz="2400" dirty="0">
              <a:latin typeface="Times New Roman"/>
              <a:cs typeface="Times New Roman"/>
            </a:endParaRPr>
          </a:p>
          <a:p>
            <a:pPr marL="3937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anamenu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menu('Baslik', </a:t>
            </a:r>
            <a:r>
              <a:rPr sz="2400" spc="-10" dirty="0">
                <a:latin typeface="Times New Roman"/>
                <a:cs typeface="Times New Roman"/>
              </a:rPr>
              <a:t>'x </a:t>
            </a:r>
            <a:r>
              <a:rPr sz="2400" dirty="0">
                <a:latin typeface="Times New Roman"/>
                <a:cs typeface="Times New Roman"/>
              </a:rPr>
              <a:t>entry', </a:t>
            </a:r>
            <a:r>
              <a:rPr sz="2400" spc="-10" dirty="0">
                <a:latin typeface="Times New Roman"/>
                <a:cs typeface="Times New Roman"/>
              </a:rPr>
              <a:t>'y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entry',...</a:t>
            </a:r>
            <a:endParaRPr sz="2400" dirty="0">
              <a:latin typeface="Times New Roman"/>
              <a:cs typeface="Times New Roman"/>
            </a:endParaRPr>
          </a:p>
          <a:p>
            <a:pPr marL="393700" marR="1830705" indent="1143000">
              <a:lnSpc>
                <a:spcPts val="287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'z </a:t>
            </a:r>
            <a:r>
              <a:rPr sz="2400" spc="-5" dirty="0">
                <a:latin typeface="Times New Roman"/>
                <a:cs typeface="Times New Roman"/>
              </a:rPr>
              <a:t>entry', 'start', 'quit');  switch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anamenu</a:t>
            </a:r>
            <a:endParaRPr sz="2400" dirty="0">
              <a:latin typeface="Times New Roman"/>
              <a:cs typeface="Times New Roman"/>
            </a:endParaRPr>
          </a:p>
          <a:p>
            <a:pPr marL="393700" marR="2178050">
              <a:lnSpc>
                <a:spcPts val="2870"/>
              </a:lnSpc>
              <a:spcBef>
                <a:spcPts val="10"/>
              </a:spcBef>
            </a:pPr>
            <a:r>
              <a:rPr sz="2400" spc="-5" dirty="0">
                <a:latin typeface="Times New Roman"/>
                <a:cs typeface="Times New Roman"/>
              </a:rPr>
              <a:t>case 1, x = input('Enter x: </a:t>
            </a:r>
            <a:r>
              <a:rPr sz="2400" spc="-10" dirty="0">
                <a:latin typeface="Times New Roman"/>
                <a:cs typeface="Times New Roman"/>
              </a:rPr>
              <a:t>');  </a:t>
            </a:r>
            <a:r>
              <a:rPr sz="2400" dirty="0">
                <a:latin typeface="Times New Roman"/>
                <a:cs typeface="Times New Roman"/>
              </a:rPr>
              <a:t>case 2, y = </a:t>
            </a:r>
            <a:r>
              <a:rPr sz="2400" spc="-5" dirty="0">
                <a:latin typeface="Times New Roman"/>
                <a:cs typeface="Times New Roman"/>
              </a:rPr>
              <a:t>input('Enter </a:t>
            </a:r>
            <a:r>
              <a:rPr sz="2400" dirty="0">
                <a:latin typeface="Times New Roman"/>
                <a:cs typeface="Times New Roman"/>
              </a:rPr>
              <a:t>y: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');</a:t>
            </a:r>
            <a:endParaRPr sz="2400" dirty="0">
              <a:latin typeface="Times New Roman"/>
              <a:cs typeface="Times New Roman"/>
            </a:endParaRPr>
          </a:p>
          <a:p>
            <a:pPr marL="393700" marR="2212975">
              <a:lnSpc>
                <a:spcPts val="2880"/>
              </a:lnSpc>
            </a:pPr>
            <a:r>
              <a:rPr sz="2400" spc="-5" dirty="0">
                <a:latin typeface="Times New Roman"/>
                <a:cs typeface="Times New Roman"/>
              </a:rPr>
              <a:t>case 3, z = input('Enter z: </a:t>
            </a:r>
            <a:r>
              <a:rPr sz="2400" spc="-10" dirty="0">
                <a:latin typeface="Times New Roman"/>
                <a:cs typeface="Times New Roman"/>
              </a:rPr>
              <a:t>');  </a:t>
            </a:r>
            <a:r>
              <a:rPr sz="2400" spc="-5" dirty="0">
                <a:latin typeface="Times New Roman"/>
                <a:cs typeface="Times New Roman"/>
              </a:rPr>
              <a:t>case 4, </a:t>
            </a:r>
            <a:r>
              <a:rPr sz="2400" dirty="0">
                <a:latin typeface="Times New Roman"/>
                <a:cs typeface="Times New Roman"/>
              </a:rPr>
              <a:t>f =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x^2+y^2+z^2;</a:t>
            </a:r>
            <a:endParaRPr sz="2400" dirty="0">
              <a:latin typeface="Times New Roman"/>
              <a:cs typeface="Times New Roman"/>
            </a:endParaRPr>
          </a:p>
          <a:p>
            <a:pPr marL="1231900">
              <a:lnSpc>
                <a:spcPts val="2770"/>
              </a:lnSpc>
            </a:pPr>
            <a:r>
              <a:rPr sz="2400" spc="-10" dirty="0">
                <a:latin typeface="Times New Roman"/>
                <a:cs typeface="Times New Roman"/>
              </a:rPr>
              <a:t>fprintf('The </a:t>
            </a:r>
            <a:r>
              <a:rPr sz="2400" spc="-5" dirty="0">
                <a:latin typeface="Times New Roman"/>
                <a:cs typeface="Times New Roman"/>
              </a:rPr>
              <a:t>value of function: </a:t>
            </a:r>
            <a:r>
              <a:rPr sz="2400" spc="-10" dirty="0">
                <a:latin typeface="Times New Roman"/>
                <a:cs typeface="Times New Roman"/>
              </a:rPr>
              <a:t>%d\n',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f)</a:t>
            </a:r>
            <a:endParaRPr sz="2400" dirty="0">
              <a:latin typeface="Times New Roman"/>
              <a:cs typeface="Times New Roman"/>
            </a:endParaRPr>
          </a:p>
          <a:p>
            <a:pPr marL="393700" marR="3966210">
              <a:lnSpc>
                <a:spcPts val="2870"/>
              </a:lnSpc>
              <a:spcBef>
                <a:spcPts val="105"/>
              </a:spcBef>
            </a:pPr>
            <a:r>
              <a:rPr sz="2400" spc="-5" dirty="0">
                <a:latin typeface="Times New Roman"/>
                <a:cs typeface="Times New Roman"/>
              </a:rPr>
              <a:t>case 5,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break;  </a:t>
            </a:r>
            <a:r>
              <a:rPr sz="2400" spc="-5" dirty="0">
                <a:latin typeface="Times New Roman"/>
                <a:cs typeface="Times New Roman"/>
              </a:rPr>
              <a:t>end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ts val="2785"/>
              </a:lnSpc>
            </a:pPr>
            <a:r>
              <a:rPr sz="2400" dirty="0">
                <a:latin typeface="Times New Roman"/>
                <a:cs typeface="Times New Roman"/>
              </a:rPr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4520863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602727"/>
            <a:ext cx="957580" cy="4706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»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prog43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=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233045">
              <a:lnSpc>
                <a:spcPct val="100000"/>
              </a:lnSpc>
              <a:tabLst>
                <a:tab pos="544195" algn="l"/>
                <a:tab pos="855344" algn="l"/>
              </a:tabLst>
            </a:pPr>
            <a:r>
              <a:rPr sz="1400" dirty="0">
                <a:latin typeface="Times New Roman"/>
                <a:cs typeface="Times New Roman"/>
              </a:rPr>
              <a:t>3	4	5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Times New Roman"/>
                <a:cs typeface="Times New Roman"/>
              </a:rPr>
              <a:t>ans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=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233045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Times New Roman"/>
                <a:cs typeface="Times New Roman"/>
              </a:rPr>
              <a:t>4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=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233045">
              <a:lnSpc>
                <a:spcPct val="100000"/>
              </a:lnSpc>
              <a:tabLst>
                <a:tab pos="544195" algn="l"/>
                <a:tab pos="855344" algn="l"/>
              </a:tabLst>
            </a:pPr>
            <a:r>
              <a:rPr sz="1400" dirty="0">
                <a:latin typeface="Times New Roman"/>
                <a:cs typeface="Times New Roman"/>
              </a:rPr>
              <a:t>4	4	5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=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233045">
              <a:lnSpc>
                <a:spcPct val="100000"/>
              </a:lnSpc>
              <a:tabLst>
                <a:tab pos="544195" algn="l"/>
                <a:tab pos="855344" algn="l"/>
              </a:tabLst>
            </a:pPr>
            <a:r>
              <a:rPr sz="1400" dirty="0">
                <a:latin typeface="Times New Roman"/>
                <a:cs typeface="Times New Roman"/>
              </a:rPr>
              <a:t>3	4	5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Times New Roman"/>
                <a:cs typeface="Times New Roman"/>
              </a:rPr>
              <a:t>»</a:t>
            </a:r>
            <a:endParaRPr sz="1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57575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array sorting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2636" y="1430515"/>
            <a:ext cx="4787265" cy="5138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a = [2 6 4 8 10 12 89 68 45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37]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550">
              <a:latin typeface="Times New Roman"/>
              <a:cs typeface="Times New Roman"/>
            </a:endParaRPr>
          </a:p>
          <a:p>
            <a:pPr marL="393700" marR="2046605" indent="-381000">
              <a:lnSpc>
                <a:spcPts val="2870"/>
              </a:lnSpc>
            </a:pPr>
            <a:r>
              <a:rPr sz="2400" dirty="0">
                <a:latin typeface="Times New Roman"/>
                <a:cs typeface="Times New Roman"/>
              </a:rPr>
              <a:t>for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pass=1:length(a)-1  for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i=1:length(a)-1</a:t>
            </a:r>
            <a:endParaRPr sz="2400">
              <a:latin typeface="Times New Roman"/>
              <a:cs typeface="Times New Roman"/>
            </a:endParaRPr>
          </a:p>
          <a:p>
            <a:pPr marL="1003300" marR="2324735" indent="-304800">
              <a:lnSpc>
                <a:spcPts val="2870"/>
              </a:lnSpc>
              <a:spcBef>
                <a:spcPts val="10"/>
              </a:spcBef>
            </a:pPr>
            <a:r>
              <a:rPr sz="2400" dirty="0">
                <a:latin typeface="Times New Roman"/>
                <a:cs typeface="Times New Roman"/>
              </a:rPr>
              <a:t>if </a:t>
            </a:r>
            <a:r>
              <a:rPr sz="2400" spc="-5" dirty="0">
                <a:latin typeface="Times New Roman"/>
                <a:cs typeface="Times New Roman"/>
              </a:rPr>
              <a:t>a(i) </a:t>
            </a:r>
            <a:r>
              <a:rPr sz="2400" dirty="0">
                <a:latin typeface="Times New Roman"/>
                <a:cs typeface="Times New Roman"/>
              </a:rPr>
              <a:t>&gt;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a(i+1)  hold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a(i);</a:t>
            </a:r>
            <a:endParaRPr sz="2400">
              <a:latin typeface="Times New Roman"/>
              <a:cs typeface="Times New Roman"/>
            </a:endParaRPr>
          </a:p>
          <a:p>
            <a:pPr marL="1003300" marR="1925955" indent="-120014" algn="ctr">
              <a:lnSpc>
                <a:spcPts val="2880"/>
              </a:lnSpc>
            </a:pPr>
            <a:r>
              <a:rPr sz="2400" dirty="0">
                <a:latin typeface="Times New Roman"/>
                <a:cs typeface="Times New Roman"/>
              </a:rPr>
              <a:t>a(i) = a(i + 1);  </a:t>
            </a:r>
            <a:r>
              <a:rPr sz="2400" spc="-5" dirty="0">
                <a:latin typeface="Times New Roman"/>
                <a:cs typeface="Times New Roman"/>
              </a:rPr>
              <a:t>a(i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1)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hold;</a:t>
            </a:r>
            <a:endParaRPr sz="2400">
              <a:latin typeface="Times New Roman"/>
              <a:cs typeface="Times New Roman"/>
            </a:endParaRPr>
          </a:p>
          <a:p>
            <a:pPr marL="698500">
              <a:lnSpc>
                <a:spcPts val="2770"/>
              </a:lnSpc>
            </a:pPr>
            <a:r>
              <a:rPr sz="2400" dirty="0">
                <a:latin typeface="Times New Roman"/>
                <a:cs typeface="Times New Roman"/>
              </a:rPr>
              <a:t>end</a:t>
            </a:r>
            <a:endParaRPr sz="2400">
              <a:latin typeface="Times New Roman"/>
              <a:cs typeface="Times New Roman"/>
            </a:endParaRPr>
          </a:p>
          <a:p>
            <a:pPr marL="12700" marR="3944620" indent="381000">
              <a:lnSpc>
                <a:spcPts val="287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end  end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disp('Array in </a:t>
            </a:r>
            <a:r>
              <a:rPr sz="2400" dirty="0">
                <a:latin typeface="Times New Roman"/>
                <a:cs typeface="Times New Roman"/>
              </a:rPr>
              <a:t>sorted ascending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order');  </a:t>
            </a:r>
            <a:r>
              <a:rPr sz="2400" dirty="0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585562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299195"/>
            <a:ext cx="4855845" cy="3988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»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prog44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=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330835">
              <a:lnSpc>
                <a:spcPct val="100000"/>
              </a:lnSpc>
              <a:spcBef>
                <a:spcPts val="5"/>
              </a:spcBef>
              <a:tabLst>
                <a:tab pos="775335" algn="l"/>
                <a:tab pos="1219835" algn="l"/>
                <a:tab pos="1664335" algn="l"/>
                <a:tab pos="2045970" algn="l"/>
                <a:tab pos="2553970" algn="l"/>
                <a:tab pos="3061970" algn="l"/>
                <a:tab pos="3571875" algn="l"/>
                <a:tab pos="4079875" algn="l"/>
                <a:tab pos="4587240" algn="l"/>
              </a:tabLst>
            </a:pPr>
            <a:r>
              <a:rPr sz="2000" dirty="0">
                <a:latin typeface="Times New Roman"/>
                <a:cs typeface="Times New Roman"/>
              </a:rPr>
              <a:t>2	6	4	8	10	12	89	68	45	37</a:t>
            </a:r>
            <a:endParaRPr sz="2000">
              <a:latin typeface="Times New Roman"/>
              <a:cs typeface="Times New Roman"/>
            </a:endParaRPr>
          </a:p>
          <a:p>
            <a:pPr marL="12700" marR="1621790">
              <a:lnSpc>
                <a:spcPct val="200000"/>
              </a:lnSpc>
            </a:pPr>
            <a:r>
              <a:rPr sz="2000" spc="-5" dirty="0">
                <a:latin typeface="Times New Roman"/>
                <a:cs typeface="Times New Roman"/>
              </a:rPr>
              <a:t>Array </a:t>
            </a:r>
            <a:r>
              <a:rPr sz="2000" spc="-10" dirty="0">
                <a:latin typeface="Times New Roman"/>
                <a:cs typeface="Times New Roman"/>
              </a:rPr>
              <a:t>in </a:t>
            </a:r>
            <a:r>
              <a:rPr sz="2000" spc="-5" dirty="0">
                <a:latin typeface="Times New Roman"/>
                <a:cs typeface="Times New Roman"/>
              </a:rPr>
              <a:t>sorted ascending </a:t>
            </a:r>
            <a:r>
              <a:rPr sz="2000" spc="-10" dirty="0">
                <a:latin typeface="Times New Roman"/>
                <a:cs typeface="Times New Roman"/>
              </a:rPr>
              <a:t>order 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=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330835">
              <a:lnSpc>
                <a:spcPct val="100000"/>
              </a:lnSpc>
              <a:tabLst>
                <a:tab pos="775335" algn="l"/>
                <a:tab pos="1219835" algn="l"/>
                <a:tab pos="1664335" algn="l"/>
                <a:tab pos="2045970" algn="l"/>
                <a:tab pos="2553970" algn="l"/>
                <a:tab pos="3061970" algn="l"/>
                <a:tab pos="3571875" algn="l"/>
                <a:tab pos="4079875" algn="l"/>
                <a:tab pos="4587240" algn="l"/>
              </a:tabLst>
            </a:pPr>
            <a:r>
              <a:rPr sz="2000" dirty="0">
                <a:latin typeface="Times New Roman"/>
                <a:cs typeface="Times New Roman"/>
              </a:rPr>
              <a:t>2	4	6	8	10	12	37	45	68	89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Times New Roman"/>
                <a:cs typeface="Times New Roman"/>
              </a:rPr>
              <a:t>»</a:t>
            </a:r>
            <a:endParaRPr sz="20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020589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46246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Linear Search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2595" y="1254321"/>
            <a:ext cx="7149465" cy="484314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3200" dirty="0">
                <a:latin typeface="Times New Roman"/>
                <a:cs typeface="Times New Roman"/>
              </a:rPr>
              <a:t>a = </a:t>
            </a:r>
            <a:r>
              <a:rPr sz="3200" spc="-5" dirty="0">
                <a:latin typeface="Times New Roman"/>
                <a:cs typeface="Times New Roman"/>
              </a:rPr>
              <a:t>[20 12 </a:t>
            </a:r>
            <a:r>
              <a:rPr sz="3200" dirty="0">
                <a:latin typeface="Times New Roman"/>
                <a:cs typeface="Times New Roman"/>
              </a:rPr>
              <a:t>8 </a:t>
            </a:r>
            <a:r>
              <a:rPr sz="3200" spc="-5" dirty="0">
                <a:latin typeface="Times New Roman"/>
                <a:cs typeface="Times New Roman"/>
              </a:rPr>
              <a:t>13 67 18 38 47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62];</a:t>
            </a:r>
            <a:endParaRPr sz="3200">
              <a:latin typeface="Times New Roman"/>
              <a:cs typeface="Times New Roman"/>
            </a:endParaRPr>
          </a:p>
          <a:p>
            <a:pPr marL="12700" marR="687070">
              <a:lnSpc>
                <a:spcPct val="109700"/>
              </a:lnSpc>
              <a:spcBef>
                <a:spcPts val="15"/>
              </a:spcBef>
            </a:pPr>
            <a:r>
              <a:rPr sz="3200" dirty="0">
                <a:latin typeface="Times New Roman"/>
                <a:cs typeface="Times New Roman"/>
              </a:rPr>
              <a:t>searchKey = </a:t>
            </a:r>
            <a:r>
              <a:rPr sz="3200" spc="-5" dirty="0">
                <a:latin typeface="Times New Roman"/>
                <a:cs typeface="Times New Roman"/>
              </a:rPr>
              <a:t>input('Enter </a:t>
            </a:r>
            <a:r>
              <a:rPr sz="3200" dirty="0">
                <a:latin typeface="Times New Roman"/>
                <a:cs typeface="Times New Roman"/>
              </a:rPr>
              <a:t>search key: ');  element = </a:t>
            </a:r>
            <a:r>
              <a:rPr sz="3200" spc="-5" dirty="0">
                <a:latin typeface="Times New Roman"/>
                <a:cs typeface="Times New Roman"/>
              </a:rPr>
              <a:t>linearSearch(a, </a:t>
            </a:r>
            <a:r>
              <a:rPr sz="3200" dirty="0">
                <a:latin typeface="Times New Roman"/>
                <a:cs typeface="Times New Roman"/>
              </a:rPr>
              <a:t>searchKey);  </a:t>
            </a:r>
            <a:r>
              <a:rPr sz="3200" spc="-5" dirty="0">
                <a:latin typeface="Times New Roman"/>
                <a:cs typeface="Times New Roman"/>
              </a:rPr>
              <a:t>if element ~=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-1</a:t>
            </a:r>
            <a:endParaRPr sz="3200">
              <a:latin typeface="Times New Roman"/>
              <a:cs typeface="Times New Roman"/>
            </a:endParaRPr>
          </a:p>
          <a:p>
            <a:pPr marL="1130935" marR="5080" indent="-609600">
              <a:lnSpc>
                <a:spcPct val="109700"/>
              </a:lnSpc>
            </a:pPr>
            <a:r>
              <a:rPr sz="3200" spc="-5" dirty="0">
                <a:latin typeface="Times New Roman"/>
                <a:cs typeface="Times New Roman"/>
              </a:rPr>
              <a:t>fprintf('Found value </a:t>
            </a:r>
            <a:r>
              <a:rPr sz="3200" dirty="0">
                <a:latin typeface="Times New Roman"/>
                <a:cs typeface="Times New Roman"/>
              </a:rPr>
              <a:t>in </a:t>
            </a:r>
            <a:r>
              <a:rPr sz="3200" spc="-5" dirty="0">
                <a:latin typeface="Times New Roman"/>
                <a:cs typeface="Times New Roman"/>
              </a:rPr>
              <a:t>element %d\n', </a:t>
            </a:r>
            <a:r>
              <a:rPr sz="3200" dirty="0">
                <a:latin typeface="Times New Roman"/>
                <a:cs typeface="Times New Roman"/>
              </a:rPr>
              <a:t>...  element);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dirty="0">
                <a:latin typeface="Times New Roman"/>
                <a:cs typeface="Times New Roman"/>
              </a:rPr>
              <a:t>else</a:t>
            </a:r>
            <a:endParaRPr sz="3200">
              <a:latin typeface="Times New Roman"/>
              <a:cs typeface="Times New Roman"/>
            </a:endParaRPr>
          </a:p>
          <a:p>
            <a:pPr marL="12700" marR="2093595" indent="508634">
              <a:lnSpc>
                <a:spcPct val="109700"/>
              </a:lnSpc>
            </a:pPr>
            <a:r>
              <a:rPr sz="3200" spc="-5" dirty="0">
                <a:latin typeface="Times New Roman"/>
                <a:cs typeface="Times New Roman"/>
              </a:rPr>
              <a:t>fprintf('Value </a:t>
            </a:r>
            <a:r>
              <a:rPr sz="3200" dirty="0">
                <a:latin typeface="Times New Roman"/>
                <a:cs typeface="Times New Roman"/>
              </a:rPr>
              <a:t>not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found\n');  </a:t>
            </a:r>
            <a:r>
              <a:rPr sz="3200" spc="-5" dirty="0">
                <a:latin typeface="Times New Roman"/>
                <a:cs typeface="Times New Roman"/>
              </a:rPr>
              <a:t>end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685949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linearSearch function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894403"/>
            <a:ext cx="6132195" cy="4114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9700"/>
              </a:lnSpc>
              <a:spcBef>
                <a:spcPts val="95"/>
              </a:spcBef>
            </a:pPr>
            <a:r>
              <a:rPr sz="3200" spc="-5" dirty="0">
                <a:latin typeface="Times New Roman"/>
                <a:cs typeface="Times New Roman"/>
              </a:rPr>
              <a:t>function [pos] </a:t>
            </a:r>
            <a:r>
              <a:rPr sz="3200" dirty="0">
                <a:latin typeface="Times New Roman"/>
                <a:cs typeface="Times New Roman"/>
              </a:rPr>
              <a:t>= </a:t>
            </a:r>
            <a:r>
              <a:rPr sz="3200" spc="-5" dirty="0">
                <a:latin typeface="Times New Roman"/>
                <a:cs typeface="Times New Roman"/>
              </a:rPr>
              <a:t>linearSearch(a, key);  </a:t>
            </a:r>
            <a:r>
              <a:rPr sz="3200" dirty="0">
                <a:latin typeface="Times New Roman"/>
                <a:cs typeface="Times New Roman"/>
              </a:rPr>
              <a:t>pos =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-1;</a:t>
            </a:r>
            <a:endParaRPr sz="3200">
              <a:latin typeface="Times New Roman"/>
              <a:cs typeface="Times New Roman"/>
            </a:endParaRPr>
          </a:p>
          <a:p>
            <a:pPr marL="421005" marR="3319145" indent="-408940">
              <a:lnSpc>
                <a:spcPts val="4610"/>
              </a:lnSpc>
              <a:spcBef>
                <a:spcPts val="270"/>
              </a:spcBef>
            </a:pPr>
            <a:r>
              <a:rPr sz="3200" spc="-5" dirty="0">
                <a:latin typeface="Times New Roman"/>
                <a:cs typeface="Times New Roman"/>
              </a:rPr>
              <a:t>for n=1:length(a)  </a:t>
            </a:r>
            <a:r>
              <a:rPr sz="3200" spc="-10" dirty="0">
                <a:latin typeface="Times New Roman"/>
                <a:cs typeface="Times New Roman"/>
              </a:rPr>
              <a:t>if </a:t>
            </a:r>
            <a:r>
              <a:rPr sz="3200" spc="-5" dirty="0">
                <a:latin typeface="Times New Roman"/>
                <a:cs typeface="Times New Roman"/>
              </a:rPr>
              <a:t>a(n) ==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key</a:t>
            </a:r>
            <a:endParaRPr sz="3200">
              <a:latin typeface="Times New Roman"/>
              <a:cs typeface="Times New Roman"/>
            </a:endParaRPr>
          </a:p>
          <a:p>
            <a:pPr marL="826135">
              <a:lnSpc>
                <a:spcPct val="100000"/>
              </a:lnSpc>
              <a:spcBef>
                <a:spcPts val="475"/>
              </a:spcBef>
            </a:pPr>
            <a:r>
              <a:rPr sz="3200" dirty="0">
                <a:latin typeface="Times New Roman"/>
                <a:cs typeface="Times New Roman"/>
              </a:rPr>
              <a:t>pos =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n;</a:t>
            </a:r>
            <a:endParaRPr sz="3200">
              <a:latin typeface="Times New Roman"/>
              <a:cs typeface="Times New Roman"/>
            </a:endParaRPr>
          </a:p>
          <a:p>
            <a:pPr marL="12700" marR="5116830" indent="406400">
              <a:lnSpc>
                <a:spcPts val="4610"/>
              </a:lnSpc>
              <a:spcBef>
                <a:spcPts val="265"/>
              </a:spcBef>
            </a:pPr>
            <a:r>
              <a:rPr sz="3200" spc="-5" dirty="0">
                <a:latin typeface="Times New Roman"/>
                <a:cs typeface="Times New Roman"/>
              </a:rPr>
              <a:t>end  end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687665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246447"/>
            <a:ext cx="4156710" cy="4114800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dirty="0">
                <a:latin typeface="Times New Roman"/>
                <a:cs typeface="Times New Roman"/>
              </a:rPr>
              <a:t>»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prog45</a:t>
            </a: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ts val="4610"/>
              </a:lnSpc>
              <a:spcBef>
                <a:spcPts val="265"/>
              </a:spcBef>
            </a:pPr>
            <a:r>
              <a:rPr sz="3200" spc="-5" dirty="0">
                <a:latin typeface="Times New Roman"/>
                <a:cs typeface="Times New Roman"/>
              </a:rPr>
              <a:t>Enter search key: 67  Found value in element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5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3200" dirty="0">
                <a:latin typeface="Times New Roman"/>
                <a:cs typeface="Times New Roman"/>
              </a:rPr>
              <a:t>»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prog45</a:t>
            </a:r>
            <a:endParaRPr sz="3200">
              <a:latin typeface="Times New Roman"/>
              <a:cs typeface="Times New Roman"/>
            </a:endParaRPr>
          </a:p>
          <a:p>
            <a:pPr marL="12700" marR="804545">
              <a:lnSpc>
                <a:spcPts val="4610"/>
              </a:lnSpc>
              <a:spcBef>
                <a:spcPts val="265"/>
              </a:spcBef>
            </a:pPr>
            <a:r>
              <a:rPr sz="3200" spc="-5" dirty="0">
                <a:latin typeface="Times New Roman"/>
                <a:cs typeface="Times New Roman"/>
              </a:rPr>
              <a:t>Enter search key: 75  Value not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found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3200" dirty="0">
                <a:latin typeface="Times New Roman"/>
                <a:cs typeface="Times New Roman"/>
              </a:rPr>
              <a:t>»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967619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9219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Arrays – two dimensions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637779"/>
            <a:ext cx="4283075" cy="47218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207135">
              <a:lnSpc>
                <a:spcPct val="100200"/>
              </a:lnSpc>
              <a:spcBef>
                <a:spcPts val="90"/>
              </a:spcBef>
            </a:pPr>
            <a:r>
              <a:rPr sz="2800" spc="-5" dirty="0">
                <a:latin typeface="Times New Roman"/>
                <a:cs typeface="Times New Roman"/>
              </a:rPr>
              <a:t>array = [1 2 3; 4 5 6];  disp('Array is: ');  array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disp('Array is: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');</a:t>
            </a:r>
            <a:endParaRPr sz="2800">
              <a:latin typeface="Times New Roman"/>
              <a:cs typeface="Times New Roman"/>
            </a:endParaRPr>
          </a:p>
          <a:p>
            <a:pPr marL="12700" marR="1397635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[n, </a:t>
            </a:r>
            <a:r>
              <a:rPr sz="2800" dirty="0">
                <a:latin typeface="Times New Roman"/>
                <a:cs typeface="Times New Roman"/>
              </a:rPr>
              <a:t>m] </a:t>
            </a:r>
            <a:r>
              <a:rPr sz="2800" spc="-5" dirty="0">
                <a:latin typeface="Times New Roman"/>
                <a:cs typeface="Times New Roman"/>
              </a:rPr>
              <a:t>=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size(array);  for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i=1:n</a:t>
            </a:r>
            <a:endParaRPr sz="2800">
              <a:latin typeface="Times New Roman"/>
              <a:cs typeface="Times New Roman"/>
            </a:endParaRPr>
          </a:p>
          <a:p>
            <a:pPr marL="365760">
              <a:lnSpc>
                <a:spcPct val="100000"/>
              </a:lnSpc>
              <a:spcBef>
                <a:spcPts val="10"/>
              </a:spcBef>
            </a:pP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j=1:m</a:t>
            </a:r>
            <a:endParaRPr sz="2800">
              <a:latin typeface="Times New Roman"/>
              <a:cs typeface="Times New Roman"/>
            </a:endParaRPr>
          </a:p>
          <a:p>
            <a:pPr marL="365760" marR="5080" indent="356235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fprintf('%3d', array(i, j));  end</a:t>
            </a:r>
            <a:endParaRPr sz="2800">
              <a:latin typeface="Times New Roman"/>
              <a:cs typeface="Times New Roman"/>
            </a:endParaRPr>
          </a:p>
          <a:p>
            <a:pPr marL="12700" marR="2256790" indent="353060">
              <a:lnSpc>
                <a:spcPct val="100000"/>
              </a:lnSpc>
            </a:pPr>
            <a:r>
              <a:rPr sz="2800" dirty="0">
                <a:latin typeface="Times New Roman"/>
                <a:cs typeface="Times New Roman"/>
              </a:rPr>
              <a:t>fprintf(</a:t>
            </a:r>
            <a:r>
              <a:rPr sz="2800" spc="-20" dirty="0">
                <a:latin typeface="Times New Roman"/>
                <a:cs typeface="Times New Roman"/>
              </a:rPr>
              <a:t>'</a:t>
            </a:r>
            <a:r>
              <a:rPr sz="2800" dirty="0">
                <a:latin typeface="Times New Roman"/>
                <a:cs typeface="Times New Roman"/>
              </a:rPr>
              <a:t>\n</a:t>
            </a:r>
            <a:r>
              <a:rPr sz="2800" spc="-20" dirty="0">
                <a:latin typeface="Times New Roman"/>
                <a:cs typeface="Times New Roman"/>
              </a:rPr>
              <a:t>'</a:t>
            </a:r>
            <a:r>
              <a:rPr sz="2800" dirty="0">
                <a:latin typeface="Times New Roman"/>
                <a:cs typeface="Times New Roman"/>
              </a:rPr>
              <a:t>)</a:t>
            </a:r>
            <a:r>
              <a:rPr sz="2800" spc="-5" dirty="0">
                <a:latin typeface="Times New Roman"/>
                <a:cs typeface="Times New Roman"/>
              </a:rPr>
              <a:t>;  end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852887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718551"/>
            <a:ext cx="1625600" cy="4406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1244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»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prog46  Array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is: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array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50">
              <a:latin typeface="Times New Roman"/>
              <a:cs typeface="Times New Roman"/>
            </a:endParaRPr>
          </a:p>
          <a:p>
            <a:pPr marL="393700">
              <a:lnSpc>
                <a:spcPts val="2875"/>
              </a:lnSpc>
              <a:tabLst>
                <a:tab pos="926465" algn="l"/>
                <a:tab pos="1459865" algn="l"/>
              </a:tabLst>
            </a:pPr>
            <a:r>
              <a:rPr sz="2400" dirty="0">
                <a:latin typeface="Times New Roman"/>
                <a:cs typeface="Times New Roman"/>
              </a:rPr>
              <a:t>1	2	3</a:t>
            </a:r>
            <a:endParaRPr sz="2400">
              <a:latin typeface="Times New Roman"/>
              <a:cs typeface="Times New Roman"/>
            </a:endParaRPr>
          </a:p>
          <a:p>
            <a:pPr marL="393700">
              <a:lnSpc>
                <a:spcPts val="2875"/>
              </a:lnSpc>
              <a:tabLst>
                <a:tab pos="926465" algn="l"/>
                <a:tab pos="1459865" algn="l"/>
              </a:tabLst>
            </a:pPr>
            <a:r>
              <a:rPr sz="2400" dirty="0">
                <a:latin typeface="Times New Roman"/>
                <a:cs typeface="Times New Roman"/>
              </a:rPr>
              <a:t>4	5	6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550">
              <a:latin typeface="Times New Roman"/>
              <a:cs typeface="Times New Roman"/>
            </a:endParaRPr>
          </a:p>
          <a:p>
            <a:pPr marL="165100" marR="528955" indent="-152400">
              <a:lnSpc>
                <a:spcPts val="2870"/>
              </a:lnSpc>
              <a:tabLst>
                <a:tab pos="469265" algn="l"/>
                <a:tab pos="774065" algn="l"/>
              </a:tabLst>
            </a:pPr>
            <a:r>
              <a:rPr sz="2400" spc="-5" dirty="0">
                <a:latin typeface="Times New Roman"/>
                <a:cs typeface="Times New Roman"/>
              </a:rPr>
              <a:t>Array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is:  </a:t>
            </a:r>
            <a:r>
              <a:rPr sz="2400" dirty="0">
                <a:latin typeface="Times New Roman"/>
                <a:cs typeface="Times New Roman"/>
              </a:rPr>
              <a:t>1	2	3</a:t>
            </a:r>
            <a:endParaRPr sz="2400">
              <a:latin typeface="Times New Roman"/>
              <a:cs typeface="Times New Roman"/>
            </a:endParaRPr>
          </a:p>
          <a:p>
            <a:pPr marR="525780" algn="ctr">
              <a:lnSpc>
                <a:spcPts val="2780"/>
              </a:lnSpc>
              <a:tabLst>
                <a:tab pos="304165" algn="l"/>
                <a:tab pos="608965" algn="l"/>
              </a:tabLst>
            </a:pPr>
            <a:r>
              <a:rPr sz="2400" dirty="0">
                <a:latin typeface="Times New Roman"/>
                <a:cs typeface="Times New Roman"/>
              </a:rPr>
              <a:t>4	5	6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»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180459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Arrays – two dimensions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1447" y="1693543"/>
            <a:ext cx="8152130" cy="412686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800" spc="-5" dirty="0">
                <a:latin typeface="Times New Roman"/>
                <a:cs typeface="Times New Roman"/>
              </a:rPr>
              <a:t>studentGrades = [77 68 86 73; 96 87 89 78; 70 90 86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81]</a:t>
            </a:r>
            <a:endParaRPr sz="2800">
              <a:latin typeface="Times New Roman"/>
              <a:cs typeface="Times New Roman"/>
            </a:endParaRPr>
          </a:p>
          <a:p>
            <a:pPr marL="367665" marR="17780" indent="-355600">
              <a:lnSpc>
                <a:spcPct val="120000"/>
              </a:lnSpc>
            </a:pPr>
            <a:r>
              <a:rPr sz="2800" spc="-5" dirty="0">
                <a:latin typeface="Times New Roman"/>
                <a:cs typeface="Times New Roman"/>
              </a:rPr>
              <a:t>fprintf('\nLowest </a:t>
            </a:r>
            <a:r>
              <a:rPr sz="2800" dirty="0">
                <a:latin typeface="Times New Roman"/>
                <a:cs typeface="Times New Roman"/>
              </a:rPr>
              <a:t>grade: </a:t>
            </a:r>
            <a:r>
              <a:rPr sz="2800" spc="-5" dirty="0">
                <a:latin typeface="Times New Roman"/>
                <a:cs typeface="Times New Roman"/>
              </a:rPr>
              <a:t>%d\nHighest grade: %d\n',...  minimum(studentGrades),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maximum(studentGrades));</a:t>
            </a:r>
            <a:endParaRPr sz="2800">
              <a:latin typeface="Times New Roman"/>
              <a:cs typeface="Times New Roman"/>
            </a:endParaRPr>
          </a:p>
          <a:p>
            <a:pPr marL="12700" marR="2529840">
              <a:lnSpc>
                <a:spcPct val="120000"/>
              </a:lnSpc>
              <a:spcBef>
                <a:spcPts val="15"/>
              </a:spcBef>
            </a:pPr>
            <a:r>
              <a:rPr sz="2800" spc="-10" dirty="0">
                <a:latin typeface="Times New Roman"/>
                <a:cs typeface="Times New Roman"/>
              </a:rPr>
              <a:t>[students, exams]=size(studentGrades);  </a:t>
            </a:r>
            <a:r>
              <a:rPr sz="2800" spc="-5" dirty="0">
                <a:latin typeface="Times New Roman"/>
                <a:cs typeface="Times New Roman"/>
              </a:rPr>
              <a:t>for student =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1:students</a:t>
            </a:r>
            <a:endParaRPr sz="2800">
              <a:latin typeface="Times New Roman"/>
              <a:cs typeface="Times New Roman"/>
            </a:endParaRPr>
          </a:p>
          <a:p>
            <a:pPr marL="1077595" marR="5080" indent="-800100">
              <a:lnSpc>
                <a:spcPct val="120000"/>
              </a:lnSpc>
              <a:spcBef>
                <a:spcPts val="10"/>
              </a:spcBef>
            </a:pPr>
            <a:r>
              <a:rPr sz="2800" spc="-5" dirty="0">
                <a:latin typeface="Times New Roman"/>
                <a:cs typeface="Times New Roman"/>
              </a:rPr>
              <a:t>fprintf('The average grade for student %d is %5.2f\n',...  student, average(studentGrades, student));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2800" spc="-5" dirty="0">
                <a:latin typeface="Times New Roman"/>
                <a:cs typeface="Times New Roman"/>
              </a:rPr>
              <a:t>end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394564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minimum.m contains...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781035"/>
            <a:ext cx="5683250" cy="4295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function [lowGrade]=minimum(grades)  lowGrade =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100;</a:t>
            </a:r>
            <a:endParaRPr sz="2800">
              <a:latin typeface="Times New Roman"/>
              <a:cs typeface="Times New Roman"/>
            </a:endParaRPr>
          </a:p>
          <a:p>
            <a:pPr marL="12700" marR="1260475">
              <a:lnSpc>
                <a:spcPct val="100000"/>
              </a:lnSpc>
              <a:spcBef>
                <a:spcPts val="10"/>
              </a:spcBef>
            </a:pPr>
            <a:r>
              <a:rPr sz="2800" spc="-5" dirty="0">
                <a:latin typeface="Times New Roman"/>
                <a:cs typeface="Times New Roman"/>
              </a:rPr>
              <a:t>[students, tests] = size(grades);  for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i=1:students</a:t>
            </a:r>
            <a:endParaRPr sz="2800">
              <a:latin typeface="Times New Roman"/>
              <a:cs typeface="Times New Roman"/>
            </a:endParaRPr>
          </a:p>
          <a:p>
            <a:pPr marL="36576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for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j=1:tests</a:t>
            </a:r>
            <a:endParaRPr sz="2800">
              <a:latin typeface="Times New Roman"/>
              <a:cs typeface="Times New Roman"/>
            </a:endParaRPr>
          </a:p>
          <a:p>
            <a:pPr marL="1077595" marR="1180465" indent="-3556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if grades(i, j) &lt; lowGrade  lowGrade = grades(i,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j);</a:t>
            </a:r>
            <a:endParaRPr sz="2800">
              <a:latin typeface="Times New Roman"/>
              <a:cs typeface="Times New Roman"/>
            </a:endParaRPr>
          </a:p>
          <a:p>
            <a:pPr marL="455930" marR="4439285" indent="266700">
              <a:lnSpc>
                <a:spcPct val="100000"/>
              </a:lnSpc>
              <a:spcBef>
                <a:spcPts val="15"/>
              </a:spcBef>
            </a:pPr>
            <a:r>
              <a:rPr sz="2800" spc="-5" dirty="0">
                <a:latin typeface="Times New Roman"/>
                <a:cs typeface="Times New Roman"/>
              </a:rPr>
              <a:t>end  end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end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07554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/>
          <p:nvPr/>
        </p:nvSpPr>
        <p:spPr>
          <a:xfrm>
            <a:off x="5340096" y="2331712"/>
            <a:ext cx="2048255" cy="39608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31111" y="2354059"/>
            <a:ext cx="3121660" cy="2217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89928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» prog28  Enter </a:t>
            </a:r>
            <a:r>
              <a:rPr sz="2400" spc="-5" dirty="0">
                <a:latin typeface="Times New Roman"/>
                <a:cs typeface="Times New Roman"/>
              </a:rPr>
              <a:t>x: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0"/>
              </a:lnSpc>
            </a:pPr>
            <a:r>
              <a:rPr sz="2400" dirty="0">
                <a:latin typeface="Times New Roman"/>
                <a:cs typeface="Times New Roman"/>
              </a:rPr>
              <a:t>Enter </a:t>
            </a:r>
            <a:r>
              <a:rPr sz="2400" spc="-5" dirty="0">
                <a:latin typeface="Times New Roman"/>
                <a:cs typeface="Times New Roman"/>
              </a:rPr>
              <a:t>y: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Enter z: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The value of function: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14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»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51283" y="6637632"/>
            <a:ext cx="1575435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sz="1400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7518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maximum.m contains...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02739" y="1925815"/>
            <a:ext cx="5841365" cy="4295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function [highGrade]=maximum(grades)  highGrade =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0;</a:t>
            </a:r>
            <a:endParaRPr sz="2800">
              <a:latin typeface="Times New Roman"/>
              <a:cs typeface="Times New Roman"/>
            </a:endParaRPr>
          </a:p>
          <a:p>
            <a:pPr marL="12700" marR="1417320">
              <a:lnSpc>
                <a:spcPts val="3370"/>
              </a:lnSpc>
              <a:spcBef>
                <a:spcPts val="105"/>
              </a:spcBef>
            </a:pPr>
            <a:r>
              <a:rPr sz="2800" spc="-5" dirty="0">
                <a:latin typeface="Times New Roman"/>
                <a:cs typeface="Times New Roman"/>
              </a:rPr>
              <a:t>[students, tests] = size(grades);  for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i=1:students</a:t>
            </a:r>
            <a:endParaRPr sz="2800">
              <a:latin typeface="Times New Roman"/>
              <a:cs typeface="Times New Roman"/>
            </a:endParaRPr>
          </a:p>
          <a:p>
            <a:pPr marL="455930">
              <a:lnSpc>
                <a:spcPts val="3250"/>
              </a:lnSpc>
            </a:pPr>
            <a:r>
              <a:rPr sz="2800" spc="-5" dirty="0">
                <a:latin typeface="Times New Roman"/>
                <a:cs typeface="Times New Roman"/>
              </a:rPr>
              <a:t>for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j=1:tests</a:t>
            </a:r>
            <a:endParaRPr sz="2800">
              <a:latin typeface="Times New Roman"/>
              <a:cs typeface="Times New Roman"/>
            </a:endParaRPr>
          </a:p>
          <a:p>
            <a:pPr marL="1165860" marR="1146175" indent="-3556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if grades(i, j) &gt; highGrade  highGrade = grades(i,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j);</a:t>
            </a:r>
            <a:endParaRPr sz="2800">
              <a:latin typeface="Times New Roman"/>
              <a:cs typeface="Times New Roman"/>
            </a:endParaRPr>
          </a:p>
          <a:p>
            <a:pPr marL="455930" marR="4508500" indent="354965">
              <a:lnSpc>
                <a:spcPts val="337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end  end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ts val="3250"/>
              </a:lnSpc>
            </a:pPr>
            <a:r>
              <a:rPr sz="2800" spc="-5" dirty="0">
                <a:latin typeface="Times New Roman"/>
                <a:cs typeface="Times New Roman"/>
              </a:rPr>
              <a:t>end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1336729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average.m contains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894403"/>
            <a:ext cx="6541770" cy="4114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1334" marR="5080" indent="-509270">
              <a:lnSpc>
                <a:spcPct val="119700"/>
              </a:lnSpc>
              <a:spcBef>
                <a:spcPts val="95"/>
              </a:spcBef>
            </a:pPr>
            <a:r>
              <a:rPr sz="3200" spc="-5" dirty="0">
                <a:latin typeface="Times New Roman"/>
                <a:cs typeface="Times New Roman"/>
              </a:rPr>
              <a:t>function [avg]=average(grades, student)  </a:t>
            </a:r>
            <a:r>
              <a:rPr sz="3200" dirty="0">
                <a:latin typeface="Times New Roman"/>
                <a:cs typeface="Times New Roman"/>
              </a:rPr>
              <a:t>total =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0;</a:t>
            </a:r>
            <a:endParaRPr sz="3200">
              <a:latin typeface="Times New Roman"/>
              <a:cs typeface="Times New Roman"/>
            </a:endParaRPr>
          </a:p>
          <a:p>
            <a:pPr marL="521334" marR="974090">
              <a:lnSpc>
                <a:spcPts val="4610"/>
              </a:lnSpc>
              <a:spcBef>
                <a:spcPts val="270"/>
              </a:spcBef>
            </a:pPr>
            <a:r>
              <a:rPr sz="3200" spc="-5" dirty="0">
                <a:latin typeface="Times New Roman"/>
                <a:cs typeface="Times New Roman"/>
              </a:rPr>
              <a:t>[students, tests] </a:t>
            </a:r>
            <a:r>
              <a:rPr sz="3200" dirty="0">
                <a:latin typeface="Times New Roman"/>
                <a:cs typeface="Times New Roman"/>
              </a:rPr>
              <a:t>= </a:t>
            </a:r>
            <a:r>
              <a:rPr sz="3200" spc="-5" dirty="0">
                <a:latin typeface="Times New Roman"/>
                <a:cs typeface="Times New Roman"/>
              </a:rPr>
              <a:t>size(grades);  for</a:t>
            </a:r>
            <a:r>
              <a:rPr sz="3200" spc="-10" dirty="0">
                <a:latin typeface="Times New Roman"/>
                <a:cs typeface="Times New Roman"/>
              </a:rPr>
              <a:t> i=1:tests</a:t>
            </a:r>
            <a:endParaRPr sz="3200">
              <a:latin typeface="Times New Roman"/>
              <a:cs typeface="Times New Roman"/>
            </a:endParaRPr>
          </a:p>
          <a:p>
            <a:pPr marL="928369">
              <a:lnSpc>
                <a:spcPct val="100000"/>
              </a:lnSpc>
              <a:spcBef>
                <a:spcPts val="475"/>
              </a:spcBef>
            </a:pPr>
            <a:r>
              <a:rPr sz="3200" spc="-5" dirty="0">
                <a:latin typeface="Times New Roman"/>
                <a:cs typeface="Times New Roman"/>
              </a:rPr>
              <a:t>total </a:t>
            </a:r>
            <a:r>
              <a:rPr sz="3200" dirty="0">
                <a:latin typeface="Times New Roman"/>
                <a:cs typeface="Times New Roman"/>
              </a:rPr>
              <a:t>= </a:t>
            </a:r>
            <a:r>
              <a:rPr sz="3200" spc="-5" dirty="0">
                <a:latin typeface="Times New Roman"/>
                <a:cs typeface="Times New Roman"/>
              </a:rPr>
              <a:t>total </a:t>
            </a:r>
            <a:r>
              <a:rPr sz="3200" dirty="0">
                <a:latin typeface="Times New Roman"/>
                <a:cs typeface="Times New Roman"/>
              </a:rPr>
              <a:t>+ </a:t>
            </a:r>
            <a:r>
              <a:rPr sz="3200" spc="-5" dirty="0">
                <a:latin typeface="Times New Roman"/>
                <a:cs typeface="Times New Roman"/>
              </a:rPr>
              <a:t>grades(student,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i);</a:t>
            </a:r>
            <a:endParaRPr sz="3200">
              <a:latin typeface="Times New Roman"/>
              <a:cs typeface="Times New Roman"/>
            </a:endParaRPr>
          </a:p>
          <a:p>
            <a:pPr marL="521334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Times New Roman"/>
                <a:cs typeface="Times New Roman"/>
              </a:rPr>
              <a:t>end</a:t>
            </a:r>
            <a:endParaRPr sz="3200">
              <a:latin typeface="Times New Roman"/>
              <a:cs typeface="Times New Roman"/>
            </a:endParaRPr>
          </a:p>
          <a:p>
            <a:pPr marL="521334">
              <a:lnSpc>
                <a:spcPct val="100000"/>
              </a:lnSpc>
              <a:spcBef>
                <a:spcPts val="765"/>
              </a:spcBef>
            </a:pPr>
            <a:r>
              <a:rPr sz="3200" spc="-5" dirty="0">
                <a:latin typeface="Times New Roman"/>
                <a:cs typeface="Times New Roman"/>
              </a:rPr>
              <a:t>avg </a:t>
            </a:r>
            <a:r>
              <a:rPr sz="3200" dirty="0">
                <a:latin typeface="Times New Roman"/>
                <a:cs typeface="Times New Roman"/>
              </a:rPr>
              <a:t>= </a:t>
            </a:r>
            <a:r>
              <a:rPr sz="3200" spc="-5" dirty="0">
                <a:latin typeface="Times New Roman"/>
                <a:cs typeface="Times New Roman"/>
              </a:rPr>
              <a:t>total </a:t>
            </a:r>
            <a:r>
              <a:rPr sz="3200" dirty="0">
                <a:latin typeface="Times New Roman"/>
                <a:cs typeface="Times New Roman"/>
              </a:rPr>
              <a:t>/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tests;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100187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659115"/>
            <a:ext cx="4112895" cy="4598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»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prog47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studentGrades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=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266700">
              <a:lnSpc>
                <a:spcPct val="100000"/>
              </a:lnSpc>
              <a:spcBef>
                <a:spcPts val="5"/>
              </a:spcBef>
              <a:tabLst>
                <a:tab pos="774065" algn="l"/>
                <a:tab pos="1283335" algn="l"/>
                <a:tab pos="1791970" algn="l"/>
              </a:tabLst>
            </a:pPr>
            <a:r>
              <a:rPr sz="2000" spc="-5" dirty="0">
                <a:latin typeface="Times New Roman"/>
                <a:cs typeface="Times New Roman"/>
              </a:rPr>
              <a:t>77	68	86	73</a:t>
            </a:r>
            <a:endParaRPr sz="2000">
              <a:latin typeface="Times New Roman"/>
              <a:cs typeface="Times New Roman"/>
            </a:endParaRPr>
          </a:p>
          <a:p>
            <a:pPr marL="266700">
              <a:lnSpc>
                <a:spcPct val="100000"/>
              </a:lnSpc>
              <a:tabLst>
                <a:tab pos="774065" algn="l"/>
                <a:tab pos="1283335" algn="l"/>
                <a:tab pos="1791970" algn="l"/>
              </a:tabLst>
            </a:pPr>
            <a:r>
              <a:rPr sz="2000" spc="-5" dirty="0">
                <a:latin typeface="Times New Roman"/>
                <a:cs typeface="Times New Roman"/>
              </a:rPr>
              <a:t>96	87	89	78</a:t>
            </a:r>
            <a:endParaRPr sz="2000">
              <a:latin typeface="Times New Roman"/>
              <a:cs typeface="Times New Roman"/>
            </a:endParaRPr>
          </a:p>
          <a:p>
            <a:pPr marL="266700">
              <a:lnSpc>
                <a:spcPct val="100000"/>
              </a:lnSpc>
              <a:tabLst>
                <a:tab pos="774065" algn="l"/>
                <a:tab pos="1283335" algn="l"/>
                <a:tab pos="1791970" algn="l"/>
              </a:tabLst>
            </a:pPr>
            <a:r>
              <a:rPr sz="2000" spc="-5" dirty="0">
                <a:latin typeface="Times New Roman"/>
                <a:cs typeface="Times New Roman"/>
              </a:rPr>
              <a:t>70	90	86	81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Lowest grade: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68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Highest grade: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96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The average grade for student </a:t>
            </a:r>
            <a:r>
              <a:rPr sz="2000" dirty="0">
                <a:latin typeface="Times New Roman"/>
                <a:cs typeface="Times New Roman"/>
              </a:rPr>
              <a:t>1 </a:t>
            </a:r>
            <a:r>
              <a:rPr sz="2000" spc="-5" dirty="0">
                <a:latin typeface="Times New Roman"/>
                <a:cs typeface="Times New Roman"/>
              </a:rPr>
              <a:t>is 76.00  The average grade for student </a:t>
            </a:r>
            <a:r>
              <a:rPr sz="2000" dirty="0">
                <a:latin typeface="Times New Roman"/>
                <a:cs typeface="Times New Roman"/>
              </a:rPr>
              <a:t>2 </a:t>
            </a:r>
            <a:r>
              <a:rPr sz="2000" spc="-5" dirty="0">
                <a:latin typeface="Times New Roman"/>
                <a:cs typeface="Times New Roman"/>
              </a:rPr>
              <a:t>is 87.50  The average grade for student </a:t>
            </a:r>
            <a:r>
              <a:rPr sz="2000" dirty="0">
                <a:latin typeface="Times New Roman"/>
                <a:cs typeface="Times New Roman"/>
              </a:rPr>
              <a:t>3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81.75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»</a:t>
            </a:r>
            <a:endParaRPr sz="20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12918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551283" y="6637632"/>
            <a:ext cx="1575435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sz="1400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switch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339985"/>
            <a:ext cx="4304665" cy="5193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val = input('Enter grade: </a:t>
            </a:r>
            <a:r>
              <a:rPr sz="2800" spc="-10" dirty="0">
                <a:latin typeface="Times New Roman"/>
                <a:cs typeface="Times New Roman"/>
              </a:rPr>
              <a:t>', 's');  </a:t>
            </a:r>
            <a:r>
              <a:rPr sz="2800" spc="-5" dirty="0">
                <a:latin typeface="Times New Roman"/>
                <a:cs typeface="Times New Roman"/>
              </a:rPr>
              <a:t>switch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val</a:t>
            </a:r>
            <a:endParaRPr sz="2800">
              <a:latin typeface="Times New Roman"/>
              <a:cs typeface="Times New Roman"/>
            </a:endParaRPr>
          </a:p>
          <a:p>
            <a:pPr marL="455930" marR="1271905" indent="-443865">
              <a:lnSpc>
                <a:spcPct val="110000"/>
              </a:lnSpc>
              <a:spcBef>
                <a:spcPts val="10"/>
              </a:spcBef>
            </a:pPr>
            <a:r>
              <a:rPr sz="2800" spc="-10" dirty="0">
                <a:latin typeface="Times New Roman"/>
                <a:cs typeface="Times New Roman"/>
              </a:rPr>
              <a:t>case {'A', 'a'}  </a:t>
            </a:r>
            <a:r>
              <a:rPr sz="2800" spc="-5" dirty="0">
                <a:latin typeface="Times New Roman"/>
                <a:cs typeface="Times New Roman"/>
              </a:rPr>
              <a:t>disp('Very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good');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spc="-10" dirty="0">
                <a:latin typeface="Times New Roman"/>
                <a:cs typeface="Times New Roman"/>
              </a:rPr>
              <a:t>case {'B',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'b'}</a:t>
            </a:r>
            <a:endParaRPr sz="2800">
              <a:latin typeface="Times New Roman"/>
              <a:cs typeface="Times New Roman"/>
            </a:endParaRPr>
          </a:p>
          <a:p>
            <a:pPr marL="455930">
              <a:lnSpc>
                <a:spcPct val="100000"/>
              </a:lnSpc>
              <a:spcBef>
                <a:spcPts val="350"/>
              </a:spcBef>
            </a:pPr>
            <a:r>
              <a:rPr sz="2800" dirty="0">
                <a:latin typeface="Times New Roman"/>
                <a:cs typeface="Times New Roman"/>
              </a:rPr>
              <a:t>disp('Good');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spc="-10" dirty="0">
                <a:latin typeface="Times New Roman"/>
                <a:cs typeface="Times New Roman"/>
              </a:rPr>
              <a:t>case {'C',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'c'}</a:t>
            </a:r>
            <a:endParaRPr sz="2800">
              <a:latin typeface="Times New Roman"/>
              <a:cs typeface="Times New Roman"/>
            </a:endParaRPr>
          </a:p>
          <a:p>
            <a:pPr marL="455930">
              <a:lnSpc>
                <a:spcPct val="100000"/>
              </a:lnSpc>
              <a:spcBef>
                <a:spcPts val="340"/>
              </a:spcBef>
            </a:pPr>
            <a:r>
              <a:rPr sz="2800" spc="-5" dirty="0">
                <a:latin typeface="Times New Roman"/>
                <a:cs typeface="Times New Roman"/>
              </a:rPr>
              <a:t>disp('Fair');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2800" spc="-10" dirty="0">
                <a:latin typeface="Times New Roman"/>
                <a:cs typeface="Times New Roman"/>
              </a:rPr>
              <a:t>case {'D', 'd'}</a:t>
            </a:r>
            <a:endParaRPr sz="2800">
              <a:latin typeface="Times New Roman"/>
              <a:cs typeface="Times New Roman"/>
            </a:endParaRPr>
          </a:p>
          <a:p>
            <a:pPr marL="12700" marR="2213610" indent="443230">
              <a:lnSpc>
                <a:spcPct val="110000"/>
              </a:lnSpc>
            </a:pPr>
            <a:r>
              <a:rPr sz="2800" spc="-5" dirty="0">
                <a:latin typeface="Times New Roman"/>
                <a:cs typeface="Times New Roman"/>
              </a:rPr>
              <a:t>disp('Bad');  end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54428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551283" y="6637632"/>
            <a:ext cx="1575435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sz="1400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246447"/>
            <a:ext cx="2397760" cy="2362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9800"/>
              </a:lnSpc>
              <a:spcBef>
                <a:spcPts val="95"/>
              </a:spcBef>
            </a:pPr>
            <a:r>
              <a:rPr sz="3200" dirty="0">
                <a:latin typeface="Times New Roman"/>
                <a:cs typeface="Times New Roman"/>
              </a:rPr>
              <a:t>» </a:t>
            </a:r>
            <a:r>
              <a:rPr sz="3200" spc="-5" dirty="0">
                <a:latin typeface="Times New Roman"/>
                <a:cs typeface="Times New Roman"/>
              </a:rPr>
              <a:t>prog29  </a:t>
            </a:r>
            <a:r>
              <a:rPr sz="3200" dirty="0">
                <a:latin typeface="Times New Roman"/>
                <a:cs typeface="Times New Roman"/>
              </a:rPr>
              <a:t>Enter grade: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  Good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Times New Roman"/>
                <a:cs typeface="Times New Roman"/>
              </a:rPr>
              <a:t>»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95652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551283" y="6637632"/>
            <a:ext cx="1575435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sz="1400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switch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74367" y="1494523"/>
            <a:ext cx="3862704" cy="4721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val = input('Enter grade: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');  switch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val</a:t>
            </a:r>
            <a:endParaRPr sz="2800">
              <a:latin typeface="Times New Roman"/>
              <a:cs typeface="Times New Roman"/>
            </a:endParaRPr>
          </a:p>
          <a:p>
            <a:pPr marL="455930" marR="829310" indent="-443865">
              <a:lnSpc>
                <a:spcPct val="100000"/>
              </a:lnSpc>
            </a:pPr>
            <a:r>
              <a:rPr sz="2800" spc="-10" dirty="0">
                <a:latin typeface="Times New Roman"/>
                <a:cs typeface="Times New Roman"/>
              </a:rPr>
              <a:t>case {'A', 'a'}  </a:t>
            </a:r>
            <a:r>
              <a:rPr sz="2800" spc="-5" dirty="0">
                <a:latin typeface="Times New Roman"/>
                <a:cs typeface="Times New Roman"/>
              </a:rPr>
              <a:t>disp('Very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good');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10" dirty="0">
                <a:latin typeface="Times New Roman"/>
                <a:cs typeface="Times New Roman"/>
              </a:rPr>
              <a:t>case {'B',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'b'}</a:t>
            </a:r>
            <a:endParaRPr sz="2800">
              <a:latin typeface="Times New Roman"/>
              <a:cs typeface="Times New Roman"/>
            </a:endParaRPr>
          </a:p>
          <a:p>
            <a:pPr marL="455930">
              <a:lnSpc>
                <a:spcPct val="100000"/>
              </a:lnSpc>
              <a:spcBef>
                <a:spcPts val="10"/>
              </a:spcBef>
            </a:pPr>
            <a:r>
              <a:rPr sz="2800" dirty="0">
                <a:latin typeface="Times New Roman"/>
                <a:cs typeface="Times New Roman"/>
              </a:rPr>
              <a:t>disp('Good');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10" dirty="0">
                <a:latin typeface="Times New Roman"/>
                <a:cs typeface="Times New Roman"/>
              </a:rPr>
              <a:t>case {'C',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'c'}</a:t>
            </a:r>
            <a:endParaRPr sz="2800">
              <a:latin typeface="Times New Roman"/>
              <a:cs typeface="Times New Roman"/>
            </a:endParaRPr>
          </a:p>
          <a:p>
            <a:pPr marL="45593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disp('Fair');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10" dirty="0">
                <a:latin typeface="Times New Roman"/>
                <a:cs typeface="Times New Roman"/>
              </a:rPr>
              <a:t>case {'D', 'd'}</a:t>
            </a:r>
            <a:endParaRPr sz="2800">
              <a:latin typeface="Times New Roman"/>
              <a:cs typeface="Times New Roman"/>
            </a:endParaRPr>
          </a:p>
          <a:p>
            <a:pPr marL="12700" marR="1771014" indent="443230">
              <a:lnSpc>
                <a:spcPts val="3370"/>
              </a:lnSpc>
              <a:spcBef>
                <a:spcPts val="105"/>
              </a:spcBef>
            </a:pPr>
            <a:r>
              <a:rPr sz="2800" spc="-5" dirty="0">
                <a:latin typeface="Times New Roman"/>
                <a:cs typeface="Times New Roman"/>
              </a:rPr>
              <a:t>disp('Bad');  end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76956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551283" y="6637632"/>
            <a:ext cx="1575435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sz="1400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246447"/>
            <a:ext cx="6224270" cy="4114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924935">
              <a:lnSpc>
                <a:spcPct val="119700"/>
              </a:lnSpc>
              <a:spcBef>
                <a:spcPts val="95"/>
              </a:spcBef>
            </a:pPr>
            <a:r>
              <a:rPr sz="3200" dirty="0">
                <a:latin typeface="Times New Roman"/>
                <a:cs typeface="Times New Roman"/>
              </a:rPr>
              <a:t>» </a:t>
            </a:r>
            <a:r>
              <a:rPr sz="3200" spc="-5" dirty="0">
                <a:latin typeface="Times New Roman"/>
                <a:cs typeface="Times New Roman"/>
              </a:rPr>
              <a:t>prog29b  Enter grade: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Times New Roman"/>
                <a:cs typeface="Times New Roman"/>
              </a:rPr>
              <a:t>??? Undefined function or variable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'c'.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950">
              <a:latin typeface="Times New Roman"/>
              <a:cs typeface="Times New Roman"/>
            </a:endParaRPr>
          </a:p>
          <a:p>
            <a:pPr marL="12700" marR="3776345">
              <a:lnSpc>
                <a:spcPct val="120000"/>
              </a:lnSpc>
            </a:pPr>
            <a:r>
              <a:rPr sz="3200" spc="-5" dirty="0">
                <a:latin typeface="Times New Roman"/>
                <a:cs typeface="Times New Roman"/>
              </a:rPr>
              <a:t>Enter grade: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'c'  Fair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3200" dirty="0">
                <a:latin typeface="Times New Roman"/>
                <a:cs typeface="Times New Roman"/>
              </a:rPr>
              <a:t>»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649225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ema1" id="{E76676FE-48E9-41F8-BA89-82D44B62B21D}" vid="{2E1D27D4-D1DE-4CE0-B196-A61C21B665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</TotalTime>
  <Words>1978</Words>
  <Application>Microsoft Office PowerPoint</Application>
  <PresentationFormat>Custom</PresentationFormat>
  <Paragraphs>504</Paragraphs>
  <Slides>52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3" baseType="lpstr">
      <vt:lpstr>Tema1</vt:lpstr>
      <vt:lpstr>CHE138-10</vt:lpstr>
      <vt:lpstr>switch example</vt:lpstr>
      <vt:lpstr>OUTPUT</vt:lpstr>
      <vt:lpstr>loop, switch, menu</vt:lpstr>
      <vt:lpstr>OUTPUT</vt:lpstr>
      <vt:lpstr>switch</vt:lpstr>
      <vt:lpstr>OUTPUT</vt:lpstr>
      <vt:lpstr>switch</vt:lpstr>
      <vt:lpstr>OUTPUT</vt:lpstr>
      <vt:lpstr>loop, switch</vt:lpstr>
      <vt:lpstr>OUTPUT</vt:lpstr>
      <vt:lpstr>function</vt:lpstr>
      <vt:lpstr>OUTPUT</vt:lpstr>
      <vt:lpstr>NOTE</vt:lpstr>
      <vt:lpstr>function</vt:lpstr>
      <vt:lpstr>OUTPUT</vt:lpstr>
      <vt:lpstr>Built-in function rand</vt:lpstr>
      <vt:lpstr>OUTPUT</vt:lpstr>
      <vt:lpstr>An example game program</vt:lpstr>
      <vt:lpstr>Game program continued...</vt:lpstr>
      <vt:lpstr>Game program – rollDice function</vt:lpstr>
      <vt:lpstr>OUTPUT</vt:lpstr>
      <vt:lpstr>recursive function - factorial</vt:lpstr>
      <vt:lpstr>OUTPUT</vt:lpstr>
      <vt:lpstr>Recursive function - fibonacci</vt:lpstr>
      <vt:lpstr>OUTPUT</vt:lpstr>
      <vt:lpstr>array example</vt:lpstr>
      <vt:lpstr>OUTPUT</vt:lpstr>
      <vt:lpstr>array example</vt:lpstr>
      <vt:lpstr>OUTPUT</vt:lpstr>
      <vt:lpstr>array example</vt:lpstr>
      <vt:lpstr>OUTPUT</vt:lpstr>
      <vt:lpstr>array example</vt:lpstr>
      <vt:lpstr>OUTPUT</vt:lpstr>
      <vt:lpstr>string example</vt:lpstr>
      <vt:lpstr>OUTPUT</vt:lpstr>
      <vt:lpstr>‘Call-by-value’ in functions</vt:lpstr>
      <vt:lpstr>OUTPUT</vt:lpstr>
      <vt:lpstr>‘Call-by-value’ in functions</vt:lpstr>
      <vt:lpstr>OUTPUT</vt:lpstr>
      <vt:lpstr>array sorting</vt:lpstr>
      <vt:lpstr>OUTPUT</vt:lpstr>
      <vt:lpstr>Linear Search</vt:lpstr>
      <vt:lpstr>linearSearch function</vt:lpstr>
      <vt:lpstr>OUTPUT</vt:lpstr>
      <vt:lpstr>Arrays – two dimensions</vt:lpstr>
      <vt:lpstr>OUTPUT</vt:lpstr>
      <vt:lpstr>Arrays – two dimensions</vt:lpstr>
      <vt:lpstr>minimum.m contains...</vt:lpstr>
      <vt:lpstr>maximum.m contains...</vt:lpstr>
      <vt:lpstr>average.m contains</vt:lpstr>
      <vt:lpstr>OUTPUT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CHE138-5</dc:title>
  <dc:creator>Furkan Ar</dc:creator>
  <cp:lastModifiedBy>AR</cp:lastModifiedBy>
  <cp:revision>23</cp:revision>
  <dcterms:created xsi:type="dcterms:W3CDTF">2019-12-02T20:17:31Z</dcterms:created>
  <dcterms:modified xsi:type="dcterms:W3CDTF">2019-12-04T08:56:56Z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2008-04-21T00:00:00Z</vt:filetime>
  </property>
  <property fmtid="{D5CDD505-2E9C-101B-9397-08002B2CF9AE}" pid="3" name="LastSaved">
    <vt:filetime>2019-12-02T00:00:00Z</vt:filetime>
  </property>
</Properties>
</file>