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54"/>
  </p:notesMasterIdLst>
  <p:handoutMasterIdLst>
    <p:handoutMasterId r:id="rId55"/>
  </p:handout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60422-9A76-4997-B2CA-923C39D528DB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4AB59-16A1-4354-93B4-FF194363E5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5997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A280-536C-4655-AB07-94E9B94337F8}" type="datetimeFigureOut">
              <a:rPr lang="tr-TR" smtClean="0"/>
              <a:t>04.12.2019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66738"/>
            <a:ext cx="4010025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534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77088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DB4D-A21C-4D0E-95DB-6A5402457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334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07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smtClean="0"/>
              <a:t> 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151130" algn="ctr">
              <a:lnSpc>
                <a:spcPct val="100000"/>
              </a:lnSpc>
              <a:spcBef>
                <a:spcPts val="1125"/>
              </a:spcBef>
            </a:pPr>
            <a:r>
              <a:rPr lang="tr-TR" sz="1600" spc="-5" dirty="0" smtClean="0">
                <a:solidFill>
                  <a:schemeClr val="tx1"/>
                </a:solidFill>
              </a:rPr>
              <a:t>SWITCH, LOOP, ARRAY, FUNCTION, RECURSION EXAMPLES</a:t>
            </a:r>
            <a:endParaRPr lang="tr-TR" sz="16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CHE138-10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336" y="6618216"/>
            <a:ext cx="1576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loop, switch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1500" y="1339850"/>
            <a:ext cx="3020060" cy="6099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1675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aCount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bCount =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cCount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dCount =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0;</a:t>
            </a:r>
            <a:endParaRPr sz="1400" dirty="0">
              <a:latin typeface="Times New Roman"/>
              <a:cs typeface="Times New Roman"/>
            </a:endParaRPr>
          </a:p>
          <a:p>
            <a:pPr marL="12700" algn="just">
              <a:lnSpc>
                <a:spcPts val="1675"/>
              </a:lnSpc>
            </a:pPr>
            <a:r>
              <a:rPr sz="1400" spc="-5" dirty="0">
                <a:latin typeface="Times New Roman"/>
                <a:cs typeface="Times New Roman"/>
              </a:rPr>
              <a:t>fCount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0;</a:t>
            </a:r>
          </a:p>
          <a:p>
            <a:pPr marL="12700" marR="5080">
              <a:lnSpc>
                <a:spcPts val="167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disp('Enter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grades. Enter "z" to end...')  </a:t>
            </a:r>
            <a:r>
              <a:rPr sz="1400" dirty="0">
                <a:latin typeface="Times New Roman"/>
                <a:cs typeface="Times New Roman"/>
              </a:rPr>
              <a:t>grade = </a:t>
            </a:r>
            <a:r>
              <a:rPr sz="1400" spc="-5" dirty="0">
                <a:latin typeface="Times New Roman"/>
                <a:cs typeface="Times New Roman"/>
              </a:rPr>
              <a:t>input('Enter: ',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's');</a:t>
            </a:r>
            <a:endParaRPr sz="1400" dirty="0">
              <a:latin typeface="Times New Roman"/>
              <a:cs typeface="Times New Roman"/>
            </a:endParaRPr>
          </a:p>
          <a:p>
            <a:pPr marL="233045" marR="421640" indent="-220979">
              <a:lnSpc>
                <a:spcPts val="1680"/>
              </a:lnSpc>
            </a:pPr>
            <a:r>
              <a:rPr sz="1400" spc="-5" dirty="0">
                <a:latin typeface="Times New Roman"/>
                <a:cs typeface="Times New Roman"/>
              </a:rPr>
              <a:t>while (grade ~= 'z') </a:t>
            </a:r>
            <a:r>
              <a:rPr sz="1400" dirty="0">
                <a:latin typeface="Times New Roman"/>
                <a:cs typeface="Times New Roman"/>
              </a:rPr>
              <a:t>&amp; </a:t>
            </a:r>
            <a:r>
              <a:rPr sz="1400" spc="-5" dirty="0">
                <a:latin typeface="Times New Roman"/>
                <a:cs typeface="Times New Roman"/>
              </a:rPr>
              <a:t>(grade ~= </a:t>
            </a:r>
            <a:r>
              <a:rPr sz="1400" spc="-10" dirty="0">
                <a:latin typeface="Times New Roman"/>
                <a:cs typeface="Times New Roman"/>
              </a:rPr>
              <a:t>'Z')  </a:t>
            </a:r>
            <a:r>
              <a:rPr sz="1400" dirty="0">
                <a:latin typeface="Times New Roman"/>
                <a:cs typeface="Times New Roman"/>
              </a:rPr>
              <a:t>switch</a:t>
            </a:r>
            <a:r>
              <a:rPr sz="1400" spc="-5" dirty="0">
                <a:latin typeface="Times New Roman"/>
                <a:cs typeface="Times New Roman"/>
              </a:rPr>
              <a:t> grade</a:t>
            </a:r>
            <a:endParaRPr sz="1400" dirty="0">
              <a:latin typeface="Times New Roman"/>
              <a:cs typeface="Times New Roman"/>
            </a:endParaRPr>
          </a:p>
          <a:p>
            <a:pPr marL="233045">
              <a:lnSpc>
                <a:spcPts val="1610"/>
              </a:lnSpc>
            </a:pPr>
            <a:r>
              <a:rPr sz="1400" spc="-5" dirty="0">
                <a:latin typeface="Times New Roman"/>
                <a:cs typeface="Times New Roman"/>
              </a:rPr>
              <a:t>case </a:t>
            </a:r>
            <a:r>
              <a:rPr sz="1400" dirty="0">
                <a:latin typeface="Times New Roman"/>
                <a:cs typeface="Times New Roman"/>
              </a:rPr>
              <a:t>{'A',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'a'}</a:t>
            </a:r>
            <a:endParaRPr sz="1400" dirty="0">
              <a:latin typeface="Times New Roman"/>
              <a:cs typeface="Times New Roman"/>
            </a:endParaRPr>
          </a:p>
          <a:p>
            <a:pPr marL="233045" marR="1009650" indent="222250">
              <a:lnSpc>
                <a:spcPts val="1670"/>
              </a:lnSpc>
              <a:spcBef>
                <a:spcPts val="65"/>
              </a:spcBef>
            </a:pPr>
            <a:r>
              <a:rPr sz="1400" dirty="0">
                <a:latin typeface="Times New Roman"/>
                <a:cs typeface="Times New Roman"/>
              </a:rPr>
              <a:t>aCount = </a:t>
            </a:r>
            <a:r>
              <a:rPr sz="1400" spc="-5" dirty="0">
                <a:latin typeface="Times New Roman"/>
                <a:cs typeface="Times New Roman"/>
              </a:rPr>
              <a:t>aCount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</a:t>
            </a:r>
            <a:r>
              <a:rPr sz="1400" dirty="0">
                <a:latin typeface="Times New Roman"/>
                <a:cs typeface="Times New Roman"/>
              </a:rPr>
              <a:t>case {'B',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'b'}</a:t>
            </a:r>
          </a:p>
          <a:p>
            <a:pPr marL="233045" marR="1035050" indent="176530">
              <a:lnSpc>
                <a:spcPts val="1670"/>
              </a:lnSpc>
              <a:spcBef>
                <a:spcPts val="10"/>
              </a:spcBef>
            </a:pPr>
            <a:r>
              <a:rPr sz="1400" dirty="0">
                <a:latin typeface="Times New Roman"/>
                <a:cs typeface="Times New Roman"/>
              </a:rPr>
              <a:t>bCount = </a:t>
            </a:r>
            <a:r>
              <a:rPr sz="1400" spc="-5" dirty="0">
                <a:latin typeface="Times New Roman"/>
                <a:cs typeface="Times New Roman"/>
              </a:rPr>
              <a:t>bCount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case {'C',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'c'}</a:t>
            </a:r>
            <a:endParaRPr sz="1400" dirty="0">
              <a:latin typeface="Times New Roman"/>
              <a:cs typeface="Times New Roman"/>
            </a:endParaRPr>
          </a:p>
          <a:p>
            <a:pPr marL="233045" marR="1053465" indent="177800">
              <a:lnSpc>
                <a:spcPts val="1680"/>
              </a:lnSpc>
            </a:pPr>
            <a:r>
              <a:rPr sz="1400" dirty="0">
                <a:latin typeface="Times New Roman"/>
                <a:cs typeface="Times New Roman"/>
              </a:rPr>
              <a:t>cCount = </a:t>
            </a:r>
            <a:r>
              <a:rPr sz="1400" spc="-5" dirty="0">
                <a:latin typeface="Times New Roman"/>
                <a:cs typeface="Times New Roman"/>
              </a:rPr>
              <a:t>cCount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case </a:t>
            </a:r>
            <a:r>
              <a:rPr sz="1400" dirty="0">
                <a:latin typeface="Times New Roman"/>
                <a:cs typeface="Times New Roman"/>
              </a:rPr>
              <a:t>{'D',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'd'}</a:t>
            </a:r>
            <a:endParaRPr sz="1400" dirty="0">
              <a:latin typeface="Times New Roman"/>
              <a:cs typeface="Times New Roman"/>
            </a:endParaRPr>
          </a:p>
          <a:p>
            <a:pPr marL="410209">
              <a:lnSpc>
                <a:spcPts val="1610"/>
              </a:lnSpc>
            </a:pPr>
            <a:r>
              <a:rPr sz="1400" dirty="0">
                <a:latin typeface="Times New Roman"/>
                <a:cs typeface="Times New Roman"/>
              </a:rPr>
              <a:t>dCount = </a:t>
            </a:r>
            <a:r>
              <a:rPr sz="1400" spc="-5" dirty="0">
                <a:latin typeface="Times New Roman"/>
                <a:cs typeface="Times New Roman"/>
              </a:rPr>
              <a:t>dCount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</a:t>
            </a:r>
            <a:endParaRPr sz="1400" dirty="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</a:pPr>
            <a:r>
              <a:rPr sz="1400" spc="-5" dirty="0">
                <a:latin typeface="Times New Roman"/>
                <a:cs typeface="Times New Roman"/>
              </a:rPr>
              <a:t>case {'F',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'f'}</a:t>
            </a:r>
            <a:endParaRPr sz="1400" dirty="0">
              <a:latin typeface="Times New Roman"/>
              <a:cs typeface="Times New Roman"/>
            </a:endParaRPr>
          </a:p>
          <a:p>
            <a:pPr marL="277495" marR="1094740" indent="132080">
              <a:lnSpc>
                <a:spcPts val="1680"/>
              </a:lnSpc>
              <a:spcBef>
                <a:spcPts val="50"/>
              </a:spcBef>
            </a:pPr>
            <a:r>
              <a:rPr sz="1400" dirty="0">
                <a:latin typeface="Times New Roman"/>
                <a:cs typeface="Times New Roman"/>
              </a:rPr>
              <a:t>fCount = </a:t>
            </a:r>
            <a:r>
              <a:rPr sz="1400" spc="-5" dirty="0">
                <a:latin typeface="Times New Roman"/>
                <a:cs typeface="Times New Roman"/>
              </a:rPr>
              <a:t>fCount </a:t>
            </a:r>
            <a:r>
              <a:rPr sz="1400" dirty="0">
                <a:latin typeface="Times New Roman"/>
                <a:cs typeface="Times New Roman"/>
              </a:rPr>
              <a:t>+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1;  </a:t>
            </a:r>
            <a:r>
              <a:rPr sz="1400" dirty="0">
                <a:latin typeface="Times New Roman"/>
                <a:cs typeface="Times New Roman"/>
              </a:rPr>
              <a:t>end</a:t>
            </a:r>
          </a:p>
          <a:p>
            <a:pPr marL="277495">
              <a:lnSpc>
                <a:spcPts val="1620"/>
              </a:lnSpc>
            </a:pPr>
            <a:r>
              <a:rPr sz="1400" dirty="0">
                <a:latin typeface="Times New Roman"/>
                <a:cs typeface="Times New Roman"/>
              </a:rPr>
              <a:t>grade = </a:t>
            </a:r>
            <a:r>
              <a:rPr sz="1400" spc="-5" dirty="0">
                <a:latin typeface="Times New Roman"/>
                <a:cs typeface="Times New Roman"/>
              </a:rPr>
              <a:t>input('Enter: ',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's');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end</a:t>
            </a:r>
          </a:p>
          <a:p>
            <a:pPr marL="12700" marR="940435" algn="just">
              <a:lnSpc>
                <a:spcPct val="99600"/>
              </a:lnSpc>
              <a:spcBef>
                <a:spcPts val="5"/>
              </a:spcBef>
            </a:pPr>
            <a:r>
              <a:rPr sz="1400" spc="-5" dirty="0">
                <a:latin typeface="Times New Roman"/>
                <a:cs typeface="Times New Roman"/>
              </a:rPr>
              <a:t>fprintf('%d </a:t>
            </a:r>
            <a:r>
              <a:rPr sz="1400" dirty="0">
                <a:latin typeface="Times New Roman"/>
                <a:cs typeface="Times New Roman"/>
              </a:rPr>
              <a:t>"A"s\n', </a:t>
            </a:r>
            <a:r>
              <a:rPr sz="1400" spc="-5" dirty="0">
                <a:latin typeface="Times New Roman"/>
                <a:cs typeface="Times New Roman"/>
              </a:rPr>
              <a:t>aCount);  fprintf('%d </a:t>
            </a:r>
            <a:r>
              <a:rPr sz="1400" dirty="0">
                <a:latin typeface="Times New Roman"/>
                <a:cs typeface="Times New Roman"/>
              </a:rPr>
              <a:t>"B"s\n', </a:t>
            </a:r>
            <a:r>
              <a:rPr sz="1400" spc="-5" dirty="0">
                <a:latin typeface="Times New Roman"/>
                <a:cs typeface="Times New Roman"/>
              </a:rPr>
              <a:t>bCount);  fprintf('%d </a:t>
            </a:r>
            <a:r>
              <a:rPr sz="1400" dirty="0">
                <a:latin typeface="Times New Roman"/>
                <a:cs typeface="Times New Roman"/>
              </a:rPr>
              <a:t>"C"s\n', </a:t>
            </a:r>
            <a:r>
              <a:rPr sz="1400" spc="-5" dirty="0">
                <a:latin typeface="Times New Roman"/>
                <a:cs typeface="Times New Roman"/>
              </a:rPr>
              <a:t>cCount);  fprintf('%d </a:t>
            </a:r>
            <a:r>
              <a:rPr sz="1400" dirty="0">
                <a:latin typeface="Times New Roman"/>
                <a:cs typeface="Times New Roman"/>
              </a:rPr>
              <a:t>"D"s\n',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dCount); </a:t>
            </a:r>
            <a:r>
              <a:rPr lang="tr-TR" sz="1400" spc="-5" dirty="0" smtClean="0">
                <a:latin typeface="Times New Roman"/>
                <a:cs typeface="Times New Roman"/>
              </a:rPr>
              <a:t>fprintf('%</a:t>
            </a:r>
            <a:r>
              <a:rPr lang="tr-TR" sz="1400" spc="-5" dirty="0">
                <a:latin typeface="Times New Roman"/>
                <a:cs typeface="Times New Roman"/>
              </a:rPr>
              <a:t>d </a:t>
            </a:r>
            <a:r>
              <a:rPr lang="tr-TR" sz="1400" dirty="0" smtClean="0">
                <a:solidFill>
                  <a:prstClr val="black"/>
                </a:solidFill>
                <a:latin typeface="Times New Roman"/>
                <a:cs typeface="Times New Roman"/>
              </a:rPr>
              <a:t>"F</a:t>
            </a:r>
            <a:r>
              <a:rPr lang="tr-TR" sz="1400" dirty="0" smtClean="0">
                <a:latin typeface="Times New Roman"/>
                <a:cs typeface="Times New Roman"/>
              </a:rPr>
              <a:t>"s\n </a:t>
            </a:r>
            <a:r>
              <a:rPr sz="1400" spc="-5" dirty="0" smtClean="0">
                <a:latin typeface="Times New Roman"/>
                <a:cs typeface="Times New Roman"/>
              </a:rPr>
              <a:t>',</a:t>
            </a:r>
            <a:r>
              <a:rPr sz="1400" spc="-105" dirty="0" smtClean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fCount);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4716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02371"/>
            <a:ext cx="3614420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prog3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Enter the grades. Enter "z"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end...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</a:t>
            </a:r>
            <a:endParaRPr sz="2000">
              <a:latin typeface="Times New Roman"/>
              <a:cs typeface="Times New Roman"/>
            </a:endParaRPr>
          </a:p>
          <a:p>
            <a:pPr marL="12700" marR="2726055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  </a:t>
            </a:r>
            <a:r>
              <a:rPr sz="2000" spc="-5" dirty="0">
                <a:latin typeface="Times New Roman"/>
                <a:cs typeface="Times New Roman"/>
              </a:rPr>
              <a:t>Enter: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Enter: </a:t>
            </a:r>
            <a:r>
              <a:rPr sz="2000" dirty="0">
                <a:latin typeface="Times New Roman"/>
                <a:cs typeface="Times New Roman"/>
              </a:rPr>
              <a:t>c  </a:t>
            </a:r>
            <a:r>
              <a:rPr sz="2000" spc="-5" dirty="0">
                <a:latin typeface="Times New Roman"/>
                <a:cs typeface="Times New Roman"/>
              </a:rPr>
              <a:t>Enter: </a:t>
            </a:r>
            <a:r>
              <a:rPr sz="2000" dirty="0">
                <a:latin typeface="Times New Roman"/>
                <a:cs typeface="Times New Roman"/>
              </a:rPr>
              <a:t>z  3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"A"s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"B"s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"C"s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"D"s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0 </a:t>
            </a:r>
            <a:r>
              <a:rPr sz="2000" spc="-5" dirty="0">
                <a:latin typeface="Times New Roman"/>
                <a:cs typeface="Times New Roman"/>
              </a:rPr>
              <a:t>"F"s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920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31709"/>
            <a:ext cx="6837680" cy="47015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5" dirty="0">
                <a:latin typeface="Times New Roman"/>
                <a:cs typeface="Times New Roman"/>
              </a:rPr>
              <a:t>for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x=1:10</a:t>
            </a:r>
            <a:endParaRPr sz="3200">
              <a:latin typeface="Times New Roman"/>
              <a:cs typeface="Times New Roman"/>
            </a:endParaRPr>
          </a:p>
          <a:p>
            <a:pPr marL="12700" marR="2259965" indent="508634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fprintf('%d\n', square(x))  end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000">
              <a:latin typeface="Times New Roman"/>
              <a:cs typeface="Times New Roman"/>
            </a:endParaRPr>
          </a:p>
          <a:p>
            <a:pPr marL="12700" marR="2424430">
              <a:lnSpc>
                <a:spcPct val="11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square.m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[result]=square(x)</a:t>
            </a:r>
            <a:endParaRPr sz="3200">
              <a:latin typeface="Times New Roman"/>
              <a:cs typeface="Times New Roman"/>
            </a:endParaRPr>
          </a:p>
          <a:p>
            <a:pPr marL="521334" marR="5080" indent="-509270">
              <a:lnSpc>
                <a:spcPts val="4610"/>
              </a:lnSpc>
              <a:spcBef>
                <a:spcPts val="270"/>
              </a:spcBef>
            </a:pPr>
            <a:r>
              <a:rPr sz="3200" dirty="0">
                <a:latin typeface="Times New Roman"/>
                <a:cs typeface="Times New Roman"/>
              </a:rPr>
              <a:t>% takes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square of </a:t>
            </a:r>
            <a:r>
              <a:rPr sz="3200" spc="-5" dirty="0">
                <a:latin typeface="Times New Roman"/>
                <a:cs typeface="Times New Roman"/>
              </a:rPr>
              <a:t>the given parameter  result </a:t>
            </a:r>
            <a:r>
              <a:rPr sz="3200" dirty="0">
                <a:latin typeface="Times New Roman"/>
                <a:cs typeface="Times New Roman"/>
              </a:rPr>
              <a:t>= x *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x;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6132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90179"/>
            <a:ext cx="1118235" cy="44069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>
              <a:lnSpc>
                <a:spcPts val="2870"/>
              </a:lnSpc>
              <a:spcBef>
                <a:spcPts val="204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prog31  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9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16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25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36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49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64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81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100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955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6439"/>
            <a:ext cx="7589520" cy="39554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55600" marR="5080" indent="-342900">
              <a:lnSpc>
                <a:spcPct val="100400"/>
              </a:lnSpc>
              <a:spcBef>
                <a:spcPts val="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comment after the function heading is used by  the ‘help’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 help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square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18923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takes the square of the given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parameter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4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7649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336" y="6618216"/>
            <a:ext cx="15760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function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2636" y="1358887"/>
            <a:ext cx="6693534" cy="5137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262505" algn="just">
              <a:lnSpc>
                <a:spcPct val="9970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number1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number1: ');  number2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number2: ');  number3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input('Enter number3: ');  fprintf('Maximum 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%d\n',...</a:t>
            </a:r>
            <a:endParaRPr sz="2400" dirty="0">
              <a:latin typeface="Times New Roman"/>
              <a:cs typeface="Times New Roman"/>
            </a:endParaRPr>
          </a:p>
          <a:p>
            <a:pPr marL="16891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findMax(number1, number2,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number3));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 dirty="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findMax.m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</a:t>
            </a:r>
            <a:endParaRPr sz="2400" dirty="0">
              <a:latin typeface="Times New Roman"/>
              <a:cs typeface="Times New Roman"/>
            </a:endParaRPr>
          </a:p>
          <a:p>
            <a:pPr marL="393700" marR="2686050" indent="-381000">
              <a:lnSpc>
                <a:spcPts val="287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function [max]=findMax(x, y, z)  </a:t>
            </a:r>
            <a:r>
              <a:rPr sz="2400" spc="-10" dirty="0">
                <a:latin typeface="Times New Roman"/>
                <a:cs typeface="Times New Roman"/>
              </a:rPr>
              <a:t>max </a:t>
            </a:r>
            <a:r>
              <a:rPr sz="2400" dirty="0">
                <a:latin typeface="Times New Roman"/>
                <a:cs typeface="Times New Roman"/>
              </a:rPr>
              <a:t>= x;</a:t>
            </a:r>
          </a:p>
          <a:p>
            <a:pPr marL="698500" marR="4902200" indent="-304800">
              <a:lnSpc>
                <a:spcPts val="287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if y &gt; </a:t>
            </a:r>
            <a:r>
              <a:rPr sz="2400" spc="-10" dirty="0">
                <a:latin typeface="Times New Roman"/>
                <a:cs typeface="Times New Roman"/>
              </a:rPr>
              <a:t>max  max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y;</a:t>
            </a:r>
          </a:p>
          <a:p>
            <a:pPr marL="393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</a:p>
          <a:p>
            <a:pPr marL="698500" marR="4918710" indent="-304800">
              <a:lnSpc>
                <a:spcPts val="2870"/>
              </a:lnSpc>
              <a:spcBef>
                <a:spcPts val="105"/>
              </a:spcBef>
            </a:pPr>
            <a:r>
              <a:rPr sz="2400" dirty="0">
                <a:latin typeface="Times New Roman"/>
                <a:cs typeface="Times New Roman"/>
              </a:rPr>
              <a:t>if z &gt; </a:t>
            </a:r>
            <a:r>
              <a:rPr sz="2400" spc="-10" dirty="0">
                <a:latin typeface="Times New Roman"/>
                <a:cs typeface="Times New Roman"/>
              </a:rPr>
              <a:t>max  max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z;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32636" y="6491724"/>
            <a:ext cx="847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1400" spc="10" dirty="0" smtClean="0">
                <a:latin typeface="Times New Roman"/>
                <a:cs typeface="Times New Roman"/>
              </a:rPr>
              <a:t> </a:t>
            </a:r>
            <a:r>
              <a:rPr sz="3600" spc="15" baseline="3472" dirty="0" smtClean="0">
                <a:latin typeface="Times New Roman"/>
                <a:cs typeface="Times New Roman"/>
              </a:rPr>
              <a:t>end</a:t>
            </a:r>
            <a:endParaRPr sz="3600" baseline="3472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5761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2868930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prog32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Enter number1: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Enter number2: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Enter number3: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Maximum is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8336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Built-in function rand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233795" cy="3529329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for i=1:10</a:t>
            </a:r>
            <a:endParaRPr sz="3200">
              <a:latin typeface="Times New Roman"/>
              <a:cs typeface="Times New Roman"/>
            </a:endParaRPr>
          </a:p>
          <a:p>
            <a:pPr marL="521334" marR="508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fprintf('%3d', </a:t>
            </a:r>
            <a:r>
              <a:rPr sz="3200" dirty="0">
                <a:latin typeface="Times New Roman"/>
                <a:cs typeface="Times New Roman"/>
              </a:rPr>
              <a:t>1 + </a:t>
            </a:r>
            <a:r>
              <a:rPr sz="3200" spc="-5" dirty="0">
                <a:latin typeface="Times New Roman"/>
                <a:cs typeface="Times New Roman"/>
              </a:rPr>
              <a:t>round(5 </a:t>
            </a:r>
            <a:r>
              <a:rPr sz="3200" dirty="0">
                <a:latin typeface="Times New Roman"/>
                <a:cs typeface="Times New Roman"/>
              </a:rPr>
              <a:t>* </a:t>
            </a:r>
            <a:r>
              <a:rPr sz="3200" spc="-5" dirty="0">
                <a:latin typeface="Times New Roman"/>
                <a:cs typeface="Times New Roman"/>
              </a:rPr>
              <a:t>rand));  if mod(i, 5) ==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</a:t>
            </a:r>
            <a:endParaRPr sz="3200">
              <a:latin typeface="Times New Roman"/>
              <a:cs typeface="Times New Roman"/>
            </a:endParaRPr>
          </a:p>
          <a:p>
            <a:pPr marL="521334" marR="3416300" indent="40640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fpri</a:t>
            </a:r>
            <a:r>
              <a:rPr sz="3200" spc="5" dirty="0">
                <a:latin typeface="Times New Roman"/>
                <a:cs typeface="Times New Roman"/>
              </a:rPr>
              <a:t>n</a:t>
            </a:r>
            <a:r>
              <a:rPr sz="3200" spc="-5" dirty="0">
                <a:latin typeface="Times New Roman"/>
                <a:cs typeface="Times New Roman"/>
              </a:rPr>
              <a:t>tf('\n');  </a:t>
            </a: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0418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1867"/>
            <a:ext cx="14820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prog33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13586" y="2982583"/>
          <a:ext cx="2094229" cy="1618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5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7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576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057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0576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36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175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6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4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495"/>
                        </a:lnSpc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5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3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3495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6890">
                <a:tc>
                  <a:txBody>
                    <a:bodyPr/>
                    <a:lstStyle/>
                    <a:p>
                      <a:pPr marL="31750">
                        <a:lnSpc>
                          <a:spcPts val="3795"/>
                        </a:lnSpc>
                        <a:spcBef>
                          <a:spcPts val="180"/>
                        </a:spcBef>
                      </a:pPr>
                      <a:r>
                        <a:rPr sz="3200" dirty="0">
                          <a:latin typeface="Times New Roman"/>
                          <a:cs typeface="Times New Roman"/>
                        </a:rPr>
                        <a:t>»</a:t>
                      </a: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2286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249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An example game program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1111" y="2086903"/>
            <a:ext cx="5497830" cy="44345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48660">
              <a:lnSpc>
                <a:spcPct val="120000"/>
              </a:lnSpc>
              <a:spcBef>
                <a:spcPts val="100"/>
              </a:spcBef>
            </a:pPr>
            <a:r>
              <a:rPr sz="2000" spc="-10" dirty="0">
                <a:latin typeface="Times New Roman"/>
                <a:cs typeface="Times New Roman"/>
              </a:rPr>
              <a:t>sum </a:t>
            </a:r>
            <a:r>
              <a:rPr sz="2000" spc="-5" dirty="0">
                <a:latin typeface="Times New Roman"/>
                <a:cs typeface="Times New Roman"/>
              </a:rPr>
              <a:t>=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rollDice;  </a:t>
            </a:r>
            <a:r>
              <a:rPr sz="2000" spc="-5" dirty="0">
                <a:latin typeface="Times New Roman"/>
                <a:cs typeface="Times New Roman"/>
              </a:rPr>
              <a:t>switch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</a:t>
            </a:r>
            <a:endParaRPr sz="2000" dirty="0">
              <a:latin typeface="Times New Roman"/>
              <a:cs typeface="Times New Roman"/>
            </a:endParaRPr>
          </a:p>
          <a:p>
            <a:pPr marL="810895" marR="1591310" indent="-355600">
              <a:lnSpc>
                <a:spcPts val="4040"/>
              </a:lnSpc>
              <a:spcBef>
                <a:spcPts val="240"/>
              </a:spcBef>
            </a:pPr>
            <a:r>
              <a:rPr sz="2000" spc="-5" dirty="0">
                <a:latin typeface="Times New Roman"/>
                <a:cs typeface="Times New Roman"/>
              </a:rPr>
              <a:t>case </a:t>
            </a:r>
            <a:r>
              <a:rPr sz="2000" dirty="0">
                <a:latin typeface="Times New Roman"/>
                <a:cs typeface="Times New Roman"/>
              </a:rPr>
              <a:t>{7, </a:t>
            </a:r>
            <a:r>
              <a:rPr sz="2000" spc="-5" dirty="0">
                <a:latin typeface="Times New Roman"/>
                <a:cs typeface="Times New Roman"/>
              </a:rPr>
              <a:t>11}  gameStatus =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'WON';</a:t>
            </a:r>
            <a:endParaRPr sz="2000" dirty="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430"/>
              </a:spcBef>
            </a:pPr>
            <a:r>
              <a:rPr sz="2000" spc="-5" dirty="0">
                <a:latin typeface="Times New Roman"/>
                <a:cs typeface="Times New Roman"/>
              </a:rPr>
              <a:t>case </a:t>
            </a:r>
            <a:r>
              <a:rPr sz="2000" dirty="0">
                <a:latin typeface="Times New Roman"/>
                <a:cs typeface="Times New Roman"/>
              </a:rPr>
              <a:t>{2, </a:t>
            </a:r>
            <a:r>
              <a:rPr sz="2000" spc="-5" dirty="0">
                <a:latin typeface="Times New Roman"/>
                <a:cs typeface="Times New Roman"/>
              </a:rPr>
              <a:t>3,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12}</a:t>
            </a:r>
            <a:endParaRPr sz="2000" dirty="0">
              <a:latin typeface="Times New Roman"/>
              <a:cs typeface="Times New Roman"/>
            </a:endParaRPr>
          </a:p>
          <a:p>
            <a:pPr marL="455930" marR="1549400" indent="354965">
              <a:lnSpc>
                <a:spcPct val="120000"/>
              </a:lnSpc>
              <a:spcBef>
                <a:spcPts val="10"/>
              </a:spcBef>
            </a:pPr>
            <a:r>
              <a:rPr sz="2000" spc="-5" dirty="0">
                <a:latin typeface="Times New Roman"/>
                <a:cs typeface="Times New Roman"/>
              </a:rPr>
              <a:t>gameStatus = </a:t>
            </a:r>
            <a:r>
              <a:rPr sz="2000" spc="-10" dirty="0">
                <a:latin typeface="Times New Roman"/>
                <a:cs typeface="Times New Roman"/>
              </a:rPr>
              <a:t>'LOST';  </a:t>
            </a:r>
            <a:r>
              <a:rPr sz="2000" spc="-5" dirty="0">
                <a:latin typeface="Times New Roman"/>
                <a:cs typeface="Times New Roman"/>
              </a:rPr>
              <a:t>otherwise</a:t>
            </a:r>
            <a:endParaRPr sz="2000" dirty="0">
              <a:latin typeface="Times New Roman"/>
              <a:cs typeface="Times New Roman"/>
            </a:endParaRPr>
          </a:p>
          <a:p>
            <a:pPr marL="812165" marR="621665" indent="-1905">
              <a:lnSpc>
                <a:spcPct val="120000"/>
              </a:lnSpc>
              <a:spcBef>
                <a:spcPts val="10"/>
              </a:spcBef>
            </a:pPr>
            <a:r>
              <a:rPr sz="2000" spc="-5" dirty="0">
                <a:latin typeface="Times New Roman"/>
                <a:cs typeface="Times New Roman"/>
              </a:rPr>
              <a:t>gameStatus = </a:t>
            </a:r>
            <a:r>
              <a:rPr sz="2000" spc="-10" dirty="0">
                <a:latin typeface="Times New Roman"/>
                <a:cs typeface="Times New Roman"/>
              </a:rPr>
              <a:t>'CONTINUE';  </a:t>
            </a:r>
            <a:r>
              <a:rPr sz="2000" spc="-5" dirty="0">
                <a:latin typeface="Times New Roman"/>
                <a:cs typeface="Times New Roman"/>
              </a:rPr>
              <a:t>myPoint =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sum;</a:t>
            </a:r>
            <a:endParaRPr sz="2000" dirty="0">
              <a:latin typeface="Times New Roman"/>
              <a:cs typeface="Times New Roman"/>
            </a:endParaRPr>
          </a:p>
          <a:p>
            <a:pPr marL="810895">
              <a:lnSpc>
                <a:spcPct val="100000"/>
              </a:lnSpc>
              <a:spcBef>
                <a:spcPts val="685"/>
              </a:spcBef>
            </a:pPr>
            <a:r>
              <a:rPr sz="2000" spc="-5" dirty="0">
                <a:latin typeface="Times New Roman"/>
                <a:cs typeface="Times New Roman"/>
              </a:rPr>
              <a:t>fprintf('Point is %d\n',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myPoint);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000" spc="-5" dirty="0">
                <a:latin typeface="Times New Roman"/>
                <a:cs typeface="Times New Roman"/>
              </a:rPr>
              <a:t>end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385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2636" y="1520431"/>
            <a:ext cx="3770629" cy="4969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day = </a:t>
            </a:r>
            <a:r>
              <a:rPr sz="1800" spc="-5" dirty="0">
                <a:latin typeface="Times New Roman"/>
                <a:cs typeface="Times New Roman"/>
              </a:rPr>
              <a:t>input('Which </a:t>
            </a:r>
            <a:r>
              <a:rPr sz="1800" dirty="0">
                <a:latin typeface="Times New Roman"/>
                <a:cs typeface="Times New Roman"/>
              </a:rPr>
              <a:t>day of the </a:t>
            </a:r>
            <a:r>
              <a:rPr sz="1800" spc="-5" dirty="0">
                <a:latin typeface="Times New Roman"/>
                <a:cs typeface="Times New Roman"/>
              </a:rPr>
              <a:t>week?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');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276542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switch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day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12700" marR="2044064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'Monday'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12700" marR="2034539" indent="286385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'Tuesday'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  <a:p>
            <a:pPr marL="12700" marR="1741170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'Wednesday'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 marL="12700" marR="1944370" indent="286385">
              <a:lnSpc>
                <a:spcPts val="2170"/>
              </a:lnSpc>
              <a:spcBef>
                <a:spcPts val="65"/>
              </a:spcBef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'Thursday' 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endParaRPr sz="1800">
              <a:latin typeface="Times New Roman"/>
              <a:cs typeface="Times New Roman"/>
            </a:endParaRPr>
          </a:p>
          <a:p>
            <a:pPr marL="12700" marR="2209165" indent="286385">
              <a:lnSpc>
                <a:spcPts val="216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'Friday'  </a:t>
            </a:r>
            <a:r>
              <a:rPr sz="1800" dirty="0">
                <a:latin typeface="Times New Roman"/>
                <a:cs typeface="Times New Roman"/>
              </a:rPr>
              <a:t>case 6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ts val="2090"/>
              </a:lnSpc>
            </a:pPr>
            <a:r>
              <a:rPr sz="1800" dirty="0">
                <a:latin typeface="Times New Roman"/>
                <a:cs typeface="Times New Roman"/>
              </a:rPr>
              <a:t>day =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'Saturday'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</a:t>
            </a:r>
            <a:endParaRPr sz="1800">
              <a:latin typeface="Times New Roman"/>
              <a:cs typeface="Times New Roman"/>
            </a:endParaRPr>
          </a:p>
          <a:p>
            <a:pPr marL="12700" marR="2120265" indent="2863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=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'Sunday'  </a:t>
            </a:r>
            <a:r>
              <a:rPr sz="1800" dirty="0">
                <a:latin typeface="Times New Roman"/>
                <a:cs typeface="Times New Roman"/>
              </a:rPr>
              <a:t>end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7591" y="730250"/>
            <a:ext cx="8280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 example</a:t>
            </a:r>
          </a:p>
        </p:txBody>
      </p:sp>
    </p:spTree>
    <p:extLst>
      <p:ext uri="{BB962C8B-B14F-4D97-AF65-F5344CB8AC3E}">
        <p14:creationId xmlns:p14="http://schemas.microsoft.com/office/powerpoint/2010/main" val="1377965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Game program continued...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025650"/>
            <a:ext cx="5884545" cy="513715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93700" marR="5080" indent="-381000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while (strcmp(gameStatus, 'CONTINUE') </a:t>
            </a:r>
            <a:r>
              <a:rPr sz="2400" dirty="0">
                <a:latin typeface="Times New Roman"/>
                <a:cs typeface="Times New Roman"/>
              </a:rPr>
              <a:t>== 1)  sum 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rollDice;</a:t>
            </a:r>
            <a:endParaRPr sz="2400" dirty="0">
              <a:latin typeface="Times New Roman"/>
              <a:cs typeface="Times New Roman"/>
            </a:endParaRPr>
          </a:p>
          <a:p>
            <a:pPr marL="698500" marR="2529205" indent="-304800">
              <a:lnSpc>
                <a:spcPts val="2870"/>
              </a:lnSpc>
              <a:spcBef>
                <a:spcPts val="5"/>
              </a:spcBef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sum </a:t>
            </a:r>
            <a:r>
              <a:rPr sz="2400" spc="5" dirty="0">
                <a:latin typeface="Times New Roman"/>
                <a:cs typeface="Times New Roman"/>
              </a:rPr>
              <a:t>== </a:t>
            </a:r>
            <a:r>
              <a:rPr sz="2400" spc="-5" dirty="0">
                <a:latin typeface="Times New Roman"/>
                <a:cs typeface="Times New Roman"/>
              </a:rPr>
              <a:t>myPoint  gameStatus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'WON';</a:t>
            </a:r>
            <a:endParaRPr sz="2400" dirty="0">
              <a:latin typeface="Times New Roman"/>
              <a:cs typeface="Times New Roman"/>
            </a:endParaRPr>
          </a:p>
          <a:p>
            <a:pPr marL="622300" marR="2572385" indent="-228600">
              <a:lnSpc>
                <a:spcPts val="2870"/>
              </a:lnSpc>
              <a:spcBef>
                <a:spcPts val="10"/>
              </a:spcBef>
            </a:pPr>
            <a:r>
              <a:rPr sz="2400" spc="-5" dirty="0">
                <a:latin typeface="Times New Roman"/>
                <a:cs typeface="Times New Roman"/>
              </a:rPr>
              <a:t>elseif </a:t>
            </a:r>
            <a:r>
              <a:rPr sz="2400" spc="-10" dirty="0">
                <a:latin typeface="Times New Roman"/>
                <a:cs typeface="Times New Roman"/>
              </a:rPr>
              <a:t>sum </a:t>
            </a:r>
            <a:r>
              <a:rPr sz="2400" dirty="0">
                <a:latin typeface="Times New Roman"/>
                <a:cs typeface="Times New Roman"/>
              </a:rPr>
              <a:t>== 7  </a:t>
            </a:r>
            <a:r>
              <a:rPr sz="2400" spc="-5" dirty="0">
                <a:latin typeface="Times New Roman"/>
                <a:cs typeface="Times New Roman"/>
              </a:rPr>
              <a:t>gameStatus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'LOST';</a:t>
            </a:r>
            <a:endParaRPr sz="2400" dirty="0">
              <a:latin typeface="Times New Roman"/>
              <a:cs typeface="Times New Roman"/>
            </a:endParaRPr>
          </a:p>
          <a:p>
            <a:pPr marL="12700" marR="5041900" indent="381000">
              <a:lnSpc>
                <a:spcPts val="2880"/>
              </a:lnSpc>
            </a:pPr>
            <a:r>
              <a:rPr sz="2400" dirty="0">
                <a:latin typeface="Times New Roman"/>
                <a:cs typeface="Times New Roman"/>
              </a:rPr>
              <a:t>end  end</a:t>
            </a:r>
          </a:p>
          <a:p>
            <a:pPr>
              <a:lnSpc>
                <a:spcPct val="100000"/>
              </a:lnSpc>
            </a:pPr>
            <a:endParaRPr sz="2500" dirty="0">
              <a:latin typeface="Times New Roman"/>
              <a:cs typeface="Times New Roman"/>
            </a:endParaRPr>
          </a:p>
          <a:p>
            <a:pPr marL="393700" marR="1678305" indent="-3810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strcmp(gameStatus, 'WON')==1  fprintf('Player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wins\n');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spc="-5" dirty="0">
                <a:latin typeface="Times New Roman"/>
                <a:cs typeface="Times New Roman"/>
              </a:rPr>
              <a:t>else</a:t>
            </a:r>
            <a:endParaRPr sz="2400" dirty="0">
              <a:latin typeface="Times New Roman"/>
              <a:cs typeface="Times New Roman"/>
            </a:endParaRPr>
          </a:p>
          <a:p>
            <a:pPr marL="12700" marR="2606675" indent="381000">
              <a:lnSpc>
                <a:spcPts val="287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fprintf('Player loses\n');  </a:t>
            </a:r>
            <a:r>
              <a:rPr sz="2400" dirty="0">
                <a:latin typeface="Times New Roman"/>
                <a:cs typeface="Times New Roman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152767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Game program – rollDice function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7247890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[sum]=rollDice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die1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round(1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rand </a:t>
            </a:r>
            <a:r>
              <a:rPr sz="3200" dirty="0">
                <a:latin typeface="Times New Roman"/>
                <a:cs typeface="Times New Roman"/>
              </a:rPr>
              <a:t>*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5);</a:t>
            </a:r>
            <a:endParaRPr sz="3200">
              <a:latin typeface="Times New Roman"/>
              <a:cs typeface="Times New Roman"/>
            </a:endParaRPr>
          </a:p>
          <a:p>
            <a:pPr marL="521334" marR="228981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die2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round(1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rand </a:t>
            </a:r>
            <a:r>
              <a:rPr sz="3200" dirty="0">
                <a:latin typeface="Times New Roman"/>
                <a:cs typeface="Times New Roman"/>
              </a:rPr>
              <a:t>*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5);  sum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die1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die2;</a:t>
            </a:r>
            <a:endParaRPr sz="3200">
              <a:latin typeface="Times New Roman"/>
              <a:cs typeface="Times New Roman"/>
            </a:endParaRPr>
          </a:p>
          <a:p>
            <a:pPr marL="2247900" marR="5080" indent="-172720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fprintf('Player rolled %d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%d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10" dirty="0">
                <a:latin typeface="Times New Roman"/>
                <a:cs typeface="Times New Roman"/>
              </a:rPr>
              <a:t>%d\n',...  </a:t>
            </a:r>
            <a:r>
              <a:rPr sz="3200" spc="-5" dirty="0">
                <a:latin typeface="Times New Roman"/>
                <a:cs typeface="Times New Roman"/>
              </a:rPr>
              <a:t>die1, die2, sum);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44230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14335"/>
            <a:ext cx="2437765" cy="4902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prog34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4 + 5 =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Point </a:t>
            </a:r>
            <a:r>
              <a:rPr sz="2000" spc="-10" dirty="0">
                <a:latin typeface="Times New Roman"/>
                <a:cs typeface="Times New Roman"/>
              </a:rPr>
              <a:t>is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6 + 5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11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+ 3 =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5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6 + 6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12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3 + 5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8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1 + 3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5 + 1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+ 2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+ 4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2 + 2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1 + 5 =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  <a:p>
            <a:pPr marL="12700" marR="13081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Player rolled </a:t>
            </a:r>
            <a:r>
              <a:rPr sz="2000" dirty="0">
                <a:latin typeface="Times New Roman"/>
                <a:cs typeface="Times New Roman"/>
              </a:rPr>
              <a:t>3 + 6 =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  </a:t>
            </a:r>
            <a:r>
              <a:rPr sz="2000" spc="-5" dirty="0">
                <a:latin typeface="Times New Roman"/>
                <a:cs typeface="Times New Roman"/>
              </a:rPr>
              <a:t>Player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wins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2803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recursive function - factorial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186048"/>
            <a:ext cx="6335395" cy="515429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i=1:10</a:t>
            </a:r>
            <a:endParaRPr sz="2800">
              <a:latin typeface="Times New Roman"/>
              <a:cs typeface="Times New Roman"/>
            </a:endParaRPr>
          </a:p>
          <a:p>
            <a:pPr marL="12700" marR="900430" indent="44323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fprintf('%d! = %d\n', i, factorial(i))  end</a:t>
            </a:r>
            <a:endParaRPr sz="28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factorial.m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</a:t>
            </a:r>
            <a:endParaRPr sz="2800">
              <a:latin typeface="Times New Roman"/>
              <a:cs typeface="Times New Roman"/>
            </a:endParaRPr>
          </a:p>
          <a:p>
            <a:pPr marL="277495" marR="1306830" indent="-265430">
              <a:lnSpc>
                <a:spcPts val="4040"/>
              </a:lnSpc>
              <a:spcBef>
                <a:spcPts val="240"/>
              </a:spcBef>
            </a:pPr>
            <a:r>
              <a:rPr sz="2800" spc="-5" dirty="0">
                <a:latin typeface="Times New Roman"/>
                <a:cs typeface="Times New Roman"/>
              </a:rPr>
              <a:t>function [result]=factorial(number)  if number &lt;=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</a:t>
            </a:r>
            <a:endParaRPr sz="2800">
              <a:latin typeface="Times New Roman"/>
              <a:cs typeface="Times New Roman"/>
            </a:endParaRPr>
          </a:p>
          <a:p>
            <a:pPr marL="277495" marR="4250055" indent="354965">
              <a:lnSpc>
                <a:spcPts val="4029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result =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1;  else</a:t>
            </a:r>
            <a:endParaRPr sz="2800">
              <a:latin typeface="Times New Roman"/>
              <a:cs typeface="Times New Roman"/>
            </a:endParaRPr>
          </a:p>
          <a:p>
            <a:pPr marL="277495" marR="5080" indent="354965">
              <a:lnSpc>
                <a:spcPts val="4029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result = number * factorial(number - 1);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2296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1111" y="1573771"/>
            <a:ext cx="1823085" cy="4408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0929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prog35  1! =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2!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3!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4!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5!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6!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720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7!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5040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8!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40320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9! =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362880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10!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3628800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1661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56175"/>
            <a:ext cx="7772400" cy="119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Recursive function - fibonacci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131060"/>
            <a:ext cx="7047865" cy="5152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1848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number = input('Enter: ');  result =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fibonacci(number);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fprintf('Fibonacci( %d ) = %d\n', number,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result);</a:t>
            </a:r>
            <a:endParaRPr sz="2800" dirty="0">
              <a:latin typeface="Times New Roman"/>
              <a:cs typeface="Times New Roman"/>
            </a:endParaRPr>
          </a:p>
          <a:p>
            <a:pPr marL="12700" marR="2788920">
              <a:lnSpc>
                <a:spcPts val="4040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fibonacci.m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[result]=fibonacci(n)</a:t>
            </a:r>
            <a:endParaRPr sz="2800" dirty="0">
              <a:latin typeface="Times New Roman"/>
              <a:cs typeface="Times New Roman"/>
            </a:endParaRPr>
          </a:p>
          <a:p>
            <a:pPr marL="277495">
              <a:lnSpc>
                <a:spcPct val="100000"/>
              </a:lnSpc>
              <a:spcBef>
                <a:spcPts val="425"/>
              </a:spcBef>
            </a:pPr>
            <a:r>
              <a:rPr sz="2800" spc="-5" dirty="0">
                <a:latin typeface="Times New Roman"/>
                <a:cs typeface="Times New Roman"/>
              </a:rPr>
              <a:t>if n==0 |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n==1</a:t>
            </a:r>
            <a:endParaRPr sz="2800" dirty="0">
              <a:latin typeface="Times New Roman"/>
              <a:cs typeface="Times New Roman"/>
            </a:endParaRPr>
          </a:p>
          <a:p>
            <a:pPr marL="277495" marR="4962525" indent="354965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result =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n;  else</a:t>
            </a:r>
            <a:endParaRPr sz="2800" dirty="0">
              <a:latin typeface="Times New Roman"/>
              <a:cs typeface="Times New Roman"/>
            </a:endParaRPr>
          </a:p>
          <a:p>
            <a:pPr marL="277495" marR="694690" indent="354965">
              <a:lnSpc>
                <a:spcPct val="12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result </a:t>
            </a:r>
            <a:r>
              <a:rPr sz="2800" spc="-5" dirty="0">
                <a:latin typeface="Times New Roman"/>
                <a:cs typeface="Times New Roman"/>
              </a:rPr>
              <a:t>= fibonacci(n-1) + fibonacci(n-2);  end</a:t>
            </a: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2729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314261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64970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prog36  Enter: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Fibonacci( 5 ) =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 marR="1664970">
              <a:lnSpc>
                <a:spcPct val="119700"/>
              </a:lnSpc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prog36  Enter: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8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Times New Roman"/>
                <a:cs typeface="Times New Roman"/>
              </a:rPr>
              <a:t>Fibonacci( </a:t>
            </a:r>
            <a:r>
              <a:rPr sz="3200" dirty="0">
                <a:latin typeface="Times New Roman"/>
                <a:cs typeface="Times New Roman"/>
              </a:rPr>
              <a:t>8 ) =</a:t>
            </a:r>
            <a:r>
              <a:rPr sz="3200" spc="-114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21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790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2475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75195"/>
            <a:ext cx="4898390" cy="43065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Times New Roman"/>
                <a:cs typeface="Times New Roman"/>
              </a:rPr>
              <a:t>for i=1:10</a:t>
            </a:r>
            <a:endParaRPr sz="3200">
              <a:latin typeface="Times New Roman"/>
              <a:cs typeface="Times New Roman"/>
            </a:endParaRPr>
          </a:p>
          <a:p>
            <a:pPr marL="12700" marR="2809240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n(i) </a:t>
            </a:r>
            <a:r>
              <a:rPr sz="3200" dirty="0">
                <a:latin typeface="Times New Roman"/>
                <a:cs typeface="Times New Roman"/>
              </a:rPr>
              <a:t>=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i*i;  end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 marR="581025">
              <a:lnSpc>
                <a:spcPct val="109700"/>
              </a:lnSpc>
              <a:tabLst>
                <a:tab pos="2813685" algn="l"/>
              </a:tabLst>
            </a:pPr>
            <a:r>
              <a:rPr sz="3200" spc="-5" dirty="0">
                <a:latin typeface="Times New Roman"/>
                <a:cs typeface="Times New Roman"/>
              </a:rPr>
              <a:t>fprintf('Elemen</a:t>
            </a:r>
            <a:r>
              <a:rPr sz="3200" dirty="0">
                <a:latin typeface="Times New Roman"/>
                <a:cs typeface="Times New Roman"/>
              </a:rPr>
              <a:t>t	</a:t>
            </a:r>
            <a:r>
              <a:rPr sz="3200" spc="-5" dirty="0">
                <a:latin typeface="Times New Roman"/>
                <a:cs typeface="Times New Roman"/>
              </a:rPr>
              <a:t>Value\n')  for i=1:10</a:t>
            </a:r>
            <a:endParaRPr sz="3200">
              <a:latin typeface="Times New Roman"/>
              <a:cs typeface="Times New Roman"/>
            </a:endParaRPr>
          </a:p>
          <a:p>
            <a:pPr marL="12700" marR="5080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fprintf('%7d%7d\n', </a:t>
            </a:r>
            <a:r>
              <a:rPr sz="3200" spc="-10" dirty="0">
                <a:latin typeface="Times New Roman"/>
                <a:cs typeface="Times New Roman"/>
              </a:rPr>
              <a:t>i, </a:t>
            </a:r>
            <a:r>
              <a:rPr sz="3200" spc="-5" dirty="0">
                <a:latin typeface="Times New Roman"/>
                <a:cs typeface="Times New Roman"/>
              </a:rPr>
              <a:t>n(i))  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8370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692811"/>
          <a:ext cx="2044700" cy="434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4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prog37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9461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6028423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04727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pc="-5" dirty="0"/>
              <a:t>for i=1:10</a:t>
            </a:r>
          </a:p>
          <a:p>
            <a:pPr marL="12700" marR="1878964" indent="508634">
              <a:lnSpc>
                <a:spcPts val="4610"/>
              </a:lnSpc>
              <a:spcBef>
                <a:spcPts val="265"/>
              </a:spcBef>
            </a:pPr>
            <a:r>
              <a:rPr dirty="0"/>
              <a:t>n(i) = 2 + 2 *</a:t>
            </a:r>
            <a:r>
              <a:rPr spc="-130" dirty="0"/>
              <a:t> </a:t>
            </a:r>
            <a:r>
              <a:rPr dirty="0"/>
              <a:t>i;  </a:t>
            </a:r>
            <a:r>
              <a:rPr spc="-5" dirty="0"/>
              <a:t>end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/>
          </a:p>
          <a:p>
            <a:pPr marL="12700" marR="581025">
              <a:lnSpc>
                <a:spcPct val="120000"/>
              </a:lnSpc>
              <a:tabLst>
                <a:tab pos="2813685" algn="l"/>
              </a:tabLst>
            </a:pPr>
            <a:r>
              <a:rPr spc="-5" dirty="0"/>
              <a:t>fprintf('Elemen</a:t>
            </a:r>
            <a:r>
              <a:rPr dirty="0"/>
              <a:t>t	</a:t>
            </a:r>
            <a:r>
              <a:rPr spc="-5" dirty="0"/>
              <a:t>Value\n')  for i=1:10</a:t>
            </a:r>
          </a:p>
          <a:p>
            <a:pPr marL="12700" marR="5080" indent="508634">
              <a:lnSpc>
                <a:spcPct val="119700"/>
              </a:lnSpc>
            </a:pPr>
            <a:r>
              <a:rPr spc="-5" dirty="0"/>
              <a:t>fprintf('%7d%7d\n', </a:t>
            </a:r>
            <a:r>
              <a:rPr spc="-10" dirty="0"/>
              <a:t>i, </a:t>
            </a:r>
            <a:r>
              <a:rPr spc="-5" dirty="0"/>
              <a:t>n(i))  end</a:t>
            </a:r>
          </a:p>
        </p:txBody>
      </p:sp>
    </p:spTree>
    <p:extLst>
      <p:ext uri="{BB962C8B-B14F-4D97-AF65-F5344CB8AC3E}">
        <p14:creationId xmlns:p14="http://schemas.microsoft.com/office/powerpoint/2010/main" val="36387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58944"/>
            <a:ext cx="3929379" cy="41300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» prog27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Which day of the week? :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4</a:t>
            </a:r>
            <a:endParaRPr sz="2800">
              <a:latin typeface="Times New Roman"/>
              <a:cs typeface="Times New Roman"/>
            </a:endParaRPr>
          </a:p>
          <a:p>
            <a:pPr marL="12700" marR="2565400">
              <a:lnSpc>
                <a:spcPts val="8080"/>
              </a:lnSpc>
              <a:spcBef>
                <a:spcPts val="1050"/>
              </a:spcBef>
            </a:pPr>
            <a:r>
              <a:rPr sz="2800" spc="-5" dirty="0">
                <a:latin typeface="Times New Roman"/>
                <a:cs typeface="Times New Roman"/>
              </a:rPr>
              <a:t>day =  Thursday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»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53130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619659"/>
          <a:ext cx="2044700" cy="4349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01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4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prog38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2400" spc="-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al</a:t>
                      </a:r>
                      <a:r>
                        <a:rPr sz="2400" spc="-1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R="9461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2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R="9461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73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9461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26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5955271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0461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460081"/>
            <a:ext cx="7847330" cy="411607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imes New Roman"/>
                <a:cs typeface="Times New Roman"/>
              </a:rPr>
              <a:t>a = </a:t>
            </a:r>
            <a:r>
              <a:rPr sz="3200" spc="-10" dirty="0">
                <a:latin typeface="Times New Roman"/>
                <a:cs typeface="Times New Roman"/>
              </a:rPr>
              <a:t>[1 </a:t>
            </a:r>
            <a:r>
              <a:rPr sz="3200" dirty="0">
                <a:latin typeface="Times New Roman"/>
                <a:cs typeface="Times New Roman"/>
              </a:rPr>
              <a:t>3 5 4 7 2 99 16 45 67 89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45];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total =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0;</a:t>
            </a:r>
            <a:endParaRPr sz="3200">
              <a:latin typeface="Times New Roman"/>
              <a:cs typeface="Times New Roman"/>
            </a:endParaRPr>
          </a:p>
          <a:p>
            <a:pPr marL="521334" marR="4331335" indent="-50927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for i=1:length(a)  </a:t>
            </a:r>
            <a:r>
              <a:rPr sz="3200" dirty="0">
                <a:latin typeface="Times New Roman"/>
                <a:cs typeface="Times New Roman"/>
              </a:rPr>
              <a:t>total 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a(i);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1842770" marR="5080" indent="-1830705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fprintf('Total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array element values is </a:t>
            </a:r>
            <a:r>
              <a:rPr sz="3200" spc="-10" dirty="0">
                <a:latin typeface="Times New Roman"/>
                <a:cs typeface="Times New Roman"/>
              </a:rPr>
              <a:t>%d\n',...  </a:t>
            </a:r>
            <a:r>
              <a:rPr sz="3200" spc="-5" dirty="0">
                <a:latin typeface="Times New Roman"/>
                <a:cs typeface="Times New Roman"/>
              </a:rPr>
              <a:t>total)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54910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587311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prog39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Total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array element </a:t>
            </a:r>
            <a:r>
              <a:rPr sz="3200" spc="-5" dirty="0">
                <a:latin typeface="Times New Roman"/>
                <a:cs typeface="Times New Roman"/>
              </a:rPr>
              <a:t>values </a:t>
            </a:r>
            <a:r>
              <a:rPr sz="3200" dirty="0">
                <a:latin typeface="Times New Roman"/>
                <a:cs typeface="Times New Roman"/>
              </a:rPr>
              <a:t>is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383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17907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24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example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621915"/>
            <a:ext cx="5560060" cy="46393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n = [19 3 15 7 11 9 13 5 17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1];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ts val="4040"/>
              </a:lnSpc>
              <a:spcBef>
                <a:spcPts val="240"/>
              </a:spcBef>
              <a:tabLst>
                <a:tab pos="2462530" algn="l"/>
                <a:tab pos="3489325" algn="l"/>
              </a:tabLst>
            </a:pPr>
            <a:r>
              <a:rPr sz="2800" spc="-5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spc="-5" dirty="0">
                <a:latin typeface="Times New Roman"/>
                <a:cs typeface="Times New Roman"/>
              </a:rPr>
              <a:t>Ele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ent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Value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Histogra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\n');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i=1:length(n)</a:t>
            </a:r>
            <a:endParaRPr sz="2800">
              <a:latin typeface="Times New Roman"/>
              <a:cs typeface="Times New Roman"/>
            </a:endParaRPr>
          </a:p>
          <a:p>
            <a:pPr marL="455930" marR="1358900">
              <a:lnSpc>
                <a:spcPts val="4029"/>
              </a:lnSpc>
              <a:spcBef>
                <a:spcPts val="5"/>
              </a:spcBef>
              <a:tabLst>
                <a:tab pos="3029585" algn="l"/>
              </a:tabLst>
            </a:pPr>
            <a:r>
              <a:rPr sz="2800" spc="-5" dirty="0">
                <a:latin typeface="Times New Roman"/>
                <a:cs typeface="Times New Roman"/>
              </a:rPr>
              <a:t>fprintf('%7d%7d	',i,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n(i));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j=1:n(i)</a:t>
            </a:r>
            <a:endParaRPr sz="2800">
              <a:latin typeface="Times New Roman"/>
              <a:cs typeface="Times New Roman"/>
            </a:endParaRPr>
          </a:p>
          <a:p>
            <a:pPr marL="455930" marR="3188970" indent="354965">
              <a:lnSpc>
                <a:spcPts val="4029"/>
              </a:lnSpc>
              <a:spcBef>
                <a:spcPts val="15"/>
              </a:spcBef>
            </a:pPr>
            <a:r>
              <a:rPr sz="2800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*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);  </a:t>
            </a: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  <a:p>
            <a:pPr marL="12700" marR="3445510" indent="443230">
              <a:lnSpc>
                <a:spcPts val="4029"/>
              </a:lnSpc>
              <a:spcBef>
                <a:spcPts val="20"/>
              </a:spcBef>
            </a:pPr>
            <a:r>
              <a:rPr sz="2800" spc="-5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\n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-5" dirty="0">
                <a:latin typeface="Times New Roman"/>
                <a:cs typeface="Times New Roman"/>
              </a:rPr>
              <a:t>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68269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513586" y="1506883"/>
          <a:ext cx="5016499" cy="4752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14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64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086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70890">
                <a:tc>
                  <a:txBody>
                    <a:bodyPr/>
                    <a:lstStyle/>
                    <a:p>
                      <a:pPr marL="31750">
                        <a:lnSpc>
                          <a:spcPts val="262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»</a:t>
                      </a:r>
                      <a:r>
                        <a:rPr sz="24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prog40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Element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R="73660" algn="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Value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Histogram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R="55880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9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7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*****************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marR="55880" algn="r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135" algn="r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280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*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32636" y="6281407"/>
            <a:ext cx="177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8292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string 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6836" y="1531709"/>
            <a:ext cx="8803640" cy="4701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29000">
              <a:lnSpc>
                <a:spcPct val="120000"/>
              </a:lnSpc>
              <a:spcBef>
                <a:spcPts val="100"/>
              </a:spcBef>
            </a:pPr>
            <a:r>
              <a:rPr sz="3200" spc="-5" dirty="0">
                <a:latin typeface="Times New Roman"/>
                <a:cs typeface="Times New Roman"/>
              </a:rPr>
              <a:t>string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input('Enter string: ', 's');  fprintf('String is: %s\n’,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string);</a:t>
            </a:r>
            <a:endParaRPr sz="3200">
              <a:latin typeface="Times New Roman"/>
              <a:cs typeface="Times New Roman"/>
            </a:endParaRPr>
          </a:p>
          <a:p>
            <a:pPr marL="2350135" marR="5080" indent="-2338070">
              <a:lnSpc>
                <a:spcPct val="119700"/>
              </a:lnSpc>
            </a:pPr>
            <a:r>
              <a:rPr sz="3200" spc="-5" dirty="0">
                <a:latin typeface="Times New Roman"/>
                <a:cs typeface="Times New Roman"/>
              </a:rPr>
              <a:t>fprintf(‘String with </a:t>
            </a:r>
            <a:r>
              <a:rPr sz="3200" dirty="0">
                <a:latin typeface="Times New Roman"/>
                <a:cs typeface="Times New Roman"/>
              </a:rPr>
              <a:t>spaces between characters is:\n',...  </a:t>
            </a:r>
            <a:r>
              <a:rPr sz="3200" spc="-5" dirty="0">
                <a:latin typeface="Times New Roman"/>
                <a:cs typeface="Times New Roman"/>
              </a:rPr>
              <a:t>string);</a:t>
            </a:r>
            <a:endParaRPr sz="3200">
              <a:latin typeface="Times New Roman"/>
              <a:cs typeface="Times New Roman"/>
            </a:endParaRPr>
          </a:p>
          <a:p>
            <a:pPr marL="521334" marR="4576445" indent="-509270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Times New Roman"/>
                <a:cs typeface="Times New Roman"/>
              </a:rPr>
              <a:t>for i=1:length(string)  fprintf('%c </a:t>
            </a:r>
            <a:r>
              <a:rPr sz="3200" spc="-10" dirty="0">
                <a:latin typeface="Times New Roman"/>
                <a:cs typeface="Times New Roman"/>
              </a:rPr>
              <a:t>',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string(i));</a:t>
            </a:r>
            <a:endParaRPr sz="3200">
              <a:latin typeface="Times New Roman"/>
              <a:cs typeface="Times New Roman"/>
            </a:endParaRPr>
          </a:p>
          <a:p>
            <a:pPr marL="12700" marR="689927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end  fprintf('\n');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92469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670115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prog41</a:t>
            </a:r>
            <a:endParaRPr sz="3200">
              <a:latin typeface="Times New Roman"/>
              <a:cs typeface="Times New Roman"/>
            </a:endParaRPr>
          </a:p>
          <a:p>
            <a:pPr marL="12700" marR="260350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string: Hakan Uraz  String is: Hakan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Uraz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String </a:t>
            </a:r>
            <a:r>
              <a:rPr sz="3200" spc="-5" dirty="0">
                <a:latin typeface="Times New Roman"/>
                <a:cs typeface="Times New Roman"/>
              </a:rPr>
              <a:t>with </a:t>
            </a:r>
            <a:r>
              <a:rPr sz="3200" dirty="0">
                <a:latin typeface="Times New Roman"/>
                <a:cs typeface="Times New Roman"/>
              </a:rPr>
              <a:t>spaces </a:t>
            </a:r>
            <a:r>
              <a:rPr sz="3200" spc="-5" dirty="0">
                <a:latin typeface="Times New Roman"/>
                <a:cs typeface="Times New Roman"/>
              </a:rPr>
              <a:t>between </a:t>
            </a:r>
            <a:r>
              <a:rPr sz="3200" dirty="0">
                <a:latin typeface="Times New Roman"/>
                <a:cs typeface="Times New Roman"/>
              </a:rPr>
              <a:t>characters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is: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786255" algn="l"/>
              </a:tabLst>
            </a:pPr>
            <a:r>
              <a:rPr sz="3200" dirty="0">
                <a:latin typeface="Times New Roman"/>
                <a:cs typeface="Times New Roman"/>
              </a:rPr>
              <a:t>H a k a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	U r a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z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92647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‘Call-by-value’ in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77995"/>
            <a:ext cx="4032250" cy="4698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72920">
              <a:lnSpc>
                <a:spcPct val="1198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a = 5  passValue(a);  a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 marR="5080">
              <a:lnSpc>
                <a:spcPct val="12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passValue.m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passValue(x)</a:t>
            </a:r>
            <a:endParaRPr sz="3200">
              <a:latin typeface="Times New Roman"/>
              <a:cs typeface="Times New Roman"/>
            </a:endParaRPr>
          </a:p>
          <a:p>
            <a:pPr marL="521334" marR="1915160">
              <a:lnSpc>
                <a:spcPct val="119700"/>
              </a:lnSpc>
            </a:pPr>
            <a:r>
              <a:rPr sz="3200" dirty="0">
                <a:latin typeface="Times New Roman"/>
                <a:cs typeface="Times New Roman"/>
              </a:rPr>
              <a:t>x = x +</a:t>
            </a:r>
            <a:r>
              <a:rPr sz="3200" spc="-1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1;  x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1614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92059"/>
            <a:ext cx="843915" cy="4695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»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prog42</a:t>
            </a:r>
            <a:endParaRPr sz="1800">
              <a:latin typeface="Times New Roman"/>
              <a:cs typeface="Times New Roman"/>
            </a:endParaRPr>
          </a:p>
          <a:p>
            <a:pPr marL="299085" marR="422275" indent="-287020">
              <a:lnSpc>
                <a:spcPct val="2000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a =  5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marR="422275" indent="-287020">
              <a:lnSpc>
                <a:spcPct val="2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a =  5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»</a:t>
            </a:r>
            <a:endParaRPr sz="1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868353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‘Call-by-value’ in 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543903"/>
            <a:ext cx="4007485" cy="48399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Times New Roman"/>
                <a:cs typeface="Times New Roman"/>
              </a:rPr>
              <a:t>a = [ 3 4 5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]</a:t>
            </a:r>
            <a:endParaRPr sz="3200">
              <a:latin typeface="Times New Roman"/>
              <a:cs typeface="Times New Roman"/>
            </a:endParaRPr>
          </a:p>
          <a:p>
            <a:pPr marL="12700" marR="1771650">
              <a:lnSpc>
                <a:spcPct val="109700"/>
              </a:lnSpc>
            </a:pPr>
            <a:r>
              <a:rPr sz="3200" dirty="0">
                <a:latin typeface="Times New Roman"/>
                <a:cs typeface="Times New Roman"/>
              </a:rPr>
              <a:t>passArray(a);  a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 marR="5080">
              <a:lnSpc>
                <a:spcPct val="10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passArray.m contains: </a:t>
            </a:r>
            <a:r>
              <a:rPr sz="3200" spc="-5" dirty="0">
                <a:latin typeface="Times New Roman"/>
                <a:cs typeface="Times New Roman"/>
              </a:rPr>
              <a:t> function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passArray(a)</a:t>
            </a:r>
            <a:endParaRPr sz="3200">
              <a:latin typeface="Times New Roman"/>
              <a:cs typeface="Times New Roman"/>
            </a:endParaRPr>
          </a:p>
          <a:p>
            <a:pPr marL="521334" marR="990600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a(1)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a(1) </a:t>
            </a:r>
            <a:r>
              <a:rPr sz="3200" dirty="0">
                <a:latin typeface="Times New Roman"/>
                <a:cs typeface="Times New Roman"/>
              </a:rPr>
              <a:t>+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1;  </a:t>
            </a:r>
            <a:r>
              <a:rPr sz="3200" spc="-10" dirty="0">
                <a:latin typeface="Times New Roman"/>
                <a:cs typeface="Times New Roman"/>
              </a:rPr>
              <a:t>a(1)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189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loop, switch, menu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475740"/>
            <a:ext cx="6033135" cy="550291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421630">
              <a:lnSpc>
                <a:spcPts val="2870"/>
              </a:lnSpc>
              <a:spcBef>
                <a:spcPts val="204"/>
              </a:spcBef>
            </a:pPr>
            <a:r>
              <a:rPr sz="2400" spc="-5" dirty="0">
                <a:latin typeface="Times New Roman"/>
                <a:cs typeface="Times New Roman"/>
              </a:rPr>
              <a:t>clear  clc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0"/>
              </a:lnSpc>
            </a:pPr>
            <a:r>
              <a:rPr sz="2400" spc="-5" dirty="0">
                <a:latin typeface="Times New Roman"/>
                <a:cs typeface="Times New Roman"/>
              </a:rPr>
              <a:t>anamenu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0;</a:t>
            </a: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while anamenu &lt;=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5</a:t>
            </a:r>
            <a:endParaRPr sz="2400" dirty="0">
              <a:latin typeface="Times New Roman"/>
              <a:cs typeface="Times New Roman"/>
            </a:endParaRPr>
          </a:p>
          <a:p>
            <a:pPr marL="393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anamenu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menu('Baslik', </a:t>
            </a:r>
            <a:r>
              <a:rPr sz="2400" spc="-10" dirty="0">
                <a:latin typeface="Times New Roman"/>
                <a:cs typeface="Times New Roman"/>
              </a:rPr>
              <a:t>'x </a:t>
            </a:r>
            <a:r>
              <a:rPr sz="2400" dirty="0">
                <a:latin typeface="Times New Roman"/>
                <a:cs typeface="Times New Roman"/>
              </a:rPr>
              <a:t>entry', </a:t>
            </a:r>
            <a:r>
              <a:rPr sz="2400" spc="-10" dirty="0">
                <a:latin typeface="Times New Roman"/>
                <a:cs typeface="Times New Roman"/>
              </a:rPr>
              <a:t>'y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entry',...</a:t>
            </a:r>
            <a:endParaRPr sz="2400" dirty="0">
              <a:latin typeface="Times New Roman"/>
              <a:cs typeface="Times New Roman"/>
            </a:endParaRPr>
          </a:p>
          <a:p>
            <a:pPr marL="393700" marR="1830705" indent="1143000">
              <a:lnSpc>
                <a:spcPts val="2870"/>
              </a:lnSpc>
              <a:spcBef>
                <a:spcPts val="100"/>
              </a:spcBef>
            </a:pPr>
            <a:r>
              <a:rPr sz="2400" spc="-10" dirty="0">
                <a:latin typeface="Times New Roman"/>
                <a:cs typeface="Times New Roman"/>
              </a:rPr>
              <a:t>'z </a:t>
            </a:r>
            <a:r>
              <a:rPr sz="2400" spc="-5" dirty="0">
                <a:latin typeface="Times New Roman"/>
                <a:cs typeface="Times New Roman"/>
              </a:rPr>
              <a:t>entry', 'start', 'quit');  switch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anamenu</a:t>
            </a:r>
            <a:endParaRPr sz="2400" dirty="0">
              <a:latin typeface="Times New Roman"/>
              <a:cs typeface="Times New Roman"/>
            </a:endParaRPr>
          </a:p>
          <a:p>
            <a:pPr marL="393700" marR="2178050">
              <a:lnSpc>
                <a:spcPts val="2870"/>
              </a:lnSpc>
              <a:spcBef>
                <a:spcPts val="10"/>
              </a:spcBef>
            </a:pPr>
            <a:r>
              <a:rPr sz="2400" spc="-5" dirty="0">
                <a:latin typeface="Times New Roman"/>
                <a:cs typeface="Times New Roman"/>
              </a:rPr>
              <a:t>case 1, x = input('Enter x: </a:t>
            </a:r>
            <a:r>
              <a:rPr sz="2400" spc="-10" dirty="0">
                <a:latin typeface="Times New Roman"/>
                <a:cs typeface="Times New Roman"/>
              </a:rPr>
              <a:t>');  </a:t>
            </a:r>
            <a:r>
              <a:rPr sz="2400" dirty="0">
                <a:latin typeface="Times New Roman"/>
                <a:cs typeface="Times New Roman"/>
              </a:rPr>
              <a:t>case 2, y = </a:t>
            </a:r>
            <a:r>
              <a:rPr sz="2400" spc="-5" dirty="0">
                <a:latin typeface="Times New Roman"/>
                <a:cs typeface="Times New Roman"/>
              </a:rPr>
              <a:t>input('Enter </a:t>
            </a:r>
            <a:r>
              <a:rPr sz="2400" dirty="0">
                <a:latin typeface="Times New Roman"/>
                <a:cs typeface="Times New Roman"/>
              </a:rPr>
              <a:t>y: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');</a:t>
            </a:r>
            <a:endParaRPr sz="2400" dirty="0">
              <a:latin typeface="Times New Roman"/>
              <a:cs typeface="Times New Roman"/>
            </a:endParaRPr>
          </a:p>
          <a:p>
            <a:pPr marL="393700" marR="2212975">
              <a:lnSpc>
                <a:spcPts val="2880"/>
              </a:lnSpc>
            </a:pPr>
            <a:r>
              <a:rPr sz="2400" spc="-5" dirty="0">
                <a:latin typeface="Times New Roman"/>
                <a:cs typeface="Times New Roman"/>
              </a:rPr>
              <a:t>case 3, z = input('Enter z: </a:t>
            </a:r>
            <a:r>
              <a:rPr sz="2400" spc="-10" dirty="0">
                <a:latin typeface="Times New Roman"/>
                <a:cs typeface="Times New Roman"/>
              </a:rPr>
              <a:t>');  </a:t>
            </a:r>
            <a:r>
              <a:rPr sz="2400" spc="-5" dirty="0">
                <a:latin typeface="Times New Roman"/>
                <a:cs typeface="Times New Roman"/>
              </a:rPr>
              <a:t>case 4, </a:t>
            </a:r>
            <a:r>
              <a:rPr sz="2400" dirty="0">
                <a:latin typeface="Times New Roman"/>
                <a:cs typeface="Times New Roman"/>
              </a:rPr>
              <a:t>f =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x^2+y^2+z^2;</a:t>
            </a:r>
            <a:endParaRPr sz="2400" dirty="0">
              <a:latin typeface="Times New Roman"/>
              <a:cs typeface="Times New Roman"/>
            </a:endParaRPr>
          </a:p>
          <a:p>
            <a:pPr marL="1231900">
              <a:lnSpc>
                <a:spcPts val="2770"/>
              </a:lnSpc>
            </a:pPr>
            <a:r>
              <a:rPr sz="2400" spc="-10" dirty="0">
                <a:latin typeface="Times New Roman"/>
                <a:cs typeface="Times New Roman"/>
              </a:rPr>
              <a:t>fprintf('The </a:t>
            </a:r>
            <a:r>
              <a:rPr sz="2400" spc="-5" dirty="0">
                <a:latin typeface="Times New Roman"/>
                <a:cs typeface="Times New Roman"/>
              </a:rPr>
              <a:t>value of function: </a:t>
            </a:r>
            <a:r>
              <a:rPr sz="2400" spc="-10" dirty="0">
                <a:latin typeface="Times New Roman"/>
                <a:cs typeface="Times New Roman"/>
              </a:rPr>
              <a:t>%d\n',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f)</a:t>
            </a:r>
            <a:endParaRPr sz="2400" dirty="0">
              <a:latin typeface="Times New Roman"/>
              <a:cs typeface="Times New Roman"/>
            </a:endParaRPr>
          </a:p>
          <a:p>
            <a:pPr marL="393700" marR="3966210">
              <a:lnSpc>
                <a:spcPts val="2870"/>
              </a:lnSpc>
              <a:spcBef>
                <a:spcPts val="105"/>
              </a:spcBef>
            </a:pPr>
            <a:r>
              <a:rPr sz="2400" spc="-5" dirty="0">
                <a:latin typeface="Times New Roman"/>
                <a:cs typeface="Times New Roman"/>
              </a:rPr>
              <a:t>case 5,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break;  </a:t>
            </a:r>
            <a:r>
              <a:rPr sz="2400" spc="-5" dirty="0">
                <a:latin typeface="Times New Roman"/>
                <a:cs typeface="Times New Roman"/>
              </a:rPr>
              <a:t>end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ts val="2785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520863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02727"/>
            <a:ext cx="957580" cy="4706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prog43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ans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4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»</a:t>
            </a:r>
            <a:endParaRPr sz="1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7575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 sorting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430515"/>
            <a:ext cx="4787265" cy="5138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a = [2 6 4 8 10 12 89 68 45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37]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393700" marR="2046605" indent="-3810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pass=1:length(a)-1  for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i=1:length(a)-1</a:t>
            </a:r>
            <a:endParaRPr sz="2400">
              <a:latin typeface="Times New Roman"/>
              <a:cs typeface="Times New Roman"/>
            </a:endParaRPr>
          </a:p>
          <a:p>
            <a:pPr marL="1003300" marR="2324735" indent="-304800">
              <a:lnSpc>
                <a:spcPts val="2870"/>
              </a:lnSpc>
              <a:spcBef>
                <a:spcPts val="10"/>
              </a:spcBef>
            </a:pP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a(i)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a(i+1)  hold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a(i);</a:t>
            </a:r>
            <a:endParaRPr sz="2400">
              <a:latin typeface="Times New Roman"/>
              <a:cs typeface="Times New Roman"/>
            </a:endParaRPr>
          </a:p>
          <a:p>
            <a:pPr marL="1003300" marR="1925955" indent="-120014" algn="ctr">
              <a:lnSpc>
                <a:spcPts val="2880"/>
              </a:lnSpc>
            </a:pPr>
            <a:r>
              <a:rPr sz="2400" dirty="0">
                <a:latin typeface="Times New Roman"/>
                <a:cs typeface="Times New Roman"/>
              </a:rPr>
              <a:t>a(i) = a(i + 1);  </a:t>
            </a:r>
            <a:r>
              <a:rPr sz="2400" spc="-5" dirty="0">
                <a:latin typeface="Times New Roman"/>
                <a:cs typeface="Times New Roman"/>
              </a:rPr>
              <a:t>a(i </a:t>
            </a:r>
            <a:r>
              <a:rPr sz="2400" dirty="0">
                <a:latin typeface="Times New Roman"/>
                <a:cs typeface="Times New Roman"/>
              </a:rPr>
              <a:t>+ </a:t>
            </a:r>
            <a:r>
              <a:rPr sz="2400" spc="-5" dirty="0">
                <a:latin typeface="Times New Roman"/>
                <a:cs typeface="Times New Roman"/>
              </a:rPr>
              <a:t>1) </a:t>
            </a:r>
            <a:r>
              <a:rPr sz="2400" dirty="0">
                <a:latin typeface="Times New Roman"/>
                <a:cs typeface="Times New Roman"/>
              </a:rPr>
              <a:t>=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hold;</a:t>
            </a:r>
            <a:endParaRPr sz="2400">
              <a:latin typeface="Times New Roman"/>
              <a:cs typeface="Times New Roman"/>
            </a:endParaRPr>
          </a:p>
          <a:p>
            <a:pPr marL="698500">
              <a:lnSpc>
                <a:spcPts val="2770"/>
              </a:lnSpc>
            </a:pPr>
            <a:r>
              <a:rPr sz="2400" dirty="0">
                <a:latin typeface="Times New Roman"/>
                <a:cs typeface="Times New Roman"/>
              </a:rPr>
              <a:t>end</a:t>
            </a:r>
            <a:endParaRPr sz="2400">
              <a:latin typeface="Times New Roman"/>
              <a:cs typeface="Times New Roman"/>
            </a:endParaRPr>
          </a:p>
          <a:p>
            <a:pPr marL="12700" marR="3944620" indent="381000">
              <a:lnSpc>
                <a:spcPts val="287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end  end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disp('Array in </a:t>
            </a:r>
            <a:r>
              <a:rPr sz="2400" dirty="0">
                <a:latin typeface="Times New Roman"/>
                <a:cs typeface="Times New Roman"/>
              </a:rPr>
              <a:t>sorted ascending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order');  </a:t>
            </a: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85562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99195"/>
            <a:ext cx="4855845" cy="3988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prog44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spcBef>
                <a:spcPts val="5"/>
              </a:spcBef>
              <a:tabLst>
                <a:tab pos="775335" algn="l"/>
                <a:tab pos="1219835" algn="l"/>
                <a:tab pos="1664335" algn="l"/>
                <a:tab pos="2045970" algn="l"/>
                <a:tab pos="2553970" algn="l"/>
                <a:tab pos="3061970" algn="l"/>
                <a:tab pos="3571875" algn="l"/>
                <a:tab pos="4079875" algn="l"/>
                <a:tab pos="4587240" algn="l"/>
              </a:tabLst>
            </a:pPr>
            <a:r>
              <a:rPr sz="2000" dirty="0">
                <a:latin typeface="Times New Roman"/>
                <a:cs typeface="Times New Roman"/>
              </a:rPr>
              <a:t>2	6	4	8	10	12	89	68	45	37</a:t>
            </a:r>
            <a:endParaRPr sz="2000">
              <a:latin typeface="Times New Roman"/>
              <a:cs typeface="Times New Roman"/>
            </a:endParaRPr>
          </a:p>
          <a:p>
            <a:pPr marL="12700" marR="1621790">
              <a:lnSpc>
                <a:spcPct val="200000"/>
              </a:lnSpc>
            </a:pPr>
            <a:r>
              <a:rPr sz="2000" spc="-5" dirty="0">
                <a:latin typeface="Times New Roman"/>
                <a:cs typeface="Times New Roman"/>
              </a:rPr>
              <a:t>Array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sorted ascending </a:t>
            </a:r>
            <a:r>
              <a:rPr sz="2000" spc="-10" dirty="0">
                <a:latin typeface="Times New Roman"/>
                <a:cs typeface="Times New Roman"/>
              </a:rPr>
              <a:t>order 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tabLst>
                <a:tab pos="775335" algn="l"/>
                <a:tab pos="1219835" algn="l"/>
                <a:tab pos="1664335" algn="l"/>
                <a:tab pos="2045970" algn="l"/>
                <a:tab pos="2553970" algn="l"/>
                <a:tab pos="3061970" algn="l"/>
                <a:tab pos="3571875" algn="l"/>
                <a:tab pos="4079875" algn="l"/>
                <a:tab pos="4587240" algn="l"/>
              </a:tabLst>
            </a:pPr>
            <a:r>
              <a:rPr sz="2000" dirty="0">
                <a:latin typeface="Times New Roman"/>
                <a:cs typeface="Times New Roman"/>
              </a:rPr>
              <a:t>2	4	6	8	10	12	37	45	68	89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020589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246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Linear Search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595" y="1254321"/>
            <a:ext cx="7149465" cy="48431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3200" dirty="0">
                <a:latin typeface="Times New Roman"/>
                <a:cs typeface="Times New Roman"/>
              </a:rPr>
              <a:t>a = </a:t>
            </a:r>
            <a:r>
              <a:rPr sz="3200" spc="-5" dirty="0">
                <a:latin typeface="Times New Roman"/>
                <a:cs typeface="Times New Roman"/>
              </a:rPr>
              <a:t>[20 12 </a:t>
            </a:r>
            <a:r>
              <a:rPr sz="3200" dirty="0">
                <a:latin typeface="Times New Roman"/>
                <a:cs typeface="Times New Roman"/>
              </a:rPr>
              <a:t>8 </a:t>
            </a:r>
            <a:r>
              <a:rPr sz="3200" spc="-5" dirty="0">
                <a:latin typeface="Times New Roman"/>
                <a:cs typeface="Times New Roman"/>
              </a:rPr>
              <a:t>13 67 18 38 47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62];</a:t>
            </a:r>
            <a:endParaRPr sz="3200">
              <a:latin typeface="Times New Roman"/>
              <a:cs typeface="Times New Roman"/>
            </a:endParaRPr>
          </a:p>
          <a:p>
            <a:pPr marL="12700" marR="687070">
              <a:lnSpc>
                <a:spcPct val="109700"/>
              </a:lnSpc>
              <a:spcBef>
                <a:spcPts val="15"/>
              </a:spcBef>
            </a:pPr>
            <a:r>
              <a:rPr sz="3200" dirty="0">
                <a:latin typeface="Times New Roman"/>
                <a:cs typeface="Times New Roman"/>
              </a:rPr>
              <a:t>searchKey = </a:t>
            </a:r>
            <a:r>
              <a:rPr sz="3200" spc="-5" dirty="0">
                <a:latin typeface="Times New Roman"/>
                <a:cs typeface="Times New Roman"/>
              </a:rPr>
              <a:t>input('Enter </a:t>
            </a:r>
            <a:r>
              <a:rPr sz="3200" dirty="0">
                <a:latin typeface="Times New Roman"/>
                <a:cs typeface="Times New Roman"/>
              </a:rPr>
              <a:t>search key: ');  element = </a:t>
            </a:r>
            <a:r>
              <a:rPr sz="3200" spc="-5" dirty="0">
                <a:latin typeface="Times New Roman"/>
                <a:cs typeface="Times New Roman"/>
              </a:rPr>
              <a:t>linearSearch(a, </a:t>
            </a:r>
            <a:r>
              <a:rPr sz="3200" dirty="0">
                <a:latin typeface="Times New Roman"/>
                <a:cs typeface="Times New Roman"/>
              </a:rPr>
              <a:t>searchKey);  </a:t>
            </a:r>
            <a:r>
              <a:rPr sz="3200" spc="-5" dirty="0">
                <a:latin typeface="Times New Roman"/>
                <a:cs typeface="Times New Roman"/>
              </a:rPr>
              <a:t>if element ~=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-1</a:t>
            </a:r>
            <a:endParaRPr sz="3200">
              <a:latin typeface="Times New Roman"/>
              <a:cs typeface="Times New Roman"/>
            </a:endParaRPr>
          </a:p>
          <a:p>
            <a:pPr marL="1130935" marR="5080" indent="-609600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fprintf('Found value </a:t>
            </a:r>
            <a:r>
              <a:rPr sz="3200" dirty="0">
                <a:latin typeface="Times New Roman"/>
                <a:cs typeface="Times New Roman"/>
              </a:rPr>
              <a:t>in </a:t>
            </a:r>
            <a:r>
              <a:rPr sz="3200" spc="-5" dirty="0">
                <a:latin typeface="Times New Roman"/>
                <a:cs typeface="Times New Roman"/>
              </a:rPr>
              <a:t>element %d\n', </a:t>
            </a:r>
            <a:r>
              <a:rPr sz="3200" dirty="0">
                <a:latin typeface="Times New Roman"/>
                <a:cs typeface="Times New Roman"/>
              </a:rPr>
              <a:t>...  element);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latin typeface="Times New Roman"/>
                <a:cs typeface="Times New Roman"/>
              </a:rPr>
              <a:t>else</a:t>
            </a:r>
            <a:endParaRPr sz="3200">
              <a:latin typeface="Times New Roman"/>
              <a:cs typeface="Times New Roman"/>
            </a:endParaRPr>
          </a:p>
          <a:p>
            <a:pPr marL="12700" marR="2093595" indent="508634">
              <a:lnSpc>
                <a:spcPct val="109700"/>
              </a:lnSpc>
            </a:pPr>
            <a:r>
              <a:rPr sz="3200" spc="-5" dirty="0">
                <a:latin typeface="Times New Roman"/>
                <a:cs typeface="Times New Roman"/>
              </a:rPr>
              <a:t>fprintf('Value </a:t>
            </a:r>
            <a:r>
              <a:rPr sz="3200" dirty="0">
                <a:latin typeface="Times New Roman"/>
                <a:cs typeface="Times New Roman"/>
              </a:rPr>
              <a:t>not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found\n');  </a:t>
            </a:r>
            <a:r>
              <a:rPr sz="3200" spc="-5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85949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62769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linearSearch 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132195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imes New Roman"/>
                <a:cs typeface="Times New Roman"/>
              </a:rPr>
              <a:t>function [pos]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linearSearch(a, key);  </a:t>
            </a:r>
            <a:r>
              <a:rPr sz="3200" dirty="0">
                <a:latin typeface="Times New Roman"/>
                <a:cs typeface="Times New Roman"/>
              </a:rPr>
              <a:t>pos =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-1;</a:t>
            </a:r>
            <a:endParaRPr sz="3200">
              <a:latin typeface="Times New Roman"/>
              <a:cs typeface="Times New Roman"/>
            </a:endParaRPr>
          </a:p>
          <a:p>
            <a:pPr marL="421005" marR="3319145" indent="-40894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for n=1:length(a)  </a:t>
            </a:r>
            <a:r>
              <a:rPr sz="3200" spc="-10" dirty="0">
                <a:latin typeface="Times New Roman"/>
                <a:cs typeface="Times New Roman"/>
              </a:rPr>
              <a:t>if </a:t>
            </a:r>
            <a:r>
              <a:rPr sz="3200" spc="-5" dirty="0">
                <a:latin typeface="Times New Roman"/>
                <a:cs typeface="Times New Roman"/>
              </a:rPr>
              <a:t>a(n) ==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key</a:t>
            </a:r>
            <a:endParaRPr sz="3200">
              <a:latin typeface="Times New Roman"/>
              <a:cs typeface="Times New Roman"/>
            </a:endParaRPr>
          </a:p>
          <a:p>
            <a:pPr marL="826135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pos =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n;</a:t>
            </a:r>
            <a:endParaRPr sz="3200">
              <a:latin typeface="Times New Roman"/>
              <a:cs typeface="Times New Roman"/>
            </a:endParaRPr>
          </a:p>
          <a:p>
            <a:pPr marL="12700" marR="5116830" indent="40640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end  end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87665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4156710" cy="41148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prog45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search key: 67  Found value in element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prog45</a:t>
            </a:r>
            <a:endParaRPr sz="3200">
              <a:latin typeface="Times New Roman"/>
              <a:cs typeface="Times New Roman"/>
            </a:endParaRPr>
          </a:p>
          <a:p>
            <a:pPr marL="12700" marR="804545">
              <a:lnSpc>
                <a:spcPts val="4610"/>
              </a:lnSpc>
              <a:spcBef>
                <a:spcPts val="265"/>
              </a:spcBef>
            </a:pPr>
            <a:r>
              <a:rPr sz="3200" spc="-5" dirty="0">
                <a:latin typeface="Times New Roman"/>
                <a:cs typeface="Times New Roman"/>
              </a:rPr>
              <a:t>Enter search key: 75  Value not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found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67619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9219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Arrays – two dimensions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37779"/>
            <a:ext cx="4283075" cy="47218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207135">
              <a:lnSpc>
                <a:spcPct val="100200"/>
              </a:lnSpc>
              <a:spcBef>
                <a:spcPts val="90"/>
              </a:spcBef>
            </a:pPr>
            <a:r>
              <a:rPr sz="2800" spc="-5" dirty="0">
                <a:latin typeface="Times New Roman"/>
                <a:cs typeface="Times New Roman"/>
              </a:rPr>
              <a:t>array = [1 2 3; 4 5 6];  disp('Array is: ');  array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disp('Array is: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');</a:t>
            </a:r>
            <a:endParaRPr sz="2800">
              <a:latin typeface="Times New Roman"/>
              <a:cs typeface="Times New Roman"/>
            </a:endParaRPr>
          </a:p>
          <a:p>
            <a:pPr marL="12700" marR="139763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[n, </a:t>
            </a:r>
            <a:r>
              <a:rPr sz="2800" dirty="0">
                <a:latin typeface="Times New Roman"/>
                <a:cs typeface="Times New Roman"/>
              </a:rPr>
              <a:t>m] </a:t>
            </a:r>
            <a:r>
              <a:rPr sz="2800" spc="-5" dirty="0">
                <a:latin typeface="Times New Roman"/>
                <a:cs typeface="Times New Roman"/>
              </a:rPr>
              <a:t>=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size(array);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i=1:n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j=1:m</a:t>
            </a:r>
            <a:endParaRPr sz="2800">
              <a:latin typeface="Times New Roman"/>
              <a:cs typeface="Times New Roman"/>
            </a:endParaRPr>
          </a:p>
          <a:p>
            <a:pPr marL="365760" marR="5080" indent="356235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fprintf('%3d', array(i, j));  end</a:t>
            </a:r>
            <a:endParaRPr sz="2800">
              <a:latin typeface="Times New Roman"/>
              <a:cs typeface="Times New Roman"/>
            </a:endParaRPr>
          </a:p>
          <a:p>
            <a:pPr marL="12700" marR="2256790" indent="353060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fprintf(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\n</a:t>
            </a:r>
            <a:r>
              <a:rPr sz="2800" spc="-20" dirty="0">
                <a:latin typeface="Times New Roman"/>
                <a:cs typeface="Times New Roman"/>
              </a:rPr>
              <a:t>'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-5" dirty="0">
                <a:latin typeface="Times New Roman"/>
                <a:cs typeface="Times New Roman"/>
              </a:rPr>
              <a:t>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52887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18551"/>
            <a:ext cx="1625600" cy="440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1244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prog46  Array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array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393700">
              <a:lnSpc>
                <a:spcPts val="2875"/>
              </a:lnSpc>
              <a:tabLst>
                <a:tab pos="926465" algn="l"/>
                <a:tab pos="1459865" algn="l"/>
              </a:tabLst>
            </a:pPr>
            <a:r>
              <a:rPr sz="2400" dirty="0">
                <a:latin typeface="Times New Roman"/>
                <a:cs typeface="Times New Roman"/>
              </a:rPr>
              <a:t>1	2	3</a:t>
            </a:r>
            <a:endParaRPr sz="2400">
              <a:latin typeface="Times New Roman"/>
              <a:cs typeface="Times New Roman"/>
            </a:endParaRPr>
          </a:p>
          <a:p>
            <a:pPr marL="393700">
              <a:lnSpc>
                <a:spcPts val="2875"/>
              </a:lnSpc>
              <a:tabLst>
                <a:tab pos="926465" algn="l"/>
                <a:tab pos="1459865" algn="l"/>
              </a:tabLst>
            </a:pPr>
            <a:r>
              <a:rPr sz="2400" dirty="0">
                <a:latin typeface="Times New Roman"/>
                <a:cs typeface="Times New Roman"/>
              </a:rPr>
              <a:t>4	5	6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50">
              <a:latin typeface="Times New Roman"/>
              <a:cs typeface="Times New Roman"/>
            </a:endParaRPr>
          </a:p>
          <a:p>
            <a:pPr marL="165100" marR="528955" indent="-152400">
              <a:lnSpc>
                <a:spcPts val="2870"/>
              </a:lnSpc>
              <a:tabLst>
                <a:tab pos="469265" algn="l"/>
                <a:tab pos="774065" algn="l"/>
              </a:tabLst>
            </a:pPr>
            <a:r>
              <a:rPr sz="2400" spc="-5" dirty="0">
                <a:latin typeface="Times New Roman"/>
                <a:cs typeface="Times New Roman"/>
              </a:rPr>
              <a:t>Array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is:  </a:t>
            </a:r>
            <a:r>
              <a:rPr sz="2400" dirty="0">
                <a:latin typeface="Times New Roman"/>
                <a:cs typeface="Times New Roman"/>
              </a:rPr>
              <a:t>1	2	3</a:t>
            </a:r>
            <a:endParaRPr sz="2400">
              <a:latin typeface="Times New Roman"/>
              <a:cs typeface="Times New Roman"/>
            </a:endParaRPr>
          </a:p>
          <a:p>
            <a:pPr marR="525780" algn="ctr">
              <a:lnSpc>
                <a:spcPts val="2780"/>
              </a:lnSpc>
              <a:tabLst>
                <a:tab pos="304165" algn="l"/>
                <a:tab pos="608965" algn="l"/>
              </a:tabLst>
            </a:pPr>
            <a:r>
              <a:rPr sz="2400" dirty="0">
                <a:latin typeface="Times New Roman"/>
                <a:cs typeface="Times New Roman"/>
              </a:rPr>
              <a:t>4	5	6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80459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Arrays – two dimensions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693543"/>
            <a:ext cx="8152130" cy="41268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Times New Roman"/>
                <a:cs typeface="Times New Roman"/>
              </a:rPr>
              <a:t>studentGrades = [77 68 86 73; 96 87 89 78; 70 90 86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81]</a:t>
            </a:r>
            <a:endParaRPr sz="2800">
              <a:latin typeface="Times New Roman"/>
              <a:cs typeface="Times New Roman"/>
            </a:endParaRPr>
          </a:p>
          <a:p>
            <a:pPr marL="367665" marR="17780" indent="-355600">
              <a:lnSpc>
                <a:spcPct val="120000"/>
              </a:lnSpc>
            </a:pPr>
            <a:r>
              <a:rPr sz="2800" spc="-5" dirty="0">
                <a:latin typeface="Times New Roman"/>
                <a:cs typeface="Times New Roman"/>
              </a:rPr>
              <a:t>fprintf('\nLowest </a:t>
            </a:r>
            <a:r>
              <a:rPr sz="2800" dirty="0">
                <a:latin typeface="Times New Roman"/>
                <a:cs typeface="Times New Roman"/>
              </a:rPr>
              <a:t>grade: </a:t>
            </a:r>
            <a:r>
              <a:rPr sz="2800" spc="-5" dirty="0">
                <a:latin typeface="Times New Roman"/>
                <a:cs typeface="Times New Roman"/>
              </a:rPr>
              <a:t>%d\nHighest grade: %d\n',...  minimum(studentGrades),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maximum(studentGrades));</a:t>
            </a:r>
            <a:endParaRPr sz="2800">
              <a:latin typeface="Times New Roman"/>
              <a:cs typeface="Times New Roman"/>
            </a:endParaRPr>
          </a:p>
          <a:p>
            <a:pPr marL="12700" marR="2529840">
              <a:lnSpc>
                <a:spcPct val="120000"/>
              </a:lnSpc>
              <a:spcBef>
                <a:spcPts val="15"/>
              </a:spcBef>
            </a:pPr>
            <a:r>
              <a:rPr sz="2800" spc="-10" dirty="0">
                <a:latin typeface="Times New Roman"/>
                <a:cs typeface="Times New Roman"/>
              </a:rPr>
              <a:t>[students, exams]=size(studentGrades);  </a:t>
            </a:r>
            <a:r>
              <a:rPr sz="2800" spc="-5" dirty="0">
                <a:latin typeface="Times New Roman"/>
                <a:cs typeface="Times New Roman"/>
              </a:rPr>
              <a:t>for student =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1:students</a:t>
            </a:r>
            <a:endParaRPr sz="2800">
              <a:latin typeface="Times New Roman"/>
              <a:cs typeface="Times New Roman"/>
            </a:endParaRPr>
          </a:p>
          <a:p>
            <a:pPr marL="1077595" marR="5080" indent="-80010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fprintf('The average grade for student %d is %5.2f\n',...  student, average(studentGrades, student));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94564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minimum.m contains...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781035"/>
            <a:ext cx="5683250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function [lowGrade]=minimum(grades)  lowGrade =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100;</a:t>
            </a:r>
            <a:endParaRPr sz="2800">
              <a:latin typeface="Times New Roman"/>
              <a:cs typeface="Times New Roman"/>
            </a:endParaRPr>
          </a:p>
          <a:p>
            <a:pPr marL="12700" marR="1260475">
              <a:lnSpc>
                <a:spcPct val="10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[students, tests] = size(grades);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i=1:students</a:t>
            </a:r>
            <a:endParaRPr sz="2800">
              <a:latin typeface="Times New Roman"/>
              <a:cs typeface="Times New Roman"/>
            </a:endParaRPr>
          </a:p>
          <a:p>
            <a:pPr marL="36576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j=1:tests</a:t>
            </a:r>
            <a:endParaRPr sz="2800">
              <a:latin typeface="Times New Roman"/>
              <a:cs typeface="Times New Roman"/>
            </a:endParaRPr>
          </a:p>
          <a:p>
            <a:pPr marL="1077595" marR="1180465" indent="-355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grades(i, j) &lt; lowGrade  lowGrade = grades(i,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j);</a:t>
            </a:r>
            <a:endParaRPr sz="2800">
              <a:latin typeface="Times New Roman"/>
              <a:cs typeface="Times New Roman"/>
            </a:endParaRPr>
          </a:p>
          <a:p>
            <a:pPr marL="455930" marR="4439285" indent="266700">
              <a:lnSpc>
                <a:spcPct val="100000"/>
              </a:lnSpc>
              <a:spcBef>
                <a:spcPts val="15"/>
              </a:spcBef>
            </a:pPr>
            <a:r>
              <a:rPr sz="2800" spc="-5" dirty="0">
                <a:latin typeface="Times New Roman"/>
                <a:cs typeface="Times New Roman"/>
              </a:rPr>
              <a:t>end  end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55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/>
          <p:nvPr/>
        </p:nvSpPr>
        <p:spPr>
          <a:xfrm>
            <a:off x="5340096" y="2331712"/>
            <a:ext cx="2048255" cy="3960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31111" y="2354059"/>
            <a:ext cx="3121660" cy="2217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9928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» prog28  Enter </a:t>
            </a:r>
            <a:r>
              <a:rPr sz="2400" spc="-5" dirty="0">
                <a:latin typeface="Times New Roman"/>
                <a:cs typeface="Times New Roman"/>
              </a:rPr>
              <a:t>x: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0"/>
              </a:lnSpc>
            </a:pPr>
            <a:r>
              <a:rPr sz="2400" dirty="0">
                <a:latin typeface="Times New Roman"/>
                <a:cs typeface="Times New Roman"/>
              </a:rPr>
              <a:t>Enter </a:t>
            </a:r>
            <a:r>
              <a:rPr sz="2400" spc="-5" dirty="0">
                <a:latin typeface="Times New Roman"/>
                <a:cs typeface="Times New Roman"/>
              </a:rPr>
              <a:t>y: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Enter z: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75"/>
              </a:lnSpc>
            </a:pPr>
            <a:r>
              <a:rPr sz="2400" dirty="0">
                <a:latin typeface="Times New Roman"/>
                <a:cs typeface="Times New Roman"/>
              </a:rPr>
              <a:t>The value of function: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14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518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maximum.m contains...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2739" y="1925815"/>
            <a:ext cx="5841365" cy="4295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function [highGrade]=maximum(grades)  highGrade =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0;</a:t>
            </a:r>
            <a:endParaRPr sz="2800">
              <a:latin typeface="Times New Roman"/>
              <a:cs typeface="Times New Roman"/>
            </a:endParaRPr>
          </a:p>
          <a:p>
            <a:pPr marL="12700" marR="141732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Times New Roman"/>
                <a:cs typeface="Times New Roman"/>
              </a:rPr>
              <a:t>[students, tests] = size(grades);  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i=1:students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ts val="3250"/>
              </a:lnSpc>
            </a:pPr>
            <a:r>
              <a:rPr sz="2800" spc="-5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j=1:tests</a:t>
            </a:r>
            <a:endParaRPr sz="2800">
              <a:latin typeface="Times New Roman"/>
              <a:cs typeface="Times New Roman"/>
            </a:endParaRPr>
          </a:p>
          <a:p>
            <a:pPr marL="1165860" marR="1146175" indent="-3556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if grades(i, j) &gt; highGrade  highGrade = grades(i,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j);</a:t>
            </a:r>
            <a:endParaRPr sz="2800">
              <a:latin typeface="Times New Roman"/>
              <a:cs typeface="Times New Roman"/>
            </a:endParaRPr>
          </a:p>
          <a:p>
            <a:pPr marL="455930" marR="4508500" indent="354965">
              <a:lnSpc>
                <a:spcPts val="337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end  end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250"/>
              </a:lnSpc>
            </a:pPr>
            <a:r>
              <a:rPr sz="2800" spc="-5" dirty="0">
                <a:latin typeface="Times New Roman"/>
                <a:cs typeface="Times New Roman"/>
              </a:rPr>
              <a:t>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33672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average.m contains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894403"/>
            <a:ext cx="654177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1334" marR="5080" indent="-509270">
              <a:lnSpc>
                <a:spcPct val="119700"/>
              </a:lnSpc>
              <a:spcBef>
                <a:spcPts val="95"/>
              </a:spcBef>
            </a:pPr>
            <a:r>
              <a:rPr sz="3200" spc="-5" dirty="0">
                <a:latin typeface="Times New Roman"/>
                <a:cs typeface="Times New Roman"/>
              </a:rPr>
              <a:t>function [avg]=average(grades, student)  </a:t>
            </a:r>
            <a:r>
              <a:rPr sz="3200" dirty="0">
                <a:latin typeface="Times New Roman"/>
                <a:cs typeface="Times New Roman"/>
              </a:rPr>
              <a:t>total =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0;</a:t>
            </a:r>
            <a:endParaRPr sz="3200">
              <a:latin typeface="Times New Roman"/>
              <a:cs typeface="Times New Roman"/>
            </a:endParaRPr>
          </a:p>
          <a:p>
            <a:pPr marL="521334" marR="974090">
              <a:lnSpc>
                <a:spcPts val="4610"/>
              </a:lnSpc>
              <a:spcBef>
                <a:spcPts val="270"/>
              </a:spcBef>
            </a:pPr>
            <a:r>
              <a:rPr sz="3200" spc="-5" dirty="0">
                <a:latin typeface="Times New Roman"/>
                <a:cs typeface="Times New Roman"/>
              </a:rPr>
              <a:t>[students, tests]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size(grades);  for</a:t>
            </a:r>
            <a:r>
              <a:rPr sz="3200" spc="-10" dirty="0">
                <a:latin typeface="Times New Roman"/>
                <a:cs typeface="Times New Roman"/>
              </a:rPr>
              <a:t> i=1:tests</a:t>
            </a:r>
            <a:endParaRPr sz="3200">
              <a:latin typeface="Times New Roman"/>
              <a:cs typeface="Times New Roman"/>
            </a:endParaRPr>
          </a:p>
          <a:p>
            <a:pPr marL="928369">
              <a:lnSpc>
                <a:spcPct val="100000"/>
              </a:lnSpc>
              <a:spcBef>
                <a:spcPts val="475"/>
              </a:spcBef>
            </a:pP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+ </a:t>
            </a:r>
            <a:r>
              <a:rPr sz="3200" spc="-5" dirty="0">
                <a:latin typeface="Times New Roman"/>
                <a:cs typeface="Times New Roman"/>
              </a:rPr>
              <a:t>grades(student,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i);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end</a:t>
            </a:r>
            <a:endParaRPr sz="3200">
              <a:latin typeface="Times New Roman"/>
              <a:cs typeface="Times New Roman"/>
            </a:endParaRPr>
          </a:p>
          <a:p>
            <a:pPr marL="521334">
              <a:lnSpc>
                <a:spcPct val="100000"/>
              </a:lnSpc>
              <a:spcBef>
                <a:spcPts val="765"/>
              </a:spcBef>
            </a:pPr>
            <a:r>
              <a:rPr sz="3200" spc="-5" dirty="0">
                <a:latin typeface="Times New Roman"/>
                <a:cs typeface="Times New Roman"/>
              </a:rPr>
              <a:t>avg </a:t>
            </a:r>
            <a:r>
              <a:rPr sz="3200" dirty="0">
                <a:latin typeface="Times New Roman"/>
                <a:cs typeface="Times New Roman"/>
              </a:rPr>
              <a:t>= </a:t>
            </a:r>
            <a:r>
              <a:rPr sz="3200" spc="-5" dirty="0">
                <a:latin typeface="Times New Roman"/>
                <a:cs typeface="Times New Roman"/>
              </a:rPr>
              <a:t>total </a:t>
            </a:r>
            <a:r>
              <a:rPr sz="3200" dirty="0">
                <a:latin typeface="Times New Roman"/>
                <a:cs typeface="Times New Roman"/>
              </a:rPr>
              <a:t>/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tests;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00187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659115"/>
            <a:ext cx="4112895" cy="459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»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prog47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studentGrades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=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spcBef>
                <a:spcPts val="5"/>
              </a:spcBef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77	68	86	73</a:t>
            </a:r>
            <a:endParaRPr sz="2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96	87	89	78</a:t>
            </a:r>
            <a:endParaRPr sz="2000">
              <a:latin typeface="Times New Roman"/>
              <a:cs typeface="Times New Roman"/>
            </a:endParaRPr>
          </a:p>
          <a:p>
            <a:pPr marL="266700">
              <a:lnSpc>
                <a:spcPct val="100000"/>
              </a:lnSpc>
              <a:tabLst>
                <a:tab pos="774065" algn="l"/>
                <a:tab pos="1283335" algn="l"/>
                <a:tab pos="1791970" algn="l"/>
              </a:tabLst>
            </a:pPr>
            <a:r>
              <a:rPr sz="2000" spc="-5" dirty="0">
                <a:latin typeface="Times New Roman"/>
                <a:cs typeface="Times New Roman"/>
              </a:rPr>
              <a:t>70	90	86	81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Lowest grade: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68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Highest grade: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96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The average grade for student </a:t>
            </a:r>
            <a:r>
              <a:rPr sz="2000" dirty="0">
                <a:latin typeface="Times New Roman"/>
                <a:cs typeface="Times New Roman"/>
              </a:rPr>
              <a:t>1 </a:t>
            </a:r>
            <a:r>
              <a:rPr sz="2000" spc="-5" dirty="0">
                <a:latin typeface="Times New Roman"/>
                <a:cs typeface="Times New Roman"/>
              </a:rPr>
              <a:t>is 76.00  The average grade for student </a:t>
            </a:r>
            <a:r>
              <a:rPr sz="2000" dirty="0">
                <a:latin typeface="Times New Roman"/>
                <a:cs typeface="Times New Roman"/>
              </a:rPr>
              <a:t>2 </a:t>
            </a:r>
            <a:r>
              <a:rPr sz="2000" spc="-5" dirty="0">
                <a:latin typeface="Times New Roman"/>
                <a:cs typeface="Times New Roman"/>
              </a:rPr>
              <a:t>is 87.50  The average grade for student </a:t>
            </a:r>
            <a:r>
              <a:rPr sz="2000" dirty="0">
                <a:latin typeface="Times New Roman"/>
                <a:cs typeface="Times New Roman"/>
              </a:rPr>
              <a:t>3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81.75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»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2918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339985"/>
            <a:ext cx="4304665" cy="5193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val = input('Enter grade: </a:t>
            </a:r>
            <a:r>
              <a:rPr sz="2800" spc="-10" dirty="0">
                <a:latin typeface="Times New Roman"/>
                <a:cs typeface="Times New Roman"/>
              </a:rPr>
              <a:t>', 's');  </a:t>
            </a:r>
            <a:r>
              <a:rPr sz="2800" spc="-5" dirty="0">
                <a:latin typeface="Times New Roman"/>
                <a:cs typeface="Times New Roman"/>
              </a:rPr>
              <a:t>switch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</a:t>
            </a:r>
            <a:endParaRPr sz="2800">
              <a:latin typeface="Times New Roman"/>
              <a:cs typeface="Times New Roman"/>
            </a:endParaRPr>
          </a:p>
          <a:p>
            <a:pPr marL="455930" marR="1271905" indent="-443865">
              <a:lnSpc>
                <a:spcPct val="110000"/>
              </a:lnSpc>
              <a:spcBef>
                <a:spcPts val="10"/>
              </a:spcBef>
            </a:pPr>
            <a:r>
              <a:rPr sz="2800" spc="-10" dirty="0">
                <a:latin typeface="Times New Roman"/>
                <a:cs typeface="Times New Roman"/>
              </a:rPr>
              <a:t>case {'A', 'a'}  </a:t>
            </a:r>
            <a:r>
              <a:rPr sz="2800" spc="-5" dirty="0">
                <a:latin typeface="Times New Roman"/>
                <a:cs typeface="Times New Roman"/>
              </a:rPr>
              <a:t>disp('Very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10" dirty="0">
                <a:latin typeface="Times New Roman"/>
                <a:cs typeface="Times New Roman"/>
              </a:rPr>
              <a:t>case {'B',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'b'}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350"/>
              </a:spcBef>
            </a:pPr>
            <a:r>
              <a:rPr sz="2800" dirty="0">
                <a:latin typeface="Times New Roman"/>
                <a:cs typeface="Times New Roman"/>
              </a:rPr>
              <a:t>disp('Good');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10" dirty="0">
                <a:latin typeface="Times New Roman"/>
                <a:cs typeface="Times New Roman"/>
              </a:rPr>
              <a:t>case {'C',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'c'}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Times New Roman"/>
                <a:cs typeface="Times New Roman"/>
              </a:rPr>
              <a:t>disp('Fair');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2800" spc="-10" dirty="0">
                <a:latin typeface="Times New Roman"/>
                <a:cs typeface="Times New Roman"/>
              </a:rPr>
              <a:t>case {'D', 'd'}</a:t>
            </a:r>
            <a:endParaRPr sz="2800">
              <a:latin typeface="Times New Roman"/>
              <a:cs typeface="Times New Roman"/>
            </a:endParaRPr>
          </a:p>
          <a:p>
            <a:pPr marL="12700" marR="2213610" indent="443230">
              <a:lnSpc>
                <a:spcPct val="110000"/>
              </a:lnSpc>
            </a:pPr>
            <a:r>
              <a:rPr sz="2800" spc="-5" dirty="0">
                <a:latin typeface="Times New Roman"/>
                <a:cs typeface="Times New Roman"/>
              </a:rPr>
              <a:t>disp('Bad');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4428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2397760" cy="236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8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prog29  </a:t>
            </a:r>
            <a:r>
              <a:rPr sz="3200" dirty="0">
                <a:latin typeface="Times New Roman"/>
                <a:cs typeface="Times New Roman"/>
              </a:rPr>
              <a:t>Enter grade: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  Good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565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switch</a:t>
            </a:r>
            <a:endParaRPr sz="4000" spc="-5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74367" y="1494523"/>
            <a:ext cx="3862704" cy="4721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val = input('Enter grade: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');  switch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val</a:t>
            </a:r>
            <a:endParaRPr sz="2800">
              <a:latin typeface="Times New Roman"/>
              <a:cs typeface="Times New Roman"/>
            </a:endParaRPr>
          </a:p>
          <a:p>
            <a:pPr marL="455930" marR="829310" indent="-443865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{'A', 'a'}  </a:t>
            </a:r>
            <a:r>
              <a:rPr sz="2800" spc="-5" dirty="0">
                <a:latin typeface="Times New Roman"/>
                <a:cs typeface="Times New Roman"/>
              </a:rPr>
              <a:t>disp('Very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{'B',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'b'}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  <a:spcBef>
                <a:spcPts val="10"/>
              </a:spcBef>
            </a:pPr>
            <a:r>
              <a:rPr sz="2800" dirty="0">
                <a:latin typeface="Times New Roman"/>
                <a:cs typeface="Times New Roman"/>
              </a:rPr>
              <a:t>disp('Good');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{'C',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'c'}</a:t>
            </a:r>
            <a:endParaRPr sz="2800">
              <a:latin typeface="Times New Roman"/>
              <a:cs typeface="Times New Roman"/>
            </a:endParaRPr>
          </a:p>
          <a:p>
            <a:pPr marL="45593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disp('Fair');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10" dirty="0">
                <a:latin typeface="Times New Roman"/>
                <a:cs typeface="Times New Roman"/>
              </a:rPr>
              <a:t>case {'D', 'd'}</a:t>
            </a:r>
            <a:endParaRPr sz="2800">
              <a:latin typeface="Times New Roman"/>
              <a:cs typeface="Times New Roman"/>
            </a:endParaRPr>
          </a:p>
          <a:p>
            <a:pPr marL="12700" marR="1771014" indent="443230">
              <a:lnSpc>
                <a:spcPts val="3370"/>
              </a:lnSpc>
              <a:spcBef>
                <a:spcPts val="105"/>
              </a:spcBef>
            </a:pPr>
            <a:r>
              <a:rPr sz="2800" spc="-5" dirty="0">
                <a:latin typeface="Times New Roman"/>
                <a:cs typeface="Times New Roman"/>
              </a:rPr>
              <a:t>disp('Bad');  end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7695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551283" y="6637632"/>
            <a:ext cx="1575435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sz="1400" dirty="0" smtClean="0">
                <a:latin typeface="Times New Roman"/>
                <a:cs typeface="Times New Roman"/>
              </a:rPr>
              <a:t> 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OUTPUT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6224270" cy="411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924935">
              <a:lnSpc>
                <a:spcPct val="119700"/>
              </a:lnSpc>
              <a:spcBef>
                <a:spcPts val="9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prog29b  Enter grade: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??? Undefined function or variable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'c'.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50">
              <a:latin typeface="Times New Roman"/>
              <a:cs typeface="Times New Roman"/>
            </a:endParaRPr>
          </a:p>
          <a:p>
            <a:pPr marL="12700" marR="3776345">
              <a:lnSpc>
                <a:spcPct val="120000"/>
              </a:lnSpc>
            </a:pPr>
            <a:r>
              <a:rPr sz="3200" spc="-5" dirty="0">
                <a:latin typeface="Times New Roman"/>
                <a:cs typeface="Times New Roman"/>
              </a:rPr>
              <a:t>Enter grade: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'c'  Fair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Times New Roman"/>
                <a:cs typeface="Times New Roman"/>
              </a:rPr>
              <a:t>»</a:t>
            </a:r>
            <a:endParaRPr sz="32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4922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1978</Words>
  <Application>Microsoft Office PowerPoint</Application>
  <PresentationFormat>Custom</PresentationFormat>
  <Paragraphs>504</Paragraphs>
  <Slides>52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Tema1</vt:lpstr>
      <vt:lpstr>CHE138-10</vt:lpstr>
      <vt:lpstr>switch example</vt:lpstr>
      <vt:lpstr>OUTPUT</vt:lpstr>
      <vt:lpstr>loop, switch, menu</vt:lpstr>
      <vt:lpstr>OUTPUT</vt:lpstr>
      <vt:lpstr>switch</vt:lpstr>
      <vt:lpstr>OUTPUT</vt:lpstr>
      <vt:lpstr>switch</vt:lpstr>
      <vt:lpstr>OUTPUT</vt:lpstr>
      <vt:lpstr>loop, switch</vt:lpstr>
      <vt:lpstr>OUTPUT</vt:lpstr>
      <vt:lpstr>function</vt:lpstr>
      <vt:lpstr>OUTPUT</vt:lpstr>
      <vt:lpstr>NOTE</vt:lpstr>
      <vt:lpstr>function</vt:lpstr>
      <vt:lpstr>OUTPUT</vt:lpstr>
      <vt:lpstr>Built-in function rand</vt:lpstr>
      <vt:lpstr>OUTPUT</vt:lpstr>
      <vt:lpstr>An example game program</vt:lpstr>
      <vt:lpstr>Game program continued...</vt:lpstr>
      <vt:lpstr>Game program – rollDice function</vt:lpstr>
      <vt:lpstr>OUTPUT</vt:lpstr>
      <vt:lpstr>recursive function - factorial</vt:lpstr>
      <vt:lpstr>OUTPUT</vt:lpstr>
      <vt:lpstr>Recursive function - fibonacci</vt:lpstr>
      <vt:lpstr>OUTPUT</vt:lpstr>
      <vt:lpstr>array example</vt:lpstr>
      <vt:lpstr>OUTPUT</vt:lpstr>
      <vt:lpstr>array example</vt:lpstr>
      <vt:lpstr>OUTPUT</vt:lpstr>
      <vt:lpstr>array example</vt:lpstr>
      <vt:lpstr>OUTPUT</vt:lpstr>
      <vt:lpstr>array example</vt:lpstr>
      <vt:lpstr>OUTPUT</vt:lpstr>
      <vt:lpstr>string example</vt:lpstr>
      <vt:lpstr>OUTPUT</vt:lpstr>
      <vt:lpstr>‘Call-by-value’ in functions</vt:lpstr>
      <vt:lpstr>OUTPUT</vt:lpstr>
      <vt:lpstr>‘Call-by-value’ in functions</vt:lpstr>
      <vt:lpstr>OUTPUT</vt:lpstr>
      <vt:lpstr>array sorting</vt:lpstr>
      <vt:lpstr>OUTPUT</vt:lpstr>
      <vt:lpstr>Linear Search</vt:lpstr>
      <vt:lpstr>linearSearch function</vt:lpstr>
      <vt:lpstr>OUTPUT</vt:lpstr>
      <vt:lpstr>Arrays – two dimensions</vt:lpstr>
      <vt:lpstr>OUTPUT</vt:lpstr>
      <vt:lpstr>Arrays – two dimensions</vt:lpstr>
      <vt:lpstr>minimum.m contains...</vt:lpstr>
      <vt:lpstr>maximum.m contains...</vt:lpstr>
      <vt:lpstr>average.m contains</vt:lpstr>
      <vt:lpstr>OUTPUT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23</cp:revision>
  <dcterms:created xsi:type="dcterms:W3CDTF">2019-12-02T20:17:31Z</dcterms:created>
  <dcterms:modified xsi:type="dcterms:W3CDTF">2019-12-04T08:56:56Z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