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CC0000"/>
                </a:solidFill>
              </a:rPr>
              <a:t>Standart önlemler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6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sz="2800" dirty="0" smtClean="0"/>
              <a:t>Hastanın tanısına ve enfeksiyonu olup olmadığına bakılmaksızın </a:t>
            </a:r>
            <a:r>
              <a:rPr lang="tr-TR" sz="2800" b="1" dirty="0" smtClean="0"/>
              <a:t>bütün hastalara </a:t>
            </a:r>
            <a:r>
              <a:rPr lang="tr-TR" sz="2800" dirty="0" smtClean="0"/>
              <a:t>uygulanan önlemlerdir </a:t>
            </a:r>
          </a:p>
          <a:p>
            <a:pPr eaLnBrk="1" hangingPunct="1"/>
            <a:endParaRPr lang="tr-T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229600" cy="1143000"/>
          </a:xfrm>
        </p:spPr>
        <p:txBody>
          <a:bodyPr/>
          <a:lstStyle/>
          <a:p>
            <a:pPr algn="l" eaLnBrk="1" hangingPunct="1"/>
            <a:r>
              <a:rPr lang="tr-TR" smtClean="0">
                <a:solidFill>
                  <a:srgbClr val="CC0000"/>
                </a:solidFill>
              </a:rPr>
              <a:t>Standart Önlemler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38544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tr-TR" b="1" dirty="0" smtClean="0"/>
              <a:t>Maske, yüz-göz koruyucu:</a:t>
            </a:r>
            <a:r>
              <a:rPr lang="tr-TR" sz="2800" b="1" dirty="0" smtClean="0"/>
              <a:t> </a:t>
            </a:r>
          </a:p>
          <a:p>
            <a:pPr lvl="1" eaLnBrk="1" hangingPunct="1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dirty="0" smtClean="0"/>
              <a:t>İşlemler sırasında vücut sıvıları, salgılar, çıkartılar ve kan sıçrama olasılığı olduğunda göz, burun ve ağız mukozasını koruma amaçlı kullanılmalıdır</a:t>
            </a:r>
          </a:p>
        </p:txBody>
      </p:sp>
      <p:pic>
        <p:nvPicPr>
          <p:cNvPr id="23556" name="Picture 4" descr="1870»•iÊ^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381000"/>
            <a:ext cx="1752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smtClean="0">
                <a:solidFill>
                  <a:srgbClr val="CC0000"/>
                </a:solidFill>
              </a:rPr>
              <a:t>Standart Önlemler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4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tr-TR" sz="2800" b="1" dirty="0" smtClean="0"/>
              <a:t>Önlük: </a:t>
            </a:r>
          </a:p>
          <a:p>
            <a:pPr lvl="1" eaLnBrk="1" hangingPunct="1">
              <a:lnSpc>
                <a:spcPct val="14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dirty="0" smtClean="0"/>
              <a:t>İşlemler sırasında vücut sıvıları, salgılar, çıkartılar ve kan sıçrayabileceğinden deri ve giysilerin kirlenmesini önlemek için giyilir</a:t>
            </a:r>
          </a:p>
          <a:p>
            <a:pPr lvl="1" eaLnBrk="1" hangingPunct="1">
              <a:lnSpc>
                <a:spcPct val="14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tr-TR" dirty="0" smtClean="0"/>
          </a:p>
          <a:p>
            <a:pPr lvl="1" eaLnBrk="1" hangingPunct="1">
              <a:lnSpc>
                <a:spcPct val="14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dirty="0" smtClean="0"/>
              <a:t>Kirlenen önlük dış yüzüne dokunmadan çıkarılmalı ve eller yıkanmalıdır</a:t>
            </a:r>
            <a:r>
              <a:rPr lang="tr-TR" b="1" dirty="0" smtClean="0"/>
              <a:t> </a:t>
            </a:r>
          </a:p>
          <a:p>
            <a:pPr eaLnBrk="1" hangingPunct="1"/>
            <a:endParaRPr lang="tr-TR" sz="2800" b="1" dirty="0" smtClean="0"/>
          </a:p>
        </p:txBody>
      </p:sp>
      <p:pic>
        <p:nvPicPr>
          <p:cNvPr id="24580" name="Picture 4" descr="dr_gown_1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381000"/>
            <a:ext cx="2362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dirty="0" smtClean="0">
                <a:solidFill>
                  <a:srgbClr val="CC0000"/>
                </a:solidFill>
              </a:rPr>
              <a:t>Standart Önlemler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7338"/>
            <a:ext cx="7772400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tr-TR" sz="2800" b="1" dirty="0" smtClean="0"/>
              <a:t>Hasta bakım malzemeleri: </a:t>
            </a:r>
          </a:p>
          <a:p>
            <a:pPr lvl="1"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dirty="0" err="1" smtClean="0"/>
              <a:t>Kontamine</a:t>
            </a:r>
            <a:r>
              <a:rPr lang="tr-TR" dirty="0" smtClean="0"/>
              <a:t> malzemeler, başka hastalar ve çevre </a:t>
            </a:r>
            <a:r>
              <a:rPr lang="tr-TR" dirty="0" err="1" smtClean="0"/>
              <a:t>kontamine</a:t>
            </a:r>
            <a:r>
              <a:rPr lang="tr-TR" dirty="0" smtClean="0"/>
              <a:t> edilmeden uzaklaştırılmalıdır </a:t>
            </a:r>
          </a:p>
          <a:p>
            <a:pPr lvl="1"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dirty="0" smtClean="0"/>
              <a:t>Bir kullanımlık malzemeler hemen atılmalı, tekrar kullanılacak olanlar uygun yöntemlerle steril/dezenfekte edilmelidir</a:t>
            </a:r>
          </a:p>
          <a:p>
            <a:pPr>
              <a:lnSpc>
                <a:spcPct val="150000"/>
              </a:lnSpc>
              <a:buNone/>
            </a:pPr>
            <a:r>
              <a:rPr lang="tr-TR" b="1" dirty="0" smtClean="0"/>
              <a:t>Yatak çarşafları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Çevreyi </a:t>
            </a:r>
            <a:r>
              <a:rPr lang="tr-TR" dirty="0" err="1" smtClean="0"/>
              <a:t>kontamine</a:t>
            </a:r>
            <a:r>
              <a:rPr lang="tr-TR" dirty="0" smtClean="0"/>
              <a:t> etmeden uygun şekilde çamaşırhaneye gönderilmelidir</a:t>
            </a:r>
          </a:p>
          <a:p>
            <a:pPr lvl="1" eaLnBrk="1" hangingPunct="1">
              <a:lnSpc>
                <a:spcPct val="110000"/>
              </a:lnSpc>
              <a:spcBef>
                <a:spcPts val="500"/>
              </a:spcBef>
              <a:spcAft>
                <a:spcPts val="500"/>
              </a:spcAft>
            </a:pPr>
            <a:endParaRPr lang="tr-TR" b="1" dirty="0" smtClean="0"/>
          </a:p>
        </p:txBody>
      </p:sp>
      <p:pic>
        <p:nvPicPr>
          <p:cNvPr id="25604" name="Picture 5" descr="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119063"/>
            <a:ext cx="2589212" cy="194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331200" cy="91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3600" dirty="0" smtClean="0">
                <a:solidFill>
                  <a:srgbClr val="CC0000"/>
                </a:solidFill>
              </a:rPr>
              <a:t>Standart Önlemler</a:t>
            </a:r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474663" y="1196975"/>
            <a:ext cx="7994650" cy="4724400"/>
          </a:xfrm>
        </p:spPr>
        <p:txBody>
          <a:bodyPr/>
          <a:lstStyle/>
          <a:p>
            <a:pPr marL="609600" indent="-609600" eaLnBrk="1" hangingPunct="1"/>
            <a:r>
              <a:rPr lang="tr-TR" sz="2800" dirty="0" smtClean="0"/>
              <a:t>Kanla, her türlü vücut sıvısı ve ter dışında her tür vücut salgısı ile</a:t>
            </a:r>
          </a:p>
          <a:p>
            <a:pPr marL="609600" indent="-609600" eaLnBrk="1" hangingPunct="1"/>
            <a:r>
              <a:rPr lang="tr-TR" sz="2800" dirty="0" smtClean="0"/>
              <a:t>Mukoza ile</a:t>
            </a:r>
          </a:p>
          <a:p>
            <a:pPr marL="609600" indent="-609600" eaLnBrk="1" hangingPunct="1"/>
            <a:r>
              <a:rPr lang="tr-TR" sz="2800" dirty="0" smtClean="0"/>
              <a:t>Bütünlüğü bozulmuş ciltle temas sırasında steril olmayan </a:t>
            </a:r>
            <a:r>
              <a:rPr lang="tr-TR" sz="2800" i="1" dirty="0" smtClean="0">
                <a:solidFill>
                  <a:srgbClr val="CC0000"/>
                </a:solidFill>
              </a:rPr>
              <a:t>ELDİVEN</a:t>
            </a:r>
            <a:r>
              <a:rPr lang="tr-TR" sz="2800" dirty="0" smtClean="0"/>
              <a:t> giyilmelidir.</a:t>
            </a:r>
          </a:p>
          <a:p>
            <a:pPr marL="609600" indent="-609600" eaLnBrk="1" hangingPunct="1"/>
            <a:r>
              <a:rPr lang="tr-TR" sz="2800" dirty="0" smtClean="0"/>
              <a:t>Temas sonrasında eldiven çıkarıldıktan sonra </a:t>
            </a:r>
            <a:r>
              <a:rPr lang="tr-TR" sz="2800" i="1" dirty="0" smtClean="0">
                <a:solidFill>
                  <a:srgbClr val="CC0000"/>
                </a:solidFill>
              </a:rPr>
              <a:t>EL HİJYENİ</a:t>
            </a:r>
            <a:r>
              <a:rPr lang="tr-TR" sz="2800" i="1" dirty="0" smtClean="0">
                <a:solidFill>
                  <a:schemeClr val="tx2"/>
                </a:solidFill>
              </a:rPr>
              <a:t> </a:t>
            </a:r>
            <a:r>
              <a:rPr lang="tr-TR" sz="2800" i="1" dirty="0" smtClean="0"/>
              <a:t>sağlanmalıdır</a:t>
            </a:r>
            <a:r>
              <a:rPr lang="tr-TR" sz="2800" dirty="0" smtClean="0"/>
              <a:t>.</a:t>
            </a:r>
          </a:p>
          <a:p>
            <a:pPr marL="609600" indent="-609600" eaLnBrk="1" hangingPunct="1"/>
            <a:r>
              <a:rPr lang="tr-TR" sz="2800" dirty="0" smtClean="0">
                <a:cs typeface="Times New Roman" pitchFamily="18" charset="0"/>
              </a:rPr>
              <a:t>Hasta üzerinde kirli bir alandan temiz bir alana geçerken eldivenler de</a:t>
            </a:r>
            <a:r>
              <a:rPr lang="tr-TR" sz="2800" dirty="0" smtClean="0"/>
              <a:t>ğiş</a:t>
            </a:r>
            <a:r>
              <a:rPr lang="tr-TR" sz="2800" dirty="0" smtClean="0">
                <a:cs typeface="Times New Roman" pitchFamily="18" charset="0"/>
              </a:rPr>
              <a:t>tirilerek el hijyeni sa</a:t>
            </a:r>
            <a:r>
              <a:rPr lang="tr-TR" sz="2800" dirty="0" smtClean="0"/>
              <a:t>ğ</a:t>
            </a:r>
            <a:r>
              <a:rPr lang="tr-TR" sz="2800" dirty="0" smtClean="0">
                <a:cs typeface="Times New Roman" pitchFamily="18" charset="0"/>
              </a:rPr>
              <a:t>lanmal</a:t>
            </a:r>
            <a:r>
              <a:rPr lang="tr-TR" sz="2800" dirty="0" smtClean="0"/>
              <a:t>ı</a:t>
            </a:r>
            <a:r>
              <a:rPr lang="tr-TR" sz="2800" dirty="0" smtClean="0">
                <a:cs typeface="Times New Roman" pitchFamily="18" charset="0"/>
              </a:rPr>
              <a:t>d</a:t>
            </a:r>
            <a:r>
              <a:rPr lang="tr-TR" sz="2800" dirty="0" smtClean="0"/>
              <a:t>ı</a:t>
            </a:r>
            <a:r>
              <a:rPr lang="tr-TR" sz="2800" dirty="0" smtClean="0">
                <a:cs typeface="Times New Roman" pitchFamily="18" charset="0"/>
              </a:rPr>
              <a:t>r.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66750" y="188913"/>
            <a:ext cx="7772400" cy="91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3600" dirty="0" smtClean="0">
                <a:solidFill>
                  <a:srgbClr val="CC0000"/>
                </a:solidFill>
              </a:rPr>
              <a:t>Standart Önlemler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484784"/>
            <a:ext cx="8512175" cy="4968875"/>
          </a:xfrm>
        </p:spPr>
        <p:txBody>
          <a:bodyPr>
            <a:normAutofit lnSpcReduction="10000"/>
          </a:bodyPr>
          <a:lstStyle/>
          <a:p>
            <a:pPr marL="609600" indent="-609600" algn="just" eaLnBrk="1" hangingPunct="1">
              <a:lnSpc>
                <a:spcPct val="90000"/>
              </a:lnSpc>
            </a:pPr>
            <a:r>
              <a:rPr lang="tr-TR" sz="2800" dirty="0" smtClean="0">
                <a:cs typeface="Times New Roman" pitchFamily="18" charset="0"/>
              </a:rPr>
              <a:t>Vücut s</a:t>
            </a:r>
            <a:r>
              <a:rPr lang="tr-TR" sz="2800" dirty="0" smtClean="0"/>
              <a:t>ıvı</a:t>
            </a:r>
            <a:r>
              <a:rPr lang="tr-TR" sz="2800" dirty="0" smtClean="0">
                <a:cs typeface="Times New Roman" pitchFamily="18" charset="0"/>
              </a:rPr>
              <a:t> veya </a:t>
            </a:r>
            <a:r>
              <a:rPr lang="tr-TR" sz="2800" dirty="0" smtClean="0"/>
              <a:t>salgılarının</a:t>
            </a:r>
            <a:r>
              <a:rPr lang="tr-TR" sz="2800" dirty="0" smtClean="0">
                <a:cs typeface="Times New Roman" pitchFamily="18" charset="0"/>
              </a:rPr>
              <a:t> çevreye s</a:t>
            </a:r>
            <a:r>
              <a:rPr lang="tr-TR" sz="2800" dirty="0" smtClean="0"/>
              <a:t>ı</a:t>
            </a:r>
            <a:r>
              <a:rPr lang="tr-TR" sz="2800" dirty="0" smtClean="0">
                <a:cs typeface="Times New Roman" pitchFamily="18" charset="0"/>
              </a:rPr>
              <a:t>çrama veya yay</a:t>
            </a:r>
            <a:r>
              <a:rPr lang="tr-TR" sz="2800" dirty="0" smtClean="0"/>
              <a:t>ı</a:t>
            </a:r>
            <a:r>
              <a:rPr lang="tr-TR" sz="2800" dirty="0" smtClean="0">
                <a:cs typeface="Times New Roman" pitchFamily="18" charset="0"/>
              </a:rPr>
              <a:t>lma ihtimali olan durumlarda eldivene ek olarak diğer ki</a:t>
            </a:r>
            <a:r>
              <a:rPr lang="tr-TR" sz="2800" dirty="0" smtClean="0"/>
              <a:t>ş</a:t>
            </a:r>
            <a:r>
              <a:rPr lang="tr-TR" sz="2800" dirty="0" smtClean="0">
                <a:cs typeface="Times New Roman" pitchFamily="18" charset="0"/>
              </a:rPr>
              <a:t>isel korunma malzemeleri (</a:t>
            </a:r>
            <a:r>
              <a:rPr lang="tr-TR" sz="2800" dirty="0" smtClean="0">
                <a:solidFill>
                  <a:srgbClr val="CC0000"/>
                </a:solidFill>
                <a:cs typeface="Times New Roman" pitchFamily="18" charset="0"/>
              </a:rPr>
              <a:t>önlük, maske veya gözlük</a:t>
            </a:r>
            <a:r>
              <a:rPr lang="tr-TR" sz="2800" dirty="0" smtClean="0">
                <a:cs typeface="Times New Roman" pitchFamily="18" charset="0"/>
              </a:rPr>
              <a:t>) kullan</a:t>
            </a:r>
            <a:r>
              <a:rPr lang="tr-TR" sz="2800" dirty="0" smtClean="0"/>
              <a:t>ı</a:t>
            </a:r>
            <a:r>
              <a:rPr lang="tr-TR" sz="2800" dirty="0" smtClean="0">
                <a:cs typeface="Times New Roman" pitchFamily="18" charset="0"/>
              </a:rPr>
              <a:t>lmal</a:t>
            </a:r>
            <a:r>
              <a:rPr lang="tr-TR" sz="2800" dirty="0" smtClean="0"/>
              <a:t>ıdır.</a:t>
            </a:r>
            <a:r>
              <a:rPr lang="tr-TR" sz="2800" dirty="0" smtClean="0">
                <a:cs typeface="Times New Roman" pitchFamily="18" charset="0"/>
              </a:rPr>
              <a:t> </a:t>
            </a:r>
          </a:p>
          <a:p>
            <a:pPr marL="609600" indent="-609600" algn="just" eaLnBrk="1" hangingPunct="1">
              <a:lnSpc>
                <a:spcPct val="90000"/>
              </a:lnSpc>
              <a:buNone/>
            </a:pPr>
            <a:endParaRPr lang="tr-TR" sz="2800" dirty="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tr-TR" sz="2800" dirty="0" smtClean="0"/>
              <a:t>Kan ve diğer vücut sıvı/salgılarının çevreye sıçrama/püskürme ihtimali olan durumlarda (</a:t>
            </a:r>
            <a:r>
              <a:rPr lang="tr-TR" sz="2800" dirty="0" err="1" smtClean="0"/>
              <a:t>endotrakeal</a:t>
            </a:r>
            <a:r>
              <a:rPr lang="tr-TR" sz="2800" dirty="0" smtClean="0"/>
              <a:t> </a:t>
            </a:r>
            <a:r>
              <a:rPr lang="tr-TR" sz="2800" dirty="0" err="1" smtClean="0"/>
              <a:t>aspirasyon</a:t>
            </a:r>
            <a:r>
              <a:rPr lang="tr-TR" sz="2800" dirty="0" smtClean="0"/>
              <a:t>, </a:t>
            </a:r>
            <a:r>
              <a:rPr lang="tr-TR" sz="2800" dirty="0" err="1" smtClean="0"/>
              <a:t>vasküler</a:t>
            </a:r>
            <a:r>
              <a:rPr lang="tr-TR" sz="2800" dirty="0" smtClean="0"/>
              <a:t> </a:t>
            </a:r>
            <a:r>
              <a:rPr lang="tr-TR" sz="2800" dirty="0" err="1" smtClean="0"/>
              <a:t>invaziv</a:t>
            </a:r>
            <a:r>
              <a:rPr lang="tr-TR" sz="2800" dirty="0" smtClean="0"/>
              <a:t> girişimler, vb. ) </a:t>
            </a:r>
            <a:r>
              <a:rPr lang="tr-TR" sz="2800" dirty="0" smtClean="0">
                <a:solidFill>
                  <a:srgbClr val="CC0000"/>
                </a:solidFill>
              </a:rPr>
              <a:t>cerrahi maske + gözlük  veya siperli maske</a:t>
            </a:r>
            <a:r>
              <a:rPr lang="tr-TR" sz="2800" dirty="0" smtClean="0"/>
              <a:t> kullanılmalıdır.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tr-TR" sz="2800" dirty="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tr-TR" sz="2800" dirty="0" smtClean="0"/>
              <a:t>Her tür </a:t>
            </a:r>
            <a:r>
              <a:rPr lang="tr-TR" sz="2800" dirty="0" err="1" smtClean="0"/>
              <a:t>spinal</a:t>
            </a:r>
            <a:r>
              <a:rPr lang="tr-TR" sz="2800" dirty="0" smtClean="0"/>
              <a:t> girişim sırasında (</a:t>
            </a:r>
            <a:r>
              <a:rPr lang="tr-TR" sz="2800" dirty="0" err="1" smtClean="0"/>
              <a:t>miyelogram</a:t>
            </a:r>
            <a:r>
              <a:rPr lang="tr-TR" sz="2800" dirty="0" smtClean="0"/>
              <a:t>, </a:t>
            </a:r>
            <a:r>
              <a:rPr lang="tr-TR" sz="2800" dirty="0" err="1" smtClean="0"/>
              <a:t>lomber</a:t>
            </a:r>
            <a:r>
              <a:rPr lang="tr-TR" sz="2800" dirty="0" smtClean="0"/>
              <a:t> ponksiyon, </a:t>
            </a:r>
            <a:r>
              <a:rPr lang="tr-TR" sz="2800" dirty="0" err="1" smtClean="0"/>
              <a:t>spinal</a:t>
            </a:r>
            <a:r>
              <a:rPr lang="tr-TR" sz="2800" dirty="0" smtClean="0"/>
              <a:t> anestezi, vb.) işlemi yapan kişi </a:t>
            </a:r>
            <a:r>
              <a:rPr lang="tr-TR" sz="2800" dirty="0" smtClean="0">
                <a:solidFill>
                  <a:srgbClr val="CC0000"/>
                </a:solidFill>
              </a:rPr>
              <a:t>cerrahi maske</a:t>
            </a:r>
            <a:r>
              <a:rPr lang="tr-TR" sz="2800" dirty="0" smtClean="0"/>
              <a:t> takmalıdır. </a:t>
            </a:r>
            <a:endParaRPr lang="tr-TR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66750" y="549275"/>
            <a:ext cx="7772400" cy="91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dirty="0" smtClean="0">
                <a:solidFill>
                  <a:srgbClr val="CC0000"/>
                </a:solidFill>
              </a:rPr>
              <a:t>Standart Önlemler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06400" y="1628775"/>
            <a:ext cx="8201025" cy="4968875"/>
          </a:xfrm>
        </p:spPr>
        <p:txBody>
          <a:bodyPr/>
          <a:lstStyle/>
          <a:p>
            <a:pPr eaLnBrk="1" hangingPunct="1"/>
            <a:r>
              <a:rPr lang="tr-TR" sz="2800" dirty="0" smtClean="0"/>
              <a:t>Solunum hijyeni: </a:t>
            </a:r>
          </a:p>
          <a:p>
            <a:pPr eaLnBrk="1" hangingPunct="1">
              <a:buNone/>
            </a:pPr>
            <a:endParaRPr lang="tr-TR" sz="2800" dirty="0" smtClean="0"/>
          </a:p>
          <a:p>
            <a:pPr lvl="2"/>
            <a:r>
              <a:rPr lang="tr-TR" sz="2000" dirty="0" smtClean="0"/>
              <a:t>Öksüren/hapşıran hastalara ağızlarını kağıt mendil/peçete ille kapatmaları konusunda eğitim  verilmeli. </a:t>
            </a:r>
          </a:p>
          <a:p>
            <a:pPr lvl="2">
              <a:buNone/>
            </a:pPr>
            <a:endParaRPr lang="tr-TR" sz="2000" dirty="0" smtClean="0"/>
          </a:p>
          <a:p>
            <a:pPr lvl="2"/>
            <a:r>
              <a:rPr lang="tr-TR" sz="2000" dirty="0" smtClean="0"/>
              <a:t>Öksüren/hapşıran hastalara mümkünse cerrahi  maske taktırılmalı ve diğer hastalarla aralarında en az bir metre mesafe olacak şekilde yerleştirme yapılmalı</a:t>
            </a:r>
          </a:p>
          <a:p>
            <a:pPr algn="just" eaLnBrk="1" hangingPunct="1">
              <a:lnSpc>
                <a:spcPct val="90000"/>
              </a:lnSpc>
            </a:pPr>
            <a:endParaRPr lang="tr-TR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66750" y="333375"/>
            <a:ext cx="7772400" cy="91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mtClean="0">
                <a:solidFill>
                  <a:srgbClr val="CC0000"/>
                </a:solidFill>
              </a:rPr>
              <a:t>Standart Önlemler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06400" y="1557338"/>
            <a:ext cx="8201025" cy="4968875"/>
          </a:xfrm>
        </p:spPr>
        <p:txBody>
          <a:bodyPr/>
          <a:lstStyle/>
          <a:p>
            <a:pPr eaLnBrk="1" hangingPunct="1"/>
            <a:r>
              <a:rPr lang="tr-TR" sz="2800" dirty="0" smtClean="0"/>
              <a:t>Hastaların vücut sıvı/salgıları ile kirlenmiş yüzey/malzemelerle temas ederken eldiven giyilmeli, eldiven çıkarıldıktan sonra el hijyeni sağlanmalıdır. </a:t>
            </a:r>
          </a:p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dirty="0" smtClean="0"/>
              <a:t>Kirli malzemelerin transferi, ortamda </a:t>
            </a:r>
            <a:r>
              <a:rPr lang="tr-TR" sz="2800" dirty="0" err="1" smtClean="0"/>
              <a:t>kontaminasyonuna</a:t>
            </a:r>
            <a:r>
              <a:rPr lang="tr-TR" sz="2800" dirty="0" smtClean="0"/>
              <a:t> neden olmayacak şekilde yapılmalıdır.</a:t>
            </a:r>
          </a:p>
          <a:p>
            <a:pPr algn="just" eaLnBrk="1" hangingPunct="1">
              <a:lnSpc>
                <a:spcPct val="90000"/>
              </a:lnSpc>
            </a:pPr>
            <a:endParaRPr lang="tr-TR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333375"/>
            <a:ext cx="8713788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3600" dirty="0" smtClean="0">
                <a:solidFill>
                  <a:srgbClr val="CC0000"/>
                </a:solidFill>
              </a:rPr>
              <a:t>Standart Önlemler</a:t>
            </a:r>
            <a:br>
              <a:rPr lang="tr-TR" sz="3600" dirty="0" smtClean="0">
                <a:solidFill>
                  <a:srgbClr val="CC0000"/>
                </a:solidFill>
              </a:rPr>
            </a:br>
            <a:r>
              <a:rPr lang="tr-TR" sz="3600" dirty="0" smtClean="0">
                <a:solidFill>
                  <a:srgbClr val="CC0000"/>
                </a:solidFill>
              </a:rPr>
              <a:t>Güvenli Enjeksiyon Uygulamaları</a:t>
            </a:r>
            <a:endParaRPr lang="en-US" sz="3600" dirty="0" smtClean="0">
              <a:solidFill>
                <a:srgbClr val="CC00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3250" y="1628775"/>
            <a:ext cx="7848600" cy="41148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tr-TR" sz="2800" dirty="0" smtClean="0"/>
              <a:t>Her tür </a:t>
            </a:r>
            <a:r>
              <a:rPr lang="tr-TR" sz="2800" dirty="0" err="1" smtClean="0"/>
              <a:t>parenteral</a:t>
            </a:r>
            <a:r>
              <a:rPr lang="tr-TR" sz="2800" dirty="0" smtClean="0"/>
              <a:t> enjeksiyon sırasında steril, tek kullanımlık enjektör ucu ve enjektör kullanılmalı</a:t>
            </a:r>
          </a:p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dirty="0" smtClean="0"/>
              <a:t>bir kez kullanılmış veya herhangi bir nedenle </a:t>
            </a:r>
            <a:r>
              <a:rPr lang="tr-TR" sz="2800" dirty="0" err="1" smtClean="0"/>
              <a:t>sterilitesi</a:t>
            </a:r>
            <a:r>
              <a:rPr lang="tr-TR" sz="2800" dirty="0" smtClean="0"/>
              <a:t> bozulmuş enjektör/enjektör uçları kesinlikle kullanılmamalı</a:t>
            </a:r>
          </a:p>
          <a:p>
            <a:pPr eaLnBrk="1" hangingPunct="1">
              <a:buNone/>
            </a:pPr>
            <a:endParaRPr lang="tr-TR" sz="2800" dirty="0" smtClean="0"/>
          </a:p>
          <a:p>
            <a:pPr eaLnBrk="1" hangingPunct="1"/>
            <a:r>
              <a:rPr lang="tr-TR" sz="2800" dirty="0" smtClean="0"/>
              <a:t>Kullanım sonrasında iğne uçları enjektörden ayrılmamalı, uçlarına kılıf takılmamalı, kıvrılıp bükülmemeli, enjektörler uçları ile birlikte  </a:t>
            </a:r>
            <a:r>
              <a:rPr lang="tr-TR" sz="2800" dirty="0" smtClean="0">
                <a:solidFill>
                  <a:srgbClr val="C00000"/>
                </a:solidFill>
              </a:rPr>
              <a:t>özel kesici-delici alet kutularına </a:t>
            </a:r>
            <a:r>
              <a:rPr lang="tr-TR" sz="2800" dirty="0" smtClean="0"/>
              <a:t>atılmalıdır.</a:t>
            </a:r>
          </a:p>
          <a:p>
            <a:pPr eaLnBrk="1" hangingPunct="1">
              <a:buFontTx/>
              <a:buNone/>
            </a:pPr>
            <a:endParaRPr lang="tr-T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333375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3600" dirty="0" smtClean="0">
                <a:solidFill>
                  <a:srgbClr val="CC0000"/>
                </a:solidFill>
              </a:rPr>
              <a:t>Standart Önlemler</a:t>
            </a:r>
            <a:br>
              <a:rPr lang="tr-TR" sz="3600" dirty="0" smtClean="0">
                <a:solidFill>
                  <a:srgbClr val="CC0000"/>
                </a:solidFill>
              </a:rPr>
            </a:br>
            <a:r>
              <a:rPr lang="tr-TR" sz="3600" dirty="0" smtClean="0">
                <a:solidFill>
                  <a:srgbClr val="CC0000"/>
                </a:solidFill>
              </a:rPr>
              <a:t>Güvenli Enjeksiyon Uygulamaları</a:t>
            </a:r>
            <a:endParaRPr lang="en-US" sz="3600" dirty="0" smtClean="0">
              <a:solidFill>
                <a:srgbClr val="CC00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3250" y="1835150"/>
            <a:ext cx="7848600" cy="4114800"/>
          </a:xfrm>
        </p:spPr>
        <p:txBody>
          <a:bodyPr/>
          <a:lstStyle/>
          <a:p>
            <a:pPr eaLnBrk="1" hangingPunct="1"/>
            <a:r>
              <a:rPr lang="tr-TR" sz="2800" dirty="0" smtClean="0"/>
              <a:t>Kesici-delici aletler, kesici-delici uçları vücudun herhangi bir bölümüne dönük şekilde elden ele </a:t>
            </a:r>
            <a:r>
              <a:rPr lang="tr-TR" sz="2800" dirty="0" err="1" smtClean="0"/>
              <a:t>tranfer</a:t>
            </a:r>
            <a:r>
              <a:rPr lang="tr-TR" sz="2800" dirty="0" smtClean="0"/>
              <a:t> edilmemelidir.</a:t>
            </a:r>
          </a:p>
          <a:p>
            <a:pPr eaLnBrk="1" hangingPunct="1">
              <a:buNone/>
            </a:pPr>
            <a:endParaRPr lang="tr-TR" sz="2800" dirty="0" smtClean="0"/>
          </a:p>
          <a:p>
            <a:pPr eaLnBrk="1" hangingPunct="1"/>
            <a:r>
              <a:rPr lang="tr-TR" sz="2800" dirty="0" err="1" smtClean="0"/>
              <a:t>Multidoz</a:t>
            </a:r>
            <a:r>
              <a:rPr lang="tr-TR" sz="2800" dirty="0" smtClean="0"/>
              <a:t> </a:t>
            </a:r>
            <a:r>
              <a:rPr lang="tr-TR" sz="2800" dirty="0" err="1" smtClean="0"/>
              <a:t>flakonlara</a:t>
            </a:r>
            <a:r>
              <a:rPr lang="tr-TR" sz="2800" dirty="0" smtClean="0"/>
              <a:t> her giriş için yeni ve steril bir enjektör  ve enjektör ucu kullanılmalı, giriş öncesinde </a:t>
            </a:r>
            <a:r>
              <a:rPr lang="tr-TR" sz="2800" dirty="0" err="1" smtClean="0"/>
              <a:t>flakonun</a:t>
            </a:r>
            <a:r>
              <a:rPr lang="tr-TR" sz="2800" dirty="0" smtClean="0"/>
              <a:t> diyaframı alkolle silinmelidir. </a:t>
            </a:r>
          </a:p>
          <a:p>
            <a:pPr eaLnBrk="1" hangingPunct="1"/>
            <a:endParaRPr lang="tr-T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41338" y="333375"/>
            <a:ext cx="8331200" cy="91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mtClean="0">
                <a:solidFill>
                  <a:srgbClr val="CC0000"/>
                </a:solidFill>
              </a:rPr>
              <a:t>Standart Önlemler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74663" y="1196975"/>
            <a:ext cx="8194675" cy="4724400"/>
          </a:xfrm>
        </p:spPr>
        <p:txBody>
          <a:bodyPr/>
          <a:lstStyle/>
          <a:p>
            <a:pPr marL="609600" indent="-609600" eaLnBrk="1" hangingPunct="1"/>
            <a:r>
              <a:rPr lang="tr-TR" sz="2800" dirty="0" smtClean="0">
                <a:cs typeface="Arial" charset="0"/>
              </a:rPr>
              <a:t>Ağızdan </a:t>
            </a:r>
            <a:r>
              <a:rPr lang="tr-TR" sz="2800" dirty="0" err="1" smtClean="0">
                <a:cs typeface="Arial" charset="0"/>
              </a:rPr>
              <a:t>ağıza</a:t>
            </a:r>
            <a:r>
              <a:rPr lang="tr-TR" sz="2800" dirty="0" smtClean="0">
                <a:cs typeface="Arial" charset="0"/>
              </a:rPr>
              <a:t> </a:t>
            </a:r>
            <a:r>
              <a:rPr lang="tr-TR" sz="2800" dirty="0" err="1" smtClean="0">
                <a:cs typeface="Arial" charset="0"/>
              </a:rPr>
              <a:t>resusitasyondan</a:t>
            </a:r>
            <a:r>
              <a:rPr lang="tr-TR" sz="2800" dirty="0" smtClean="0">
                <a:cs typeface="Arial" charset="0"/>
              </a:rPr>
              <a:t> kaçınılmalı, </a:t>
            </a:r>
            <a:r>
              <a:rPr lang="tr-TR" sz="2800" dirty="0" err="1" smtClean="0">
                <a:cs typeface="Arial" charset="0"/>
              </a:rPr>
              <a:t>ambu</a:t>
            </a:r>
            <a:r>
              <a:rPr lang="tr-TR" sz="2800" dirty="0" smtClean="0">
                <a:cs typeface="Arial" charset="0"/>
              </a:rPr>
              <a:t> ve diğer </a:t>
            </a:r>
            <a:r>
              <a:rPr lang="tr-TR" sz="2800" dirty="0" err="1" smtClean="0">
                <a:cs typeface="Arial" charset="0"/>
              </a:rPr>
              <a:t>ventilasyon</a:t>
            </a:r>
            <a:r>
              <a:rPr lang="tr-TR" sz="2800" dirty="0" smtClean="0">
                <a:cs typeface="Arial" charset="0"/>
              </a:rPr>
              <a:t> cihazlarının kullanımı tercih edilmelidir.</a:t>
            </a:r>
          </a:p>
          <a:p>
            <a:pPr marL="609600" indent="-609600" eaLnBrk="1" hangingPunct="1">
              <a:buNone/>
            </a:pPr>
            <a:endParaRPr lang="tr-TR" sz="2800" dirty="0" smtClean="0">
              <a:cs typeface="Arial" charset="0"/>
            </a:endParaRPr>
          </a:p>
          <a:p>
            <a:pPr marL="609600" indent="-609600" eaLnBrk="1" hangingPunct="1"/>
            <a:r>
              <a:rPr lang="tr-TR" sz="2800" dirty="0" smtClean="0"/>
              <a:t>Vücut sıvı ve salgıları ile kirlenme ihtimali olan yüzeyler yakınında (servislerde hastalardan alınan numunelerin bulunduğu masalar, </a:t>
            </a:r>
            <a:r>
              <a:rPr lang="tr-TR" sz="2800" dirty="0" err="1" smtClean="0"/>
              <a:t>laboratuvarlar</a:t>
            </a:r>
            <a:r>
              <a:rPr lang="tr-TR" sz="2800" dirty="0" smtClean="0"/>
              <a:t>, gibi) yiyecek-içecek saklanmamalı ve </a:t>
            </a:r>
            <a:r>
              <a:rPr lang="tr-TR" sz="2800" dirty="0" err="1" smtClean="0"/>
              <a:t>birşeyler</a:t>
            </a:r>
            <a:r>
              <a:rPr lang="tr-TR" sz="2800" dirty="0" smtClean="0"/>
              <a:t> yenilip içilmemelidir. </a:t>
            </a:r>
          </a:p>
          <a:p>
            <a:pPr marL="609600" indent="-609600" eaLnBrk="1" hangingPunct="1">
              <a:buNone/>
            </a:pPr>
            <a:endParaRPr lang="tr-TR" sz="2800" dirty="0" smtClean="0"/>
          </a:p>
          <a:p>
            <a:pPr marL="1009650" lvl="1" indent="-609600" eaLnBrk="1" hangingPunct="1"/>
            <a:r>
              <a:rPr lang="tr-TR" sz="2400" dirty="0" smtClean="0"/>
              <a:t>İlaç ve/veya mama/gıda saklanan buzdolaplarında vücut sıvısı ve salgısı bulundurulmamalıdır. </a:t>
            </a:r>
          </a:p>
          <a:p>
            <a:pPr marL="609600" indent="-609600" eaLnBrk="1" hangingPunct="1"/>
            <a:endParaRPr lang="tr-TR" sz="2800" b="1" dirty="0" smtClean="0">
              <a:cs typeface="Times New Roman" pitchFamily="18" charset="0"/>
            </a:endParaRPr>
          </a:p>
          <a:p>
            <a:pPr marL="609600" indent="-609600" eaLnBrk="1" hangingPunct="1"/>
            <a:endParaRPr lang="tr-T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smtClean="0">
                <a:solidFill>
                  <a:srgbClr val="CC0000"/>
                </a:solidFill>
              </a:rPr>
              <a:t>Standart Önlemler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52596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tr-TR" sz="2800" b="1" dirty="0" smtClean="0"/>
              <a:t>Eldiven: </a:t>
            </a:r>
          </a:p>
          <a:p>
            <a:pPr lvl="1"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dirty="0" smtClean="0"/>
              <a:t>Kan, vücut sıvıları, salgılar ve çıkartılar, </a:t>
            </a:r>
            <a:r>
              <a:rPr lang="tr-TR" dirty="0" err="1" smtClean="0"/>
              <a:t>kontamine</a:t>
            </a:r>
            <a:r>
              <a:rPr lang="tr-TR" dirty="0" smtClean="0"/>
              <a:t> eşyalar, mukozalar ve bütünlüğü bozulmuş deriye dokunmadan önce eldiven giyilmelidir</a:t>
            </a:r>
          </a:p>
          <a:p>
            <a:pPr lvl="1"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tr-TR" dirty="0" smtClean="0"/>
          </a:p>
          <a:p>
            <a:pPr lvl="1"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dirty="0" smtClean="0"/>
              <a:t>Aynı hastada farklı girişimler için eldiven değiştirilmelidir</a:t>
            </a:r>
          </a:p>
          <a:p>
            <a:pPr lvl="1"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tr-TR" dirty="0" smtClean="0"/>
          </a:p>
          <a:p>
            <a:pPr lvl="1"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dirty="0" smtClean="0"/>
              <a:t>Kullanımdan sonra hiçbir yere dokunmadan eldivenler çıkarılıp el hijyeni sağlanmalıdır.</a:t>
            </a:r>
          </a:p>
        </p:txBody>
      </p:sp>
      <p:pic>
        <p:nvPicPr>
          <p:cNvPr id="22532" name="Picture 4" descr="dermanitri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1013" y="44450"/>
            <a:ext cx="2133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503</Words>
  <Application>Microsoft Office PowerPoint</Application>
  <PresentationFormat>Ekran Gösterisi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Standart önlemler</vt:lpstr>
      <vt:lpstr>Standart Önlemler</vt:lpstr>
      <vt:lpstr>Standart Önlemler</vt:lpstr>
      <vt:lpstr>Standart Önlemler</vt:lpstr>
      <vt:lpstr>Standart Önlemler</vt:lpstr>
      <vt:lpstr>Standart Önlemler Güvenli Enjeksiyon Uygulamaları</vt:lpstr>
      <vt:lpstr>Standart Önlemler Güvenli Enjeksiyon Uygulamaları</vt:lpstr>
      <vt:lpstr>Standart Önlemler</vt:lpstr>
      <vt:lpstr>Standart Önlemler</vt:lpstr>
      <vt:lpstr>Standart Önlemler</vt:lpstr>
      <vt:lpstr>Standart Önlemler</vt:lpstr>
      <vt:lpstr>Standart Önlemler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Standart önlemler</dc:title>
  <dc:creator>user</dc:creator>
  <cp:lastModifiedBy>user</cp:lastModifiedBy>
  <cp:revision>1</cp:revision>
  <dcterms:created xsi:type="dcterms:W3CDTF">2020-05-12T12:27:46Z</dcterms:created>
  <dcterms:modified xsi:type="dcterms:W3CDTF">2020-05-12T12:33:33Z</dcterms:modified>
</cp:coreProperties>
</file>