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5"/>
  </p:notesMasterIdLst>
  <p:sldIdLst>
    <p:sldId id="256" r:id="rId2"/>
    <p:sldId id="281" r:id="rId3"/>
    <p:sldId id="257" r:id="rId4"/>
    <p:sldId id="258" r:id="rId5"/>
    <p:sldId id="260" r:id="rId6"/>
    <p:sldId id="284" r:id="rId7"/>
    <p:sldId id="259" r:id="rId8"/>
    <p:sldId id="262" r:id="rId9"/>
    <p:sldId id="263" r:id="rId10"/>
    <p:sldId id="264" r:id="rId11"/>
    <p:sldId id="285" r:id="rId12"/>
    <p:sldId id="268" r:id="rId13"/>
    <p:sldId id="28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3161"/>
  </p:normalViewPr>
  <p:slideViewPr>
    <p:cSldViewPr snapToGrid="0">
      <p:cViewPr varScale="1">
        <p:scale>
          <a:sx n="106" d="100"/>
          <a:sy n="106" d="100"/>
        </p:scale>
        <p:origin x="13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47A10-40A0-B744-9827-D74B8D76378E}" type="datetimeFigureOut">
              <a:rPr lang="tr-TR" smtClean="0"/>
              <a:t>26.01.2020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668F3-F488-114A-997E-9360DA9A2B98}" type="slidenum">
              <a:rPr lang="tr-TR" smtClean="0"/>
              <a:t>‹#›</a:t>
            </a:fld>
            <a:endParaRPr lang="tr-TR"/>
          </a:p>
        </p:txBody>
      </p:sp>
    </p:spTree>
    <p:extLst>
      <p:ext uri="{BB962C8B-B14F-4D97-AF65-F5344CB8AC3E}">
        <p14:creationId xmlns:p14="http://schemas.microsoft.com/office/powerpoint/2010/main" val="347231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B668E82D-05B0-AE43-9355-B083F55F6E9B}"/>
              </a:ext>
            </a:extLst>
          </p:cNvPr>
          <p:cNvSpPr>
            <a:spLocks noGrp="1"/>
          </p:cNvSpPr>
          <p:nvPr>
            <p:ph type="dt" sz="half" idx="10"/>
          </p:nvPr>
        </p:nvSpPr>
        <p:spPr/>
        <p:txBody>
          <a:bodyPr/>
          <a:lstStyle>
            <a:lvl1pPr>
              <a:defRPr/>
            </a:lvl1pPr>
          </a:lstStyle>
          <a:p>
            <a:pPr>
              <a:defRPr/>
            </a:pPr>
            <a:fld id="{873F689F-3A90-BA48-8044-AEAC724AFDCE}" type="datetimeFigureOut">
              <a:rPr lang="tr-TR"/>
              <a:pPr>
                <a:defRPr/>
              </a:pPr>
              <a:t>26.01.2020</a:t>
            </a:fld>
            <a:endParaRPr lang="tr-TR"/>
          </a:p>
        </p:txBody>
      </p:sp>
      <p:sp>
        <p:nvSpPr>
          <p:cNvPr id="5" name="4 Altbilgi Yer Tutucusu">
            <a:extLst>
              <a:ext uri="{FF2B5EF4-FFF2-40B4-BE49-F238E27FC236}">
                <a16:creationId xmlns:a16="http://schemas.microsoft.com/office/drawing/2014/main" id="{3B86D62B-9B59-CB40-803D-454670324C36}"/>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246457EA-171B-2848-97EF-CD7D8CAE6BEA}"/>
              </a:ext>
            </a:extLst>
          </p:cNvPr>
          <p:cNvSpPr>
            <a:spLocks noGrp="1"/>
          </p:cNvSpPr>
          <p:nvPr>
            <p:ph type="sldNum" sz="quarter" idx="12"/>
          </p:nvPr>
        </p:nvSpPr>
        <p:spPr/>
        <p:txBody>
          <a:bodyPr/>
          <a:lstStyle>
            <a:lvl1pPr>
              <a:defRPr/>
            </a:lvl1pPr>
          </a:lstStyle>
          <a:p>
            <a:pPr>
              <a:defRPr/>
            </a:pPr>
            <a:fld id="{D838BDB2-F58A-9442-BCBC-529E6C51A05E}" type="slidenum">
              <a:rPr lang="tr-TR" altLang="tr-TR"/>
              <a:pPr>
                <a:defRPr/>
              </a:pPr>
              <a:t>‹#›</a:t>
            </a:fld>
            <a:endParaRPr lang="tr-TR" altLang="tr-TR"/>
          </a:p>
        </p:txBody>
      </p:sp>
    </p:spTree>
    <p:extLst>
      <p:ext uri="{BB962C8B-B14F-4D97-AF65-F5344CB8AC3E}">
        <p14:creationId xmlns:p14="http://schemas.microsoft.com/office/powerpoint/2010/main" val="3993798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26.01.2020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26.01.2020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26.01.2020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HİJYEN VE SANİTASYON</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2 İçerik Yer Tutucusu">
            <a:extLst>
              <a:ext uri="{FF2B5EF4-FFF2-40B4-BE49-F238E27FC236}">
                <a16:creationId xmlns:a16="http://schemas.microsoft.com/office/drawing/2014/main" id="{B4AD7872-0981-084B-AD6A-AEE862006F7B}"/>
              </a:ext>
            </a:extLst>
          </p:cNvPr>
          <p:cNvSpPr>
            <a:spLocks noGrp="1"/>
          </p:cNvSpPr>
          <p:nvPr>
            <p:ph idx="1"/>
          </p:nvPr>
        </p:nvSpPr>
        <p:spPr>
          <a:xfrm>
            <a:off x="1499937" y="649705"/>
            <a:ext cx="9144000" cy="6858000"/>
          </a:xfrm>
        </p:spPr>
        <p:txBody>
          <a:bodyPr>
            <a:normAutofit/>
          </a:bodyPr>
          <a:lstStyle/>
          <a:p>
            <a:pPr algn="just" eaLnBrk="1" hangingPunct="1">
              <a:buFont typeface="Arial" panose="020B0604020202020204" pitchFamily="34" charset="0"/>
              <a:buNone/>
            </a:pPr>
            <a:r>
              <a:rPr lang="tr-TR" altLang="tr-TR" sz="2100" b="1" i="1" dirty="0">
                <a:solidFill>
                  <a:srgbClr val="0000CC"/>
                </a:solidFill>
                <a:latin typeface="Arial" panose="020B0604020202020204" pitchFamily="34" charset="0"/>
                <a:cs typeface="Arial" panose="020B0604020202020204" pitchFamily="34" charset="0"/>
              </a:rPr>
              <a:t>	</a:t>
            </a:r>
            <a:r>
              <a:rPr lang="tr-TR" altLang="tr-TR" sz="2100" b="1" i="1" u="sng" dirty="0">
                <a:solidFill>
                  <a:srgbClr val="0000CC"/>
                </a:solidFill>
                <a:latin typeface="Arial" panose="020B0604020202020204" pitchFamily="34" charset="0"/>
                <a:cs typeface="Arial" panose="020B0604020202020204" pitchFamily="34" charset="0"/>
              </a:rPr>
              <a:t>5. Atık suda tortu:</a:t>
            </a:r>
            <a:r>
              <a:rPr lang="tr-TR" altLang="tr-TR" sz="2100" b="1" i="1" dirty="0">
                <a:solidFill>
                  <a:srgbClr val="0000CC"/>
                </a:solidFill>
                <a:latin typeface="Arial" panose="020B0604020202020204" pitchFamily="34" charset="0"/>
                <a:cs typeface="Arial" panose="020B0604020202020204" pitchFamily="34" charset="0"/>
              </a:rPr>
              <a:t> </a:t>
            </a:r>
          </a:p>
          <a:p>
            <a:pPr algn="just" eaLnBrk="1" hangingPunct="1"/>
            <a:r>
              <a:rPr lang="tr-TR" altLang="tr-TR" sz="2100" b="1" dirty="0">
                <a:latin typeface="Arial" panose="020B0604020202020204" pitchFamily="34" charset="0"/>
                <a:cs typeface="Arial" panose="020B0604020202020204" pitchFamily="34" charset="0"/>
              </a:rPr>
              <a:t>Tortu, kirlilik ölçümlerini etkilediği için kirlilik olarak kabul edilir. Buharlaştırma tortuları, organik değişkenler ve kül tortularına rutin olarak rastlanır.</a:t>
            </a:r>
          </a:p>
          <a:p>
            <a:pPr algn="just" eaLnBrk="1" hangingPunct="1"/>
            <a:endParaRPr lang="tr-TR" altLang="tr-TR" sz="2100" b="1" dirty="0">
              <a:latin typeface="Arial" panose="020B0604020202020204" pitchFamily="34" charset="0"/>
              <a:cs typeface="Arial" panose="020B0604020202020204" pitchFamily="34" charset="0"/>
            </a:endParaRPr>
          </a:p>
          <a:p>
            <a:pPr algn="just" eaLnBrk="1" hangingPunct="1"/>
            <a:r>
              <a:rPr lang="tr-TR" altLang="tr-TR" sz="2100" b="1" dirty="0">
                <a:latin typeface="Arial" panose="020B0604020202020204" pitchFamily="34" charset="0"/>
                <a:cs typeface="Arial" panose="020B0604020202020204" pitchFamily="34" charset="0"/>
              </a:rPr>
              <a:t>Atık suda; çökebilen katılar, toplam yüzen katılar, toplam çözünmemiş katılar (filtre edilebilir tortular), katı-sıvı yağlar ve makine yağları, bulanıklık, nitrojen, fosfat ve sülfür ölçümleri yapılır.</a:t>
            </a:r>
          </a:p>
          <a:p>
            <a:pPr algn="just" eaLnBrk="1" hangingPunct="1"/>
            <a:r>
              <a:rPr lang="tr-TR" altLang="tr-TR" sz="2100" b="1" dirty="0">
                <a:latin typeface="Arial" panose="020B0604020202020204" pitchFamily="34" charset="0"/>
                <a:cs typeface="Arial" panose="020B0604020202020204" pitchFamily="34" charset="0"/>
              </a:rPr>
              <a:t>k sularda bu bileşiklerin analizi çok önemlidir.</a:t>
            </a:r>
          </a:p>
          <a:p>
            <a:pPr algn="just" eaLnBrk="1" hangingPunct="1"/>
            <a:endParaRPr lang="tr-TR" altLang="tr-TR" sz="21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0035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2 İçerik Yer Tutucusu">
            <a:extLst>
              <a:ext uri="{FF2B5EF4-FFF2-40B4-BE49-F238E27FC236}">
                <a16:creationId xmlns:a16="http://schemas.microsoft.com/office/drawing/2014/main" id="{B4AD7872-0981-084B-AD6A-AEE862006F7B}"/>
              </a:ext>
            </a:extLst>
          </p:cNvPr>
          <p:cNvSpPr>
            <a:spLocks noGrp="1"/>
          </p:cNvSpPr>
          <p:nvPr>
            <p:ph idx="1"/>
          </p:nvPr>
        </p:nvSpPr>
        <p:spPr>
          <a:xfrm>
            <a:off x="1524000" y="649705"/>
            <a:ext cx="9144000" cy="6858000"/>
          </a:xfrm>
        </p:spPr>
        <p:txBody>
          <a:bodyPr>
            <a:normAutofit/>
          </a:bodyPr>
          <a:lstStyle/>
          <a:p>
            <a:pPr algn="just" eaLnBrk="1" hangingPunct="1">
              <a:buFont typeface="Arial" panose="020B0604020202020204" pitchFamily="34" charset="0"/>
              <a:buNone/>
            </a:pPr>
            <a:r>
              <a:rPr lang="tr-TR" altLang="tr-TR" sz="1600" b="1" i="1" dirty="0">
                <a:solidFill>
                  <a:srgbClr val="0000CC"/>
                </a:solidFill>
                <a:latin typeface="Arial" panose="020B0604020202020204" pitchFamily="34" charset="0"/>
                <a:cs typeface="Arial" panose="020B0604020202020204" pitchFamily="34" charset="0"/>
              </a:rPr>
              <a:t>	</a:t>
            </a:r>
            <a:r>
              <a:rPr lang="tr-TR" altLang="tr-TR" sz="1600" b="1" i="1" u="sng" dirty="0">
                <a:solidFill>
                  <a:srgbClr val="0000CC"/>
                </a:solidFill>
                <a:latin typeface="Arial" panose="020B0604020202020204" pitchFamily="34" charset="0"/>
                <a:cs typeface="Arial" panose="020B0604020202020204" pitchFamily="34" charset="0"/>
              </a:rPr>
              <a:t>5. Atık suda tortu:</a:t>
            </a:r>
            <a:r>
              <a:rPr lang="tr-TR" altLang="tr-TR" sz="1600" b="1" i="1" dirty="0">
                <a:solidFill>
                  <a:srgbClr val="0000CC"/>
                </a:solidFill>
                <a:latin typeface="Arial" panose="020B0604020202020204" pitchFamily="34" charset="0"/>
                <a:cs typeface="Arial" panose="020B0604020202020204" pitchFamily="34" charset="0"/>
              </a:rPr>
              <a:t> </a:t>
            </a:r>
          </a:p>
          <a:p>
            <a:pPr marL="0" indent="0" algn="just" eaLnBrk="1" hangingPunct="1">
              <a:buNone/>
            </a:pPr>
            <a:endParaRPr lang="tr-TR" altLang="tr-TR" sz="1600" b="1" dirty="0">
              <a:latin typeface="Arial" panose="020B0604020202020204" pitchFamily="34" charset="0"/>
              <a:cs typeface="Arial" panose="020B0604020202020204" pitchFamily="34" charset="0"/>
            </a:endParaRPr>
          </a:p>
          <a:p>
            <a:pPr algn="just" eaLnBrk="1" hangingPunct="1"/>
            <a:r>
              <a:rPr lang="tr-TR" altLang="tr-TR" sz="1600" b="1" dirty="0">
                <a:latin typeface="Arial" panose="020B0604020202020204" pitchFamily="34" charset="0"/>
                <a:cs typeface="Arial" panose="020B0604020202020204" pitchFamily="34" charset="0"/>
              </a:rPr>
              <a:t>Meyvelerin ön işlemlerinde </a:t>
            </a:r>
            <a:r>
              <a:rPr lang="tr-TR" altLang="tr-TR" sz="1600" b="1" dirty="0" err="1">
                <a:latin typeface="Arial" panose="020B0604020202020204" pitchFamily="34" charset="0"/>
                <a:cs typeface="Arial" panose="020B0604020202020204" pitchFamily="34" charset="0"/>
              </a:rPr>
              <a:t>sülfürdioksit</a:t>
            </a:r>
            <a:r>
              <a:rPr lang="tr-TR" altLang="tr-TR" sz="1600" b="1" dirty="0">
                <a:latin typeface="Arial" panose="020B0604020202020204" pitchFamily="34" charset="0"/>
                <a:cs typeface="Arial" panose="020B0604020202020204" pitchFamily="34" charset="0"/>
              </a:rPr>
              <a:t> kullanılması veya sodyum </a:t>
            </a:r>
            <a:r>
              <a:rPr lang="tr-TR" altLang="tr-TR" sz="1600" b="1" dirty="0" err="1">
                <a:latin typeface="Arial" panose="020B0604020202020204" pitchFamily="34" charset="0"/>
                <a:cs typeface="Arial" panose="020B0604020202020204" pitchFamily="34" charset="0"/>
              </a:rPr>
              <a:t>bisülfit</a:t>
            </a:r>
            <a:r>
              <a:rPr lang="tr-TR" altLang="tr-TR" sz="1600" b="1" dirty="0">
                <a:latin typeface="Arial" panose="020B0604020202020204" pitchFamily="34" charset="0"/>
                <a:cs typeface="Arial" panose="020B0604020202020204" pitchFamily="34" charset="0"/>
              </a:rPr>
              <a:t> ile işlem görmeleri atık suda sülfür içeriğinin kirliliğe yol açacak düzeye gelmesine neden olur. Bu kirlilik, önce sülfit ve sülfat iyonları olarak bulunur. Suda varlıkları durumunda sülfitler daha çok oksijene ihtiyaç duyarlar. Sülfit iyonları çeşitli metal iyonları ile birleşerek çözünmeyen çözeltilerin oluşmasına neden olurlar. Bu çözeltiler ancak çamur yardımıyla uzaklaştırılabilir. İçme suyunda sülfitler istenmeyen koku ve tat oluşumuna neden oldukları için, içme suyu kaynağına boşaltılan atık sularda bu bileşiklerin analizi çok önemlidir.</a:t>
            </a:r>
          </a:p>
          <a:p>
            <a:pPr algn="just" eaLnBrk="1" hangingPunct="1"/>
            <a:endParaRPr lang="tr-TR" alt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8347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81D3034C-2E0F-CD44-BD39-AD828A1D957C}"/>
              </a:ext>
            </a:extLst>
          </p:cNvPr>
          <p:cNvSpPr>
            <a:spLocks noGrp="1"/>
          </p:cNvSpPr>
          <p:nvPr>
            <p:ph idx="1"/>
          </p:nvPr>
        </p:nvSpPr>
        <p:spPr>
          <a:xfrm>
            <a:off x="1499937" y="986589"/>
            <a:ext cx="9144000" cy="6858000"/>
          </a:xfrm>
        </p:spPr>
        <p:txBody>
          <a:bodyPr rtlCol="0">
            <a:normAutofit/>
          </a:bodyPr>
          <a:lstStyle/>
          <a:p>
            <a:pPr algn="ctr">
              <a:buNone/>
              <a:defRPr/>
            </a:pPr>
            <a:r>
              <a:rPr lang="tr-TR" sz="2800" b="1" dirty="0">
                <a:latin typeface="Arial" panose="020B0604020202020204" pitchFamily="34" charset="0"/>
                <a:cs typeface="Arial" panose="020B0604020202020204" pitchFamily="34" charset="0"/>
              </a:rPr>
              <a:t>1. Ön Arıtma</a:t>
            </a:r>
          </a:p>
          <a:p>
            <a:pPr algn="ctr">
              <a:buNone/>
              <a:defRPr/>
            </a:pPr>
            <a:r>
              <a:rPr lang="tr-TR" sz="2800" b="1" dirty="0">
                <a:latin typeface="Arial" panose="020B0604020202020204" pitchFamily="34" charset="0"/>
                <a:cs typeface="Arial" panose="020B0604020202020204" pitchFamily="34" charset="0"/>
              </a:rPr>
              <a:t>2. Birincil arıtma</a:t>
            </a:r>
          </a:p>
          <a:p>
            <a:pPr algn="ctr">
              <a:buNone/>
              <a:defRPr/>
            </a:pPr>
            <a:r>
              <a:rPr lang="tr-TR" sz="2800" b="1" dirty="0">
                <a:latin typeface="Arial" panose="020B0604020202020204" pitchFamily="34" charset="0"/>
                <a:cs typeface="Arial" panose="020B0604020202020204" pitchFamily="34" charset="0"/>
              </a:rPr>
              <a:t>3. İkincil arıtma</a:t>
            </a:r>
          </a:p>
          <a:p>
            <a:pPr algn="ctr">
              <a:buNone/>
              <a:defRPr/>
            </a:pPr>
            <a:r>
              <a:rPr lang="tr-TR" sz="2800" b="1" dirty="0">
                <a:latin typeface="Arial" panose="020B0604020202020204" pitchFamily="34" charset="0"/>
                <a:cs typeface="Arial" panose="020B0604020202020204" pitchFamily="34" charset="0"/>
              </a:rPr>
              <a:t>4. Üçüncül arıtma</a:t>
            </a:r>
          </a:p>
          <a:p>
            <a:pPr algn="ctr">
              <a:buNone/>
              <a:defRPr/>
            </a:pPr>
            <a:endParaRPr lang="tr-TR" sz="2800" b="1" dirty="0">
              <a:latin typeface="Arial" panose="020B0604020202020204" pitchFamily="34" charset="0"/>
              <a:cs typeface="Arial" panose="020B0604020202020204" pitchFamily="34" charset="0"/>
            </a:endParaRPr>
          </a:p>
          <a:p>
            <a:pPr algn="ctr">
              <a:buNone/>
              <a:defRP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327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45CBA687-342E-ED43-ACEC-F5291C01729E}"/>
              </a:ext>
            </a:extLst>
          </p:cNvPr>
          <p:cNvSpPr>
            <a:spLocks noGrp="1"/>
          </p:cNvSpPr>
          <p:nvPr>
            <p:ph type="ctrTitle"/>
          </p:nvPr>
        </p:nvSpPr>
        <p:spPr>
          <a:xfrm>
            <a:off x="2704582" y="1754229"/>
            <a:ext cx="7000892" cy="2868168"/>
          </a:xfrm>
        </p:spPr>
        <p:txBody>
          <a:bodyPr/>
          <a:lstStyle/>
          <a:p>
            <a:pPr>
              <a:defRPr/>
            </a:pPr>
            <a:r>
              <a:rPr lang="tr-TR" sz="6000" dirty="0"/>
              <a:t>ATIK MADDELERİN UZAKLAŞTIRILMASI</a:t>
            </a:r>
            <a:br>
              <a:rPr lang="tr-TR" sz="6000" dirty="0"/>
            </a:br>
            <a:endParaRPr lang="tr-TR" sz="6000" dirty="0"/>
          </a:p>
        </p:txBody>
      </p:sp>
    </p:spTree>
    <p:extLst>
      <p:ext uri="{BB962C8B-B14F-4D97-AF65-F5344CB8AC3E}">
        <p14:creationId xmlns:p14="http://schemas.microsoft.com/office/powerpoint/2010/main" val="3805474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2 İçerik Yer Tutucusu">
            <a:extLst>
              <a:ext uri="{FF2B5EF4-FFF2-40B4-BE49-F238E27FC236}">
                <a16:creationId xmlns:a16="http://schemas.microsoft.com/office/drawing/2014/main" id="{04FCE3B3-743B-1F48-92DF-9FFD1DBB6970}"/>
              </a:ext>
            </a:extLst>
          </p:cNvPr>
          <p:cNvSpPr>
            <a:spLocks noGrp="1"/>
          </p:cNvSpPr>
          <p:nvPr>
            <p:ph idx="1"/>
          </p:nvPr>
        </p:nvSpPr>
        <p:spPr>
          <a:xfrm>
            <a:off x="1524000" y="733926"/>
            <a:ext cx="9144000" cy="6858000"/>
          </a:xfrm>
        </p:spPr>
        <p:txBody>
          <a:bodyPr>
            <a:normAutofit/>
          </a:bodyPr>
          <a:lstStyle/>
          <a:p>
            <a:pPr algn="just" eaLnBrk="1" hangingPunct="1"/>
            <a:r>
              <a:rPr lang="tr-TR" altLang="tr-TR" sz="1600" b="1" dirty="0">
                <a:latin typeface="Arial" panose="020B0604020202020204" pitchFamily="34" charset="0"/>
                <a:cs typeface="Arial" panose="020B0604020202020204" pitchFamily="34" charset="0"/>
              </a:rPr>
              <a:t>Gıda işleme ve servis alanlarında bol miktarda protein, yağ, karbonhidrat, mineral madde gibi farklı gıda unsurlarını içeren atıklar oluşmakta ve bunlar büyük sorunlara yol açabilmektedir. Hastalık etmenleri için ideal ortamlar olan gıda atıklarının uygun bir şekilde yok edilmesi </a:t>
            </a:r>
          </a:p>
          <a:p>
            <a:pPr lvl="2" algn="just" eaLnBrk="1" hangingPunct="1"/>
            <a:r>
              <a:rPr lang="tr-TR" altLang="tr-TR" b="1" dirty="0">
                <a:solidFill>
                  <a:srgbClr val="FF0066"/>
                </a:solidFill>
                <a:latin typeface="Arial" panose="020B0604020202020204" pitchFamily="34" charset="0"/>
                <a:cs typeface="Arial" panose="020B0604020202020204" pitchFamily="34" charset="0"/>
              </a:rPr>
              <a:t>ürün kalitesi, </a:t>
            </a:r>
          </a:p>
          <a:p>
            <a:pPr lvl="2" algn="just" eaLnBrk="1" hangingPunct="1"/>
            <a:r>
              <a:rPr lang="tr-TR" altLang="tr-TR" b="1" dirty="0">
                <a:solidFill>
                  <a:srgbClr val="FF0066"/>
                </a:solidFill>
                <a:latin typeface="Arial" panose="020B0604020202020204" pitchFamily="34" charset="0"/>
                <a:cs typeface="Arial" panose="020B0604020202020204" pitchFamily="34" charset="0"/>
              </a:rPr>
              <a:t>çevre temizliği, </a:t>
            </a:r>
          </a:p>
          <a:p>
            <a:pPr lvl="2" algn="just" eaLnBrk="1" hangingPunct="1"/>
            <a:r>
              <a:rPr lang="tr-TR" altLang="tr-TR" b="1" dirty="0">
                <a:solidFill>
                  <a:srgbClr val="FF0066"/>
                </a:solidFill>
                <a:latin typeface="Arial" panose="020B0604020202020204" pitchFamily="34" charset="0"/>
                <a:cs typeface="Arial" panose="020B0604020202020204" pitchFamily="34" charset="0"/>
              </a:rPr>
              <a:t>sanitasyon, </a:t>
            </a:r>
          </a:p>
          <a:p>
            <a:pPr lvl="2" algn="just" eaLnBrk="1" hangingPunct="1"/>
            <a:r>
              <a:rPr lang="tr-TR" altLang="tr-TR" b="1" dirty="0">
                <a:solidFill>
                  <a:srgbClr val="FF0066"/>
                </a:solidFill>
                <a:latin typeface="Arial" panose="020B0604020202020204" pitchFamily="34" charset="0"/>
                <a:cs typeface="Arial" panose="020B0604020202020204" pitchFamily="34" charset="0"/>
              </a:rPr>
              <a:t>Görüntü kirliliği</a:t>
            </a:r>
            <a:r>
              <a:rPr lang="tr-TR" altLang="tr-TR" b="1" dirty="0">
                <a:latin typeface="Arial" panose="020B0604020202020204" pitchFamily="34" charset="0"/>
                <a:cs typeface="Arial" panose="020B0604020202020204" pitchFamily="34" charset="0"/>
              </a:rPr>
              <a:t> ve </a:t>
            </a:r>
          </a:p>
          <a:p>
            <a:pPr lvl="2" algn="just" eaLnBrk="1" hangingPunct="1"/>
            <a:r>
              <a:rPr lang="tr-TR" altLang="tr-TR" b="1" dirty="0">
                <a:latin typeface="Arial" panose="020B0604020202020204" pitchFamily="34" charset="0"/>
                <a:cs typeface="Arial" panose="020B0604020202020204" pitchFamily="34" charset="0"/>
              </a:rPr>
              <a:t>en önemlisi de </a:t>
            </a:r>
            <a:r>
              <a:rPr lang="tr-TR" altLang="tr-TR" b="1" dirty="0">
                <a:solidFill>
                  <a:srgbClr val="FF0066"/>
                </a:solidFill>
                <a:latin typeface="Arial" panose="020B0604020202020204" pitchFamily="34" charset="0"/>
                <a:cs typeface="Arial" panose="020B0604020202020204" pitchFamily="34" charset="0"/>
              </a:rPr>
              <a:t>insan sağlığı </a:t>
            </a:r>
            <a:r>
              <a:rPr lang="tr-TR" altLang="tr-TR" b="1" dirty="0">
                <a:latin typeface="Arial" panose="020B0604020202020204" pitchFamily="34" charset="0"/>
                <a:cs typeface="Arial" panose="020B0604020202020204" pitchFamily="34" charset="0"/>
              </a:rPr>
              <a:t>yönünden gereklidir.</a:t>
            </a:r>
          </a:p>
          <a:p>
            <a:pPr algn="just" eaLnBrk="1" hangingPunct="1"/>
            <a:r>
              <a:rPr lang="tr-TR" altLang="tr-TR" sz="1600" b="1" dirty="0">
                <a:latin typeface="Arial" panose="020B0604020202020204" pitchFamily="34" charset="0"/>
                <a:cs typeface="Arial" panose="020B0604020202020204" pitchFamily="34" charset="0"/>
              </a:rPr>
              <a:t>Bazı işletmelerin atıkları sadece görüntü kirliliğine yol açarken çoğu işletme özellikle de hayvansal gıda üreten işletmelerin atıkları </a:t>
            </a:r>
            <a:r>
              <a:rPr lang="tr-TR" altLang="tr-TR" sz="1600" b="1" dirty="0" err="1">
                <a:latin typeface="Arial" panose="020B0604020202020204" pitchFamily="34" charset="0"/>
                <a:cs typeface="Arial" panose="020B0604020202020204" pitchFamily="34" charset="0"/>
              </a:rPr>
              <a:t>m.o.lar</a:t>
            </a:r>
            <a:r>
              <a:rPr lang="tr-TR" altLang="tr-TR" sz="1600" b="1" dirty="0">
                <a:latin typeface="Arial" panose="020B0604020202020204" pitchFamily="34" charset="0"/>
                <a:cs typeface="Arial" panose="020B0604020202020204" pitchFamily="34" charset="0"/>
              </a:rPr>
              <a:t> için ideal çoğalma ortamları olma yanında böcek, sinek, kemirici hayvan gibi haşereler için de cazip alanlardır. Bu tip atıklar tüm canlılar ve gıdalar için potansiyel </a:t>
            </a:r>
            <a:r>
              <a:rPr lang="tr-TR" altLang="tr-TR" sz="1600" b="1" dirty="0" err="1">
                <a:solidFill>
                  <a:srgbClr val="FF0000"/>
                </a:solidFill>
                <a:latin typeface="Arial" panose="020B0604020202020204" pitchFamily="34" charset="0"/>
                <a:cs typeface="Arial" panose="020B0604020202020204" pitchFamily="34" charset="0"/>
              </a:rPr>
              <a:t>kontaminasyon</a:t>
            </a:r>
            <a:r>
              <a:rPr lang="tr-TR" altLang="tr-TR" sz="1600" b="1" dirty="0">
                <a:solidFill>
                  <a:srgbClr val="FF0000"/>
                </a:solidFill>
                <a:latin typeface="Arial" panose="020B0604020202020204" pitchFamily="34" charset="0"/>
                <a:cs typeface="Arial" panose="020B0604020202020204" pitchFamily="34" charset="0"/>
              </a:rPr>
              <a:t> kaynağıdırlar!!!!!!!!</a:t>
            </a:r>
          </a:p>
          <a:p>
            <a:pPr algn="just" eaLnBrk="1" hangingPunct="1"/>
            <a:endParaRPr lang="tr-TR" altLang="tr-TR" sz="1600" b="1" dirty="0">
              <a:latin typeface="Arial" panose="020B0604020202020204" pitchFamily="34" charset="0"/>
              <a:cs typeface="Arial" panose="020B0604020202020204" pitchFamily="34" charset="0"/>
            </a:endParaRPr>
          </a:p>
          <a:p>
            <a:pPr algn="just" eaLnBrk="1" hangingPunct="1"/>
            <a:endParaRPr lang="tr-TR" alt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8165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1 Başlık">
            <a:extLst>
              <a:ext uri="{FF2B5EF4-FFF2-40B4-BE49-F238E27FC236}">
                <a16:creationId xmlns:a16="http://schemas.microsoft.com/office/drawing/2014/main" id="{5F863748-C68E-EF47-AB1F-85B289402E96}"/>
              </a:ext>
            </a:extLst>
          </p:cNvPr>
          <p:cNvSpPr>
            <a:spLocks noGrp="1"/>
          </p:cNvSpPr>
          <p:nvPr>
            <p:ph type="title"/>
          </p:nvPr>
        </p:nvSpPr>
        <p:spPr>
          <a:xfrm>
            <a:off x="1379620" y="722646"/>
            <a:ext cx="9144000" cy="654051"/>
          </a:xfrm>
        </p:spPr>
        <p:txBody>
          <a:bodyPr>
            <a:noAutofit/>
          </a:bodyPr>
          <a:lstStyle/>
          <a:p>
            <a:pPr eaLnBrk="1" hangingPunct="1"/>
            <a:br>
              <a:rPr lang="tr-TR" altLang="tr-TR" sz="2000" b="1" dirty="0">
                <a:solidFill>
                  <a:srgbClr val="FF0066"/>
                </a:solidFill>
                <a:latin typeface="Arial" panose="020B0604020202020204" pitchFamily="34" charset="0"/>
                <a:cs typeface="Arial" panose="020B0604020202020204" pitchFamily="34" charset="0"/>
              </a:rPr>
            </a:br>
            <a:r>
              <a:rPr lang="tr-TR" altLang="tr-TR" sz="2000" b="1" dirty="0">
                <a:solidFill>
                  <a:srgbClr val="FF0066"/>
                </a:solidFill>
                <a:latin typeface="Arial" panose="020B0604020202020204" pitchFamily="34" charset="0"/>
                <a:cs typeface="Arial" panose="020B0604020202020204" pitchFamily="34" charset="0"/>
              </a:rPr>
              <a:t>Atık Suların  Kirlilik  Derecesini  Saptama</a:t>
            </a:r>
            <a:br>
              <a:rPr lang="tr-TR" altLang="tr-TR" sz="2000" b="1" dirty="0">
                <a:solidFill>
                  <a:srgbClr val="FF0066"/>
                </a:solidFill>
                <a:latin typeface="Arial" panose="020B0604020202020204" pitchFamily="34" charset="0"/>
                <a:cs typeface="Arial" panose="020B0604020202020204" pitchFamily="34" charset="0"/>
              </a:rPr>
            </a:br>
            <a:endParaRPr lang="tr-TR" altLang="tr-TR" sz="2000" b="1" dirty="0">
              <a:solidFill>
                <a:srgbClr val="FF0066"/>
              </a:solidFill>
              <a:latin typeface="Arial" panose="020B0604020202020204" pitchFamily="34" charset="0"/>
              <a:cs typeface="Arial" panose="020B0604020202020204" pitchFamily="34" charset="0"/>
            </a:endParaRPr>
          </a:p>
        </p:txBody>
      </p:sp>
      <p:sp>
        <p:nvSpPr>
          <p:cNvPr id="3" name="2 İçerik Yer Tutucusu">
            <a:extLst>
              <a:ext uri="{FF2B5EF4-FFF2-40B4-BE49-F238E27FC236}">
                <a16:creationId xmlns:a16="http://schemas.microsoft.com/office/drawing/2014/main" id="{975BA20D-AB60-7D48-9971-434C6B582907}"/>
              </a:ext>
            </a:extLst>
          </p:cNvPr>
          <p:cNvSpPr>
            <a:spLocks noGrp="1"/>
          </p:cNvSpPr>
          <p:nvPr>
            <p:ph idx="1"/>
          </p:nvPr>
        </p:nvSpPr>
        <p:spPr>
          <a:xfrm>
            <a:off x="1283369" y="1750596"/>
            <a:ext cx="9144000" cy="6286500"/>
          </a:xfrm>
        </p:spPr>
        <p:txBody>
          <a:bodyPr rtlCol="0">
            <a:noAutofit/>
          </a:bodyPr>
          <a:lstStyle/>
          <a:p>
            <a:pPr algn="just">
              <a:defRPr/>
            </a:pPr>
            <a:r>
              <a:rPr lang="tr-TR" sz="1400" b="1" dirty="0">
                <a:latin typeface="Arial" panose="020B0604020202020204" pitchFamily="34" charset="0"/>
                <a:cs typeface="Arial" panose="020B0604020202020204" pitchFamily="34" charset="0"/>
              </a:rPr>
              <a:t>Atık suların kirlilik derecesi, içinde bulunan kalıntıların miktarı ile ilgilidir. Kirlilik derecesini etkileyen kalıntılar; </a:t>
            </a:r>
          </a:p>
          <a:p>
            <a:pPr lvl="2" algn="just">
              <a:defRPr/>
            </a:pPr>
            <a:r>
              <a:rPr lang="tr-TR" sz="1400" b="1" dirty="0">
                <a:latin typeface="Arial" panose="020B0604020202020204" pitchFamily="34" charset="0"/>
                <a:cs typeface="Arial" panose="020B0604020202020204" pitchFamily="34" charset="0"/>
              </a:rPr>
              <a:t>çökebilen katı maddeler, </a:t>
            </a:r>
          </a:p>
          <a:p>
            <a:pPr lvl="2" algn="just">
              <a:defRPr/>
            </a:pPr>
            <a:r>
              <a:rPr lang="tr-TR" sz="1400" b="1" dirty="0">
                <a:latin typeface="Arial" panose="020B0604020202020204" pitchFamily="34" charset="0"/>
                <a:cs typeface="Arial" panose="020B0604020202020204" pitchFamily="34" charset="0"/>
              </a:rPr>
              <a:t>süspansiyon haldeki katı maddeler, </a:t>
            </a:r>
          </a:p>
          <a:p>
            <a:pPr lvl="2" algn="just">
              <a:defRPr/>
            </a:pPr>
            <a:r>
              <a:rPr lang="tr-TR" sz="1400" b="1" dirty="0">
                <a:latin typeface="Arial" panose="020B0604020202020204" pitchFamily="34" charset="0"/>
                <a:cs typeface="Arial" panose="020B0604020202020204" pitchFamily="34" charset="0"/>
              </a:rPr>
              <a:t>toplam çözünmüş maddeler ve </a:t>
            </a:r>
          </a:p>
          <a:p>
            <a:pPr lvl="2" algn="just">
              <a:defRPr/>
            </a:pPr>
            <a:r>
              <a:rPr lang="tr-TR" sz="1400" b="1" dirty="0">
                <a:latin typeface="Arial" panose="020B0604020202020204" pitchFamily="34" charset="0"/>
                <a:cs typeface="Arial" panose="020B0604020202020204" pitchFamily="34" charset="0"/>
              </a:rPr>
              <a:t>çamurdur. </a:t>
            </a:r>
          </a:p>
          <a:p>
            <a:pPr marL="342900" lvl="2" indent="-342900" algn="just">
              <a:defRPr/>
            </a:pPr>
            <a:endParaRPr lang="tr-TR" sz="1400" b="1" dirty="0">
              <a:latin typeface="Arial" panose="020B0604020202020204" pitchFamily="34" charset="0"/>
              <a:cs typeface="Arial" panose="020B0604020202020204" pitchFamily="34" charset="0"/>
            </a:endParaRPr>
          </a:p>
          <a:p>
            <a:pPr marL="342900" lvl="2" indent="-342900" algn="just">
              <a:buNone/>
              <a:defRPr/>
            </a:pPr>
            <a:r>
              <a:rPr lang="tr-TR" sz="1400" b="1" dirty="0">
                <a:latin typeface="Arial" panose="020B0604020202020204" pitchFamily="34" charset="0"/>
                <a:cs typeface="Arial" panose="020B0604020202020204" pitchFamily="34" charset="0"/>
              </a:rPr>
              <a:t>	Atık suların kirlilik derecesinin belirlenmesinde çeşitli kriterler göz önünde bulundurulmalıdır</a:t>
            </a:r>
          </a:p>
          <a:p>
            <a:pPr marL="342900" lvl="2" indent="-342900" algn="just">
              <a:buNone/>
              <a:defRPr/>
            </a:pPr>
            <a:r>
              <a:rPr lang="tr-TR" sz="1400" b="1" i="1" dirty="0">
                <a:solidFill>
                  <a:srgbClr val="0000CC"/>
                </a:solidFill>
                <a:latin typeface="Arial" panose="020B0604020202020204" pitchFamily="34" charset="0"/>
                <a:cs typeface="Arial" panose="020B0604020202020204" pitchFamily="34" charset="0"/>
              </a:rPr>
              <a:t>		</a:t>
            </a:r>
            <a:r>
              <a:rPr lang="tr-TR" sz="1400" b="1" i="1" u="sng" dirty="0">
                <a:solidFill>
                  <a:srgbClr val="0000CC"/>
                </a:solidFill>
                <a:latin typeface="Arial" panose="020B0604020202020204" pitchFamily="34" charset="0"/>
                <a:cs typeface="Arial" panose="020B0604020202020204" pitchFamily="34" charset="0"/>
              </a:rPr>
              <a:t>1. Biyokimyasal oksijen ihtiyacı (BOD):</a:t>
            </a:r>
          </a:p>
          <a:p>
            <a:pPr marL="342900" lvl="2" indent="-342900" algn="just">
              <a:buNone/>
              <a:defRPr/>
            </a:pPr>
            <a:r>
              <a:rPr lang="tr-TR" sz="1400" b="1" i="1" dirty="0">
                <a:solidFill>
                  <a:srgbClr val="0000CC"/>
                </a:solidFill>
                <a:latin typeface="Arial" panose="020B0604020202020204" pitchFamily="34" charset="0"/>
                <a:cs typeface="Arial" panose="020B0604020202020204" pitchFamily="34" charset="0"/>
              </a:rPr>
              <a:t>		</a:t>
            </a:r>
            <a:r>
              <a:rPr lang="tr-TR" sz="1400" b="1" i="1" u="sng" dirty="0">
                <a:solidFill>
                  <a:srgbClr val="0000CC"/>
                </a:solidFill>
                <a:latin typeface="Arial" panose="020B0604020202020204" pitchFamily="34" charset="0"/>
                <a:cs typeface="Arial" panose="020B0604020202020204" pitchFamily="34" charset="0"/>
              </a:rPr>
              <a:t>2. Kimyasal oksijen ihtiyacı (KOD):</a:t>
            </a:r>
          </a:p>
          <a:p>
            <a:pPr marL="342900" lvl="2" indent="-342900" algn="just">
              <a:buNone/>
              <a:defRPr/>
            </a:pPr>
            <a:r>
              <a:rPr lang="tr-TR" sz="1400" b="1" i="1" dirty="0">
                <a:solidFill>
                  <a:srgbClr val="0000CC"/>
                </a:solidFill>
                <a:latin typeface="Arial" panose="020B0604020202020204" pitchFamily="34" charset="0"/>
                <a:cs typeface="Arial" panose="020B0604020202020204" pitchFamily="34" charset="0"/>
              </a:rPr>
              <a:t>		</a:t>
            </a:r>
            <a:r>
              <a:rPr lang="tr-TR" sz="1400" b="1" i="1" u="sng" dirty="0">
                <a:solidFill>
                  <a:srgbClr val="0000CC"/>
                </a:solidFill>
                <a:latin typeface="Arial" panose="020B0604020202020204" pitchFamily="34" charset="0"/>
                <a:cs typeface="Arial" panose="020B0604020202020204" pitchFamily="34" charset="0"/>
              </a:rPr>
              <a:t>3. Çözünmüş Oksijen</a:t>
            </a:r>
          </a:p>
          <a:p>
            <a:pPr marL="342900" lvl="2" indent="-342900" algn="just">
              <a:buNone/>
              <a:defRPr/>
            </a:pPr>
            <a:r>
              <a:rPr lang="tr-TR" sz="1400" b="1" i="1" dirty="0">
                <a:solidFill>
                  <a:srgbClr val="0000CC"/>
                </a:solidFill>
                <a:latin typeface="Arial" panose="020B0604020202020204" pitchFamily="34" charset="0"/>
                <a:cs typeface="Arial" panose="020B0604020202020204" pitchFamily="34" charset="0"/>
              </a:rPr>
              <a:t>		</a:t>
            </a:r>
            <a:r>
              <a:rPr lang="tr-TR" sz="1400" b="1" i="1" u="sng" dirty="0">
                <a:solidFill>
                  <a:srgbClr val="0000CC"/>
                </a:solidFill>
                <a:latin typeface="Arial" panose="020B0604020202020204" pitchFamily="34" charset="0"/>
                <a:cs typeface="Arial" panose="020B0604020202020204" pitchFamily="34" charset="0"/>
              </a:rPr>
              <a:t>4. Toplam Organik Karbon</a:t>
            </a:r>
            <a:endParaRPr lang="tr-TR" sz="1400" b="1" dirty="0">
              <a:latin typeface="Arial" panose="020B0604020202020204" pitchFamily="34" charset="0"/>
              <a:cs typeface="Arial" panose="020B0604020202020204" pitchFamily="34" charset="0"/>
            </a:endParaRPr>
          </a:p>
          <a:p>
            <a:pPr algn="just">
              <a:buNone/>
              <a:defRPr/>
            </a:pPr>
            <a:r>
              <a:rPr lang="tr-TR" sz="1400" b="1" i="1" dirty="0">
                <a:solidFill>
                  <a:srgbClr val="0000CC"/>
                </a:solidFill>
                <a:latin typeface="Arial" panose="020B0604020202020204" pitchFamily="34" charset="0"/>
                <a:cs typeface="Arial" panose="020B0604020202020204" pitchFamily="34" charset="0"/>
              </a:rPr>
              <a:t>		</a:t>
            </a:r>
            <a:r>
              <a:rPr lang="tr-TR" sz="1400" b="1" i="1" u="sng" dirty="0">
                <a:solidFill>
                  <a:srgbClr val="0000CC"/>
                </a:solidFill>
                <a:latin typeface="Arial" panose="020B0604020202020204" pitchFamily="34" charset="0"/>
                <a:cs typeface="Arial" panose="020B0604020202020204" pitchFamily="34" charset="0"/>
              </a:rPr>
              <a:t>5. Atık Suda Tortu</a:t>
            </a:r>
          </a:p>
          <a:p>
            <a:pPr algn="just">
              <a:buNone/>
              <a:defRPr/>
            </a:pPr>
            <a:endParaRPr lang="tr-TR" sz="1400" b="1" dirty="0">
              <a:latin typeface="Arial" panose="020B0604020202020204" pitchFamily="34" charset="0"/>
              <a:cs typeface="Arial" panose="020B0604020202020204" pitchFamily="34" charset="0"/>
            </a:endParaRPr>
          </a:p>
          <a:p>
            <a:pPr algn="just">
              <a:buNone/>
              <a:defRPr/>
            </a:pPr>
            <a:r>
              <a:rPr lang="tr-TR" sz="14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38998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B46A7F6A-F6AF-C94A-B4A7-35D2C07B1A06}"/>
              </a:ext>
            </a:extLst>
          </p:cNvPr>
          <p:cNvSpPr>
            <a:spLocks noGrp="1"/>
          </p:cNvSpPr>
          <p:nvPr>
            <p:ph idx="1"/>
          </p:nvPr>
        </p:nvSpPr>
        <p:spPr>
          <a:xfrm>
            <a:off x="1355558" y="1275347"/>
            <a:ext cx="9144000" cy="6858000"/>
          </a:xfrm>
        </p:spPr>
        <p:txBody>
          <a:bodyPr rtlCol="0">
            <a:normAutofit/>
          </a:bodyPr>
          <a:lstStyle/>
          <a:p>
            <a:pPr>
              <a:buNone/>
              <a:defRPr/>
            </a:pPr>
            <a:r>
              <a:rPr lang="tr-TR" sz="1200" b="1" i="1" dirty="0">
                <a:solidFill>
                  <a:srgbClr val="0000CC"/>
                </a:solidFill>
                <a:latin typeface="Arial" panose="020B0604020202020204" pitchFamily="34" charset="0"/>
                <a:cs typeface="Arial" panose="020B0604020202020204" pitchFamily="34" charset="0"/>
              </a:rPr>
              <a:t>	</a:t>
            </a:r>
          </a:p>
          <a:p>
            <a:pPr>
              <a:buNone/>
              <a:defRPr/>
            </a:pPr>
            <a:r>
              <a:rPr lang="tr-TR" sz="1200" b="1" i="1" dirty="0">
                <a:solidFill>
                  <a:srgbClr val="0000CC"/>
                </a:solidFill>
                <a:latin typeface="Arial" panose="020B0604020202020204" pitchFamily="34" charset="0"/>
                <a:cs typeface="Arial" panose="020B0604020202020204" pitchFamily="34" charset="0"/>
              </a:rPr>
              <a:t>	</a:t>
            </a:r>
            <a:r>
              <a:rPr lang="tr-TR" sz="1200" b="1" i="1" u="sng" dirty="0">
                <a:solidFill>
                  <a:srgbClr val="0000CC"/>
                </a:solidFill>
                <a:latin typeface="Arial" panose="020B0604020202020204" pitchFamily="34" charset="0"/>
                <a:cs typeface="Arial" panose="020B0604020202020204" pitchFamily="34" charset="0"/>
              </a:rPr>
              <a:t>1. Biyokimyasal oksijen ihtiyacı (BOD=BOİ):</a:t>
            </a:r>
            <a:endParaRPr lang="tr-TR" sz="1200" b="1" dirty="0">
              <a:latin typeface="Arial" panose="020B0604020202020204" pitchFamily="34" charset="0"/>
              <a:cs typeface="Arial" panose="020B0604020202020204" pitchFamily="34" charset="0"/>
            </a:endParaRPr>
          </a:p>
          <a:p>
            <a:pPr>
              <a:defRPr/>
            </a:pPr>
            <a:endParaRPr lang="tr-TR" sz="1200" b="1" dirty="0">
              <a:latin typeface="Arial" panose="020B0604020202020204" pitchFamily="34" charset="0"/>
              <a:cs typeface="Arial" panose="020B0604020202020204" pitchFamily="34" charset="0"/>
            </a:endParaRPr>
          </a:p>
          <a:p>
            <a:pPr>
              <a:defRPr/>
            </a:pPr>
            <a:r>
              <a:rPr lang="tr-TR" sz="1200" b="1" dirty="0">
                <a:latin typeface="Arial" panose="020B0604020202020204" pitchFamily="34" charset="0"/>
                <a:cs typeface="Arial" panose="020B0604020202020204" pitchFamily="34" charset="0"/>
              </a:rPr>
              <a:t>Organik kirliliğin bir ölçüsü olarak kullanılan ifade. Bir su veya atık sudaki organik maddelerin biyokimyasal süreçlerle tam ayrışmaları için bu işlemi yapan </a:t>
            </a:r>
            <a:r>
              <a:rPr lang="tr-TR" sz="1200" b="1" dirty="0" err="1">
                <a:latin typeface="Arial" panose="020B0604020202020204" pitchFamily="34" charset="0"/>
                <a:cs typeface="Arial" panose="020B0604020202020204" pitchFamily="34" charset="0"/>
              </a:rPr>
              <a:t>m.o</a:t>
            </a:r>
            <a:r>
              <a:rPr lang="tr-TR" sz="1200" b="1" dirty="0">
                <a:latin typeface="Arial" panose="020B0604020202020204" pitchFamily="34" charset="0"/>
                <a:cs typeface="Arial" panose="020B0604020202020204" pitchFamily="34" charset="0"/>
              </a:rPr>
              <a:t>.</a:t>
            </a:r>
            <a:r>
              <a:rPr lang="tr-TR" sz="1200" b="1" dirty="0" err="1">
                <a:latin typeface="Arial" panose="020B0604020202020204" pitchFamily="34" charset="0"/>
                <a:cs typeface="Arial" panose="020B0604020202020204" pitchFamily="34" charset="0"/>
              </a:rPr>
              <a:t>ların</a:t>
            </a:r>
            <a:r>
              <a:rPr lang="tr-TR" sz="1200" b="1" dirty="0">
                <a:latin typeface="Arial" panose="020B0604020202020204" pitchFamily="34" charset="0"/>
                <a:cs typeface="Arial" panose="020B0604020202020204" pitchFamily="34" charset="0"/>
              </a:rPr>
              <a:t>, suyun birim hacmi başına gereksinim duydukları oksijen miktarıdır. </a:t>
            </a:r>
          </a:p>
          <a:p>
            <a:pPr>
              <a:defRPr/>
            </a:pPr>
            <a:endParaRPr lang="tr-TR" sz="1200" b="1" dirty="0">
              <a:latin typeface="Arial" panose="020B0604020202020204" pitchFamily="34" charset="0"/>
              <a:cs typeface="Arial" panose="020B0604020202020204" pitchFamily="34" charset="0"/>
            </a:endParaRPr>
          </a:p>
          <a:p>
            <a:pPr>
              <a:defRPr/>
            </a:pPr>
            <a:r>
              <a:rPr lang="tr-TR" sz="1200" b="1" dirty="0">
                <a:latin typeface="Arial" panose="020B0604020202020204" pitchFamily="34" charset="0"/>
                <a:cs typeface="Arial" panose="020B0604020202020204" pitchFamily="34" charset="0"/>
              </a:rPr>
              <a:t>Herhangi bir işlem uygulanmadan atık sulardaki organik maddelerin aerobik </a:t>
            </a:r>
            <a:r>
              <a:rPr lang="tr-TR" sz="1200" b="1" dirty="0" err="1">
                <a:latin typeface="Arial" panose="020B0604020202020204" pitchFamily="34" charset="0"/>
                <a:cs typeface="Arial" panose="020B0604020202020204" pitchFamily="34" charset="0"/>
              </a:rPr>
              <a:t>m.o</a:t>
            </a:r>
            <a:r>
              <a:rPr lang="tr-TR" sz="1200" b="1" dirty="0">
                <a:latin typeface="Arial" panose="020B0604020202020204" pitchFamily="34" charset="0"/>
                <a:cs typeface="Arial" panose="020B0604020202020204" pitchFamily="34" charset="0"/>
              </a:rPr>
              <a:t>.</a:t>
            </a:r>
            <a:r>
              <a:rPr lang="tr-TR" sz="1200" b="1" dirty="0" err="1">
                <a:latin typeface="Arial" panose="020B0604020202020204" pitchFamily="34" charset="0"/>
                <a:cs typeface="Arial" panose="020B0604020202020204" pitchFamily="34" charset="0"/>
              </a:rPr>
              <a:t>lar</a:t>
            </a:r>
            <a:r>
              <a:rPr lang="tr-TR" sz="1200" b="1" dirty="0">
                <a:latin typeface="Arial" panose="020B0604020202020204" pitchFamily="34" charset="0"/>
                <a:cs typeface="Arial" panose="020B0604020202020204" pitchFamily="34" charset="0"/>
              </a:rPr>
              <a:t> tarafından parçalanması için 1 litre ve 20°</a:t>
            </a:r>
            <a:r>
              <a:rPr lang="tr-TR" sz="1200" b="1" dirty="0" err="1">
                <a:latin typeface="Arial" panose="020B0604020202020204" pitchFamily="34" charset="0"/>
                <a:cs typeface="Arial" panose="020B0604020202020204" pitchFamily="34" charset="0"/>
              </a:rPr>
              <a:t>C'deki</a:t>
            </a:r>
            <a:r>
              <a:rPr lang="tr-TR" sz="1200" b="1" dirty="0">
                <a:latin typeface="Arial" panose="020B0604020202020204" pitchFamily="34" charset="0"/>
                <a:cs typeface="Arial" panose="020B0604020202020204" pitchFamily="34" charset="0"/>
              </a:rPr>
              <a:t> suda bulunan oksijenin 5 gün içinde kullanılan miktarının mg veya </a:t>
            </a:r>
            <a:r>
              <a:rPr lang="tr-TR" sz="1200" b="1" dirty="0" err="1">
                <a:latin typeface="Arial" panose="020B0604020202020204" pitchFamily="34" charset="0"/>
                <a:cs typeface="Arial" panose="020B0604020202020204" pitchFamily="34" charset="0"/>
              </a:rPr>
              <a:t>ppm</a:t>
            </a:r>
            <a:r>
              <a:rPr lang="tr-TR" sz="1200" b="1" dirty="0">
                <a:latin typeface="Arial" panose="020B0604020202020204" pitchFamily="34" charset="0"/>
                <a:cs typeface="Arial" panose="020B0604020202020204" pitchFamily="34" charset="0"/>
              </a:rPr>
              <a:t> cinsinden ifadesidir.  5 günlük BOİ testi, atık suların kirlilik yükünün ölçülmesinde çok sık kullanılmaktadır.</a:t>
            </a:r>
          </a:p>
          <a:p>
            <a:pPr>
              <a:defRPr/>
            </a:pPr>
            <a:endParaRPr lang="tr-TR" sz="1200" b="1" dirty="0">
              <a:latin typeface="Arial" panose="020B0604020202020204" pitchFamily="34" charset="0"/>
              <a:cs typeface="Arial" panose="020B0604020202020204" pitchFamily="34" charset="0"/>
            </a:endParaRPr>
          </a:p>
          <a:p>
            <a:pPr marL="0" indent="0">
              <a:buNone/>
              <a:defRPr/>
            </a:pPr>
            <a:endParaRPr lang="tr-TR"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7031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B46A7F6A-F6AF-C94A-B4A7-35D2C07B1A06}"/>
              </a:ext>
            </a:extLst>
          </p:cNvPr>
          <p:cNvSpPr>
            <a:spLocks noGrp="1"/>
          </p:cNvSpPr>
          <p:nvPr>
            <p:ph idx="1"/>
          </p:nvPr>
        </p:nvSpPr>
        <p:spPr>
          <a:xfrm>
            <a:off x="1439779" y="625642"/>
            <a:ext cx="9144000" cy="6858000"/>
          </a:xfrm>
        </p:spPr>
        <p:txBody>
          <a:bodyPr rtlCol="0">
            <a:normAutofit/>
          </a:bodyPr>
          <a:lstStyle/>
          <a:p>
            <a:pPr>
              <a:buNone/>
              <a:defRPr/>
            </a:pPr>
            <a:r>
              <a:rPr lang="tr-TR" sz="1200" b="1" i="1" dirty="0">
                <a:solidFill>
                  <a:srgbClr val="0000CC"/>
                </a:solidFill>
                <a:latin typeface="Arial" panose="020B0604020202020204" pitchFamily="34" charset="0"/>
                <a:cs typeface="Arial" panose="020B0604020202020204" pitchFamily="34" charset="0"/>
              </a:rPr>
              <a:t>	</a:t>
            </a:r>
          </a:p>
          <a:p>
            <a:pPr>
              <a:buNone/>
              <a:defRPr/>
            </a:pPr>
            <a:r>
              <a:rPr lang="tr-TR" sz="1200" b="1" i="1" dirty="0">
                <a:solidFill>
                  <a:srgbClr val="0000CC"/>
                </a:solidFill>
                <a:latin typeface="Arial" panose="020B0604020202020204" pitchFamily="34" charset="0"/>
                <a:cs typeface="Arial" panose="020B0604020202020204" pitchFamily="34" charset="0"/>
              </a:rPr>
              <a:t>	</a:t>
            </a:r>
            <a:r>
              <a:rPr lang="tr-TR" sz="1200" b="1" i="1" u="sng" dirty="0">
                <a:solidFill>
                  <a:srgbClr val="0000CC"/>
                </a:solidFill>
                <a:latin typeface="Arial" panose="020B0604020202020204" pitchFamily="34" charset="0"/>
                <a:cs typeface="Arial" panose="020B0604020202020204" pitchFamily="34" charset="0"/>
              </a:rPr>
              <a:t>1. Biyokimyasal oksijen ihtiyacı (BOD=BOİ):</a:t>
            </a:r>
            <a:endParaRPr lang="tr-TR" sz="1200" b="1" dirty="0">
              <a:latin typeface="Arial" panose="020B0604020202020204" pitchFamily="34" charset="0"/>
              <a:cs typeface="Arial" panose="020B0604020202020204" pitchFamily="34" charset="0"/>
            </a:endParaRPr>
          </a:p>
          <a:p>
            <a:pPr>
              <a:defRPr/>
            </a:pPr>
            <a:endParaRPr lang="tr-TR" sz="1200" b="1" dirty="0">
              <a:latin typeface="Arial" panose="020B0604020202020204" pitchFamily="34" charset="0"/>
              <a:cs typeface="Arial" panose="020B0604020202020204" pitchFamily="34" charset="0"/>
            </a:endParaRPr>
          </a:p>
          <a:p>
            <a:pPr marL="0" indent="0">
              <a:buNone/>
              <a:defRPr/>
            </a:pPr>
            <a:endParaRPr lang="tr-TR" sz="1200" b="1" dirty="0">
              <a:latin typeface="Arial" panose="020B0604020202020204" pitchFamily="34" charset="0"/>
              <a:cs typeface="Arial" panose="020B0604020202020204" pitchFamily="34" charset="0"/>
            </a:endParaRPr>
          </a:p>
          <a:p>
            <a:pPr>
              <a:defRPr/>
            </a:pPr>
            <a:r>
              <a:rPr lang="tr-TR" sz="1200" b="1" dirty="0">
                <a:latin typeface="Arial" panose="020B0604020202020204" pitchFamily="34" charset="0"/>
                <a:cs typeface="Arial" panose="020B0604020202020204" pitchFamily="34" charset="0"/>
              </a:rPr>
              <a:t>Hiçbir endüstriyel atık içermeyen ev kanalizasyon sularının BOİ yaklaşık 200 </a:t>
            </a:r>
            <a:r>
              <a:rPr lang="tr-TR" sz="1200" b="1" dirty="0" err="1">
                <a:latin typeface="Arial" panose="020B0604020202020204" pitchFamily="34" charset="0"/>
                <a:cs typeface="Arial" panose="020B0604020202020204" pitchFamily="34" charset="0"/>
              </a:rPr>
              <a:t>ppmdir</a:t>
            </a:r>
            <a:r>
              <a:rPr lang="tr-TR" sz="1200" b="1" dirty="0">
                <a:latin typeface="Arial" panose="020B0604020202020204" pitchFamily="34" charset="0"/>
                <a:cs typeface="Arial" panose="020B0604020202020204" pitchFamily="34" charset="0"/>
              </a:rPr>
              <a:t>. Gıda işletmesinden gelen atıklarda ise daha yüksektir ve sık sık 1000 </a:t>
            </a:r>
            <a:r>
              <a:rPr lang="tr-TR" sz="1200" b="1" dirty="0" err="1">
                <a:latin typeface="Arial" panose="020B0604020202020204" pitchFamily="34" charset="0"/>
                <a:cs typeface="Arial" panose="020B0604020202020204" pitchFamily="34" charset="0"/>
              </a:rPr>
              <a:t>ppm</a:t>
            </a:r>
            <a:r>
              <a:rPr lang="tr-TR" sz="1200" b="1" dirty="0">
                <a:latin typeface="Arial" panose="020B0604020202020204" pitchFamily="34" charset="0"/>
                <a:cs typeface="Arial" panose="020B0604020202020204" pitchFamily="34" charset="0"/>
              </a:rPr>
              <a:t> i aşar.</a:t>
            </a:r>
          </a:p>
          <a:p>
            <a:pPr>
              <a:defRPr/>
            </a:pPr>
            <a:endParaRPr lang="tr-TR" sz="1200" b="1" dirty="0">
              <a:latin typeface="Arial" panose="020B0604020202020204" pitchFamily="34" charset="0"/>
              <a:cs typeface="Arial" panose="020B0604020202020204" pitchFamily="34" charset="0"/>
            </a:endParaRPr>
          </a:p>
          <a:p>
            <a:pPr>
              <a:defRPr/>
            </a:pPr>
            <a:r>
              <a:rPr lang="tr-TR" sz="1200" b="1" dirty="0">
                <a:latin typeface="Arial" panose="020B0604020202020204" pitchFamily="34" charset="0"/>
                <a:cs typeface="Arial" panose="020B0604020202020204" pitchFamily="34" charset="0"/>
              </a:rPr>
              <a:t>BOİ genel olarak, suyun kirliliğinin ölçülmesinde ve tesislerdeki arıtma sistemlerinin verimliliğinin hesaplanmasında kullanılır ve kolayca uygulanabilen ancak zaman alıcı bir testtir. </a:t>
            </a:r>
          </a:p>
          <a:p>
            <a:pPr>
              <a:defRPr/>
            </a:pPr>
            <a:endParaRPr lang="tr-TR" sz="1200" b="1" dirty="0">
              <a:latin typeface="Arial" panose="020B0604020202020204" pitchFamily="34" charset="0"/>
              <a:cs typeface="Arial" panose="020B0604020202020204" pitchFamily="34" charset="0"/>
            </a:endParaRPr>
          </a:p>
          <a:p>
            <a:pPr>
              <a:defRPr/>
            </a:pPr>
            <a:r>
              <a:rPr lang="tr-TR" sz="1200" b="1" dirty="0">
                <a:latin typeface="Arial" panose="020B0604020202020204" pitchFamily="34" charset="0"/>
                <a:cs typeface="Arial" panose="020B0604020202020204" pitchFamily="34" charset="0"/>
              </a:rPr>
              <a:t>Kimyasal oksijen ihtiyacı ve toplam organik karbon gibi testler daha hızlı, daha güvenilir ve daha tekrarlanabilirdir.</a:t>
            </a:r>
            <a:br>
              <a:rPr lang="tr-TR" sz="1200" b="1" dirty="0">
                <a:latin typeface="Arial" panose="020B0604020202020204" pitchFamily="34" charset="0"/>
                <a:cs typeface="Arial" panose="020B0604020202020204" pitchFamily="34" charset="0"/>
              </a:rPr>
            </a:br>
            <a:endParaRPr lang="tr-TR" sz="1200" b="1" dirty="0">
              <a:latin typeface="Arial" panose="020B0604020202020204" pitchFamily="34" charset="0"/>
              <a:cs typeface="Arial" panose="020B0604020202020204" pitchFamily="34" charset="0"/>
            </a:endParaRPr>
          </a:p>
          <a:p>
            <a:pPr>
              <a:defRPr/>
            </a:pPr>
            <a:endParaRPr lang="tr-TR"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8553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E7042238-1BEC-824A-BC2F-5D5DA49EEE36}"/>
              </a:ext>
            </a:extLst>
          </p:cNvPr>
          <p:cNvSpPr>
            <a:spLocks noGrp="1"/>
          </p:cNvSpPr>
          <p:nvPr>
            <p:ph idx="1"/>
          </p:nvPr>
        </p:nvSpPr>
        <p:spPr>
          <a:xfrm>
            <a:off x="1391653" y="697832"/>
            <a:ext cx="9144000" cy="6858000"/>
          </a:xfrm>
        </p:spPr>
        <p:txBody>
          <a:bodyPr rtlCol="0">
            <a:normAutofit/>
          </a:bodyPr>
          <a:lstStyle/>
          <a:p>
            <a:pPr algn="just">
              <a:buNone/>
              <a:defRPr/>
            </a:pPr>
            <a:r>
              <a:rPr lang="tr-TR" sz="1400" b="1" i="1" u="sng" dirty="0">
                <a:solidFill>
                  <a:srgbClr val="0000CC"/>
                </a:solidFill>
                <a:latin typeface="Arial" panose="020B0604020202020204" pitchFamily="34" charset="0"/>
                <a:cs typeface="Arial" panose="020B0604020202020204" pitchFamily="34" charset="0"/>
              </a:rPr>
              <a:t>2. Kimyasal   oksijen   ihtiyacı   (KOİ):</a:t>
            </a:r>
            <a:r>
              <a:rPr lang="tr-TR" sz="1400" b="1" i="1" dirty="0">
                <a:solidFill>
                  <a:srgbClr val="0000CC"/>
                </a:solidFill>
                <a:latin typeface="Arial" panose="020B0604020202020204" pitchFamily="34" charset="0"/>
                <a:cs typeface="Arial" panose="020B0604020202020204" pitchFamily="34" charset="0"/>
              </a:rPr>
              <a:t>   </a:t>
            </a:r>
          </a:p>
          <a:p>
            <a:pPr algn="just">
              <a:defRPr/>
            </a:pPr>
            <a:endParaRPr lang="tr-TR" sz="1400" b="1" dirty="0">
              <a:latin typeface="Arial" panose="020B0604020202020204" pitchFamily="34" charset="0"/>
              <a:cs typeface="Arial" panose="020B0604020202020204" pitchFamily="34" charset="0"/>
            </a:endParaRPr>
          </a:p>
          <a:p>
            <a:pPr algn="just">
              <a:defRPr/>
            </a:pPr>
            <a:r>
              <a:rPr lang="tr-TR" sz="1400" b="1" dirty="0">
                <a:latin typeface="Arial" panose="020B0604020202020204" pitchFamily="34" charset="0"/>
                <a:cs typeface="Arial" panose="020B0604020202020204" pitchFamily="34" charset="0"/>
              </a:rPr>
              <a:t>Kimyasal Oksijen İhtiyacı (KOİ) su ve atık sularda organik kirlilik seviyesinin tespitinde en önemli test parametresidir. </a:t>
            </a:r>
          </a:p>
          <a:p>
            <a:pPr algn="just">
              <a:defRPr/>
            </a:pPr>
            <a:endParaRPr lang="tr-TR" sz="1400" b="1" dirty="0">
              <a:latin typeface="Arial" panose="020B0604020202020204" pitchFamily="34" charset="0"/>
              <a:cs typeface="Arial" panose="020B0604020202020204" pitchFamily="34" charset="0"/>
            </a:endParaRPr>
          </a:p>
          <a:p>
            <a:pPr algn="just">
              <a:defRPr/>
            </a:pPr>
            <a:r>
              <a:rPr lang="tr-TR" sz="1400" b="1" dirty="0">
                <a:latin typeface="Arial" panose="020B0604020202020204" pitchFamily="34" charset="0"/>
                <a:cs typeface="Arial" panose="020B0604020202020204" pitchFamily="34" charset="0"/>
              </a:rPr>
              <a:t>Kirliliğin   derecesinin belirlenmesinde kullanılan organik maddenin </a:t>
            </a:r>
            <a:r>
              <a:rPr lang="tr-TR" sz="1400" b="1" dirty="0">
                <a:solidFill>
                  <a:srgbClr val="FF0000"/>
                </a:solidFill>
                <a:latin typeface="Arial" panose="020B0604020202020204" pitchFamily="34" charset="0"/>
                <a:cs typeface="Arial" panose="020B0604020202020204" pitchFamily="34" charset="0"/>
              </a:rPr>
              <a:t>kimyasal olarak oksitlenmesi için gereken oksijen miktarı</a:t>
            </a:r>
            <a:r>
              <a:rPr lang="tr-TR" sz="1400" b="1" dirty="0">
                <a:latin typeface="Arial" panose="020B0604020202020204" pitchFamily="34" charset="0"/>
                <a:cs typeface="Arial" panose="020B0604020202020204" pitchFamily="34" charset="0"/>
              </a:rPr>
              <a:t>nın göstergesidir. </a:t>
            </a:r>
          </a:p>
          <a:p>
            <a:pPr algn="just">
              <a:defRPr/>
            </a:pPr>
            <a:endParaRPr lang="tr-TR" sz="1400" b="1" dirty="0">
              <a:latin typeface="Arial" panose="020B0604020202020204" pitchFamily="34" charset="0"/>
              <a:cs typeface="Arial" panose="020B0604020202020204" pitchFamily="34" charset="0"/>
            </a:endParaRPr>
          </a:p>
          <a:p>
            <a:pPr algn="just">
              <a:defRPr/>
            </a:pPr>
            <a:r>
              <a:rPr lang="tr-TR" sz="1400" b="1" dirty="0">
                <a:latin typeface="Arial" panose="020B0604020202020204" pitchFamily="34" charset="0"/>
                <a:cs typeface="Arial" panose="020B0604020202020204" pitchFamily="34" charset="0"/>
              </a:rPr>
              <a:t>Alıcı ortamda organik ve anorganik atıkların </a:t>
            </a:r>
            <a:r>
              <a:rPr lang="tr-TR" sz="1400" b="1" dirty="0" err="1">
                <a:latin typeface="Arial" panose="020B0604020202020204" pitchFamily="34" charset="0"/>
                <a:cs typeface="Arial" panose="020B0604020202020204" pitchFamily="34" charset="0"/>
              </a:rPr>
              <a:t>oksidasyonu</a:t>
            </a:r>
            <a:r>
              <a:rPr lang="tr-TR" sz="1400" b="1" dirty="0">
                <a:latin typeface="Arial" panose="020B0604020202020204" pitchFamily="34" charset="0"/>
                <a:cs typeface="Arial" panose="020B0604020202020204" pitchFamily="34" charset="0"/>
              </a:rPr>
              <a:t>, su hayatı için önemli olan çözünmüş oksijen miktarında azalmaya yol açar. Bu nedenle, KOİ testi evsel ve endüstriyel atık sularda oksijen tüketen kirleticilerin analizinde, </a:t>
            </a:r>
            <a:r>
              <a:rPr lang="tr-TR" sz="1400" b="1" dirty="0" err="1">
                <a:latin typeface="Arial" panose="020B0604020202020204" pitchFamily="34" charset="0"/>
                <a:cs typeface="Arial" panose="020B0604020202020204" pitchFamily="34" charset="0"/>
              </a:rPr>
              <a:t>laboratuvarlarda</a:t>
            </a:r>
            <a:r>
              <a:rPr lang="tr-TR" sz="1400" b="1" dirty="0">
                <a:latin typeface="Arial" panose="020B0604020202020204" pitchFamily="34" charset="0"/>
                <a:cs typeface="Arial" panose="020B0604020202020204" pitchFamily="34" charset="0"/>
              </a:rPr>
              <a:t> yaygın olarak kullanılmaktadır. </a:t>
            </a:r>
          </a:p>
          <a:p>
            <a:pPr algn="just">
              <a:defRPr/>
            </a:pPr>
            <a:endParaRPr lang="tr-TR" sz="1400" b="1" dirty="0">
              <a:latin typeface="Arial" panose="020B0604020202020204" pitchFamily="34" charset="0"/>
              <a:cs typeface="Arial" panose="020B0604020202020204" pitchFamily="34" charset="0"/>
            </a:endParaRPr>
          </a:p>
          <a:p>
            <a:pPr algn="just">
              <a:defRPr/>
            </a:pPr>
            <a:r>
              <a:rPr lang="tr-TR" sz="1400" b="1" dirty="0">
                <a:latin typeface="Arial" panose="020B0604020202020204" pitchFamily="34" charset="0"/>
                <a:cs typeface="Arial" panose="020B0604020202020204" pitchFamily="34" charset="0"/>
              </a:rPr>
              <a:t>KOİ, mg/L olarak, numunenin litresi başına tüketilen mg olarak O</a:t>
            </a:r>
            <a:r>
              <a:rPr lang="tr-TR" sz="1400" b="1" baseline="-25000" dirty="0">
                <a:latin typeface="Arial" panose="020B0604020202020204" pitchFamily="34" charset="0"/>
                <a:cs typeface="Arial" panose="020B0604020202020204" pitchFamily="34" charset="0"/>
              </a:rPr>
              <a:t>2</a:t>
            </a:r>
            <a:r>
              <a:rPr lang="tr-TR" sz="1400" b="1" dirty="0">
                <a:latin typeface="Arial" panose="020B0604020202020204" pitchFamily="34" charset="0"/>
                <a:cs typeface="Arial" panose="020B0604020202020204" pitchFamily="34" charset="0"/>
              </a:rPr>
              <a:t> miktarıdır. </a:t>
            </a:r>
          </a:p>
          <a:p>
            <a:pPr algn="just">
              <a:defRPr/>
            </a:pPr>
            <a:endParaRPr lang="tr-TR" sz="1400" b="1" dirty="0">
              <a:latin typeface="Arial" panose="020B0604020202020204" pitchFamily="34" charset="0"/>
              <a:cs typeface="Arial" panose="020B0604020202020204" pitchFamily="34" charset="0"/>
            </a:endParaRPr>
          </a:p>
          <a:p>
            <a:pPr algn="just">
              <a:defRPr/>
            </a:pPr>
            <a:endParaRPr lang="tr-TR" sz="1400" b="1" dirty="0">
              <a:latin typeface="Arial" panose="020B0604020202020204" pitchFamily="34" charset="0"/>
              <a:cs typeface="Arial" panose="020B0604020202020204" pitchFamily="34" charset="0"/>
            </a:endParaRPr>
          </a:p>
          <a:p>
            <a:pPr algn="just">
              <a:buNone/>
              <a:defRPr/>
            </a:pPr>
            <a:endParaRPr lang="tr-TR" sz="1400" b="1" dirty="0">
              <a:latin typeface="Arial" panose="020B0604020202020204" pitchFamily="34" charset="0"/>
              <a:cs typeface="Arial" panose="020B0604020202020204" pitchFamily="34" charset="0"/>
            </a:endParaRPr>
          </a:p>
          <a:p>
            <a:pPr algn="just">
              <a:defRPr/>
            </a:pPr>
            <a:endParaRPr lang="tr-TR" sz="1400" b="1" dirty="0">
              <a:latin typeface="Arial" panose="020B0604020202020204" pitchFamily="34" charset="0"/>
              <a:cs typeface="Arial" panose="020B0604020202020204" pitchFamily="34" charset="0"/>
            </a:endParaRPr>
          </a:p>
          <a:p>
            <a:pPr algn="just">
              <a:defRPr/>
            </a:pPr>
            <a:endParaRPr lang="tr-TR"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9075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2 İçerik Yer Tutucusu">
            <a:extLst>
              <a:ext uri="{FF2B5EF4-FFF2-40B4-BE49-F238E27FC236}">
                <a16:creationId xmlns:a16="http://schemas.microsoft.com/office/drawing/2014/main" id="{A66418F9-E38F-444A-9059-F57734CA70CA}"/>
              </a:ext>
            </a:extLst>
          </p:cNvPr>
          <p:cNvSpPr>
            <a:spLocks noGrp="1"/>
          </p:cNvSpPr>
          <p:nvPr>
            <p:ph idx="1"/>
          </p:nvPr>
        </p:nvSpPr>
        <p:spPr>
          <a:xfrm>
            <a:off x="1307431" y="1094874"/>
            <a:ext cx="9144000" cy="6858000"/>
          </a:xfrm>
        </p:spPr>
        <p:txBody>
          <a:bodyPr>
            <a:normAutofit/>
          </a:bodyPr>
          <a:lstStyle/>
          <a:p>
            <a:pPr algn="just" eaLnBrk="1" hangingPunct="1">
              <a:buFont typeface="Arial" panose="020B0604020202020204" pitchFamily="34" charset="0"/>
              <a:buNone/>
            </a:pPr>
            <a:r>
              <a:rPr lang="tr-TR" altLang="tr-TR" sz="1600" b="1" i="1" dirty="0">
                <a:solidFill>
                  <a:srgbClr val="0000CC"/>
                </a:solidFill>
                <a:latin typeface="Arial" panose="020B0604020202020204" pitchFamily="34" charset="0"/>
                <a:cs typeface="Arial" panose="020B0604020202020204" pitchFamily="34" charset="0"/>
              </a:rPr>
              <a:t>	</a:t>
            </a:r>
            <a:r>
              <a:rPr lang="tr-TR" altLang="tr-TR" sz="1600" b="1" i="1" u="sng" dirty="0">
                <a:solidFill>
                  <a:srgbClr val="0000CC"/>
                </a:solidFill>
                <a:latin typeface="Arial" panose="020B0604020202020204" pitchFamily="34" charset="0"/>
                <a:cs typeface="Arial" panose="020B0604020202020204" pitchFamily="34" charset="0"/>
              </a:rPr>
              <a:t>3. Çözünmüş   Oksijen:</a:t>
            </a:r>
            <a:r>
              <a:rPr lang="tr-TR" altLang="tr-TR" sz="1600" b="1" i="1" dirty="0">
                <a:solidFill>
                  <a:srgbClr val="0000CC"/>
                </a:solidFill>
                <a:latin typeface="Arial" panose="020B0604020202020204" pitchFamily="34" charset="0"/>
                <a:cs typeface="Arial" panose="020B0604020202020204" pitchFamily="34" charset="0"/>
              </a:rPr>
              <a:t>  </a:t>
            </a:r>
          </a:p>
          <a:p>
            <a:pPr algn="just" eaLnBrk="1" hangingPunct="1">
              <a:buFont typeface="Arial" panose="020B0604020202020204" pitchFamily="34" charset="0"/>
              <a:buNone/>
            </a:pPr>
            <a:endParaRPr lang="tr-TR" altLang="tr-TR" sz="1600" b="1" i="1" dirty="0">
              <a:solidFill>
                <a:srgbClr val="0000CC"/>
              </a:solidFill>
              <a:latin typeface="Arial" panose="020B0604020202020204" pitchFamily="34" charset="0"/>
              <a:cs typeface="Arial" panose="020B0604020202020204" pitchFamily="34" charset="0"/>
            </a:endParaRPr>
          </a:p>
          <a:p>
            <a:pPr algn="just" eaLnBrk="1" hangingPunct="1"/>
            <a:r>
              <a:rPr lang="tr-TR" altLang="tr-TR" sz="1600" b="1" dirty="0">
                <a:latin typeface="Arial" panose="020B0604020202020204" pitchFamily="34" charset="0"/>
                <a:cs typeface="Arial" panose="020B0604020202020204" pitchFamily="34" charset="0"/>
              </a:rPr>
              <a:t>Su veya atık su içinde çözünmüş halde bulunan oksijen miktarıdır.</a:t>
            </a:r>
          </a:p>
          <a:p>
            <a:pPr algn="just" eaLnBrk="1" hangingPunct="1"/>
            <a:r>
              <a:rPr lang="tr-TR" altLang="tr-TR" sz="1600" b="1" dirty="0">
                <a:latin typeface="Arial" panose="020B0604020202020204" pitchFamily="34" charset="0"/>
                <a:cs typeface="Arial" panose="020B0604020202020204" pitchFamily="34" charset="0"/>
              </a:rPr>
              <a:t>Bir suyun kalitesi için en önemli ölçülerden birisi suda çözünmüş olan oksijen konsantrasyonudur.</a:t>
            </a:r>
          </a:p>
          <a:p>
            <a:pPr algn="just" eaLnBrk="1" hangingPunct="1"/>
            <a:r>
              <a:rPr lang="tr-TR" altLang="tr-TR" sz="1600" b="1" dirty="0">
                <a:latin typeface="Arial" panose="020B0604020202020204" pitchFamily="34" charset="0"/>
                <a:cs typeface="Arial" panose="020B0604020202020204" pitchFamily="34" charset="0"/>
              </a:rPr>
              <a:t>Aerobik ortamlarda yaşayan organizmaların çoğalmalarında ve bunların enerji üreten </a:t>
            </a:r>
            <a:r>
              <a:rPr lang="tr-TR" altLang="tr-TR" sz="1600" b="1" dirty="0" err="1">
                <a:latin typeface="Arial" panose="020B0604020202020204" pitchFamily="34" charset="0"/>
                <a:cs typeface="Arial" panose="020B0604020202020204" pitchFamily="34" charset="0"/>
              </a:rPr>
              <a:t>metabolik</a:t>
            </a:r>
            <a:r>
              <a:rPr lang="tr-TR" altLang="tr-TR" sz="1600" b="1" dirty="0">
                <a:latin typeface="Arial" panose="020B0604020202020204" pitchFamily="34" charset="0"/>
                <a:cs typeface="Arial" panose="020B0604020202020204" pitchFamily="34" charset="0"/>
              </a:rPr>
              <a:t> faaliyetlerinde çözünmüş oksijene gerek duyulmaktadır.</a:t>
            </a:r>
          </a:p>
          <a:p>
            <a:pPr algn="just" eaLnBrk="1" hangingPunct="1"/>
            <a:r>
              <a:rPr lang="tr-TR" altLang="tr-TR" sz="1600" b="1" dirty="0">
                <a:latin typeface="Arial" panose="020B0604020202020204" pitchFamily="34" charset="0"/>
                <a:cs typeface="Arial" panose="020B0604020202020204" pitchFamily="34" charset="0"/>
              </a:rPr>
              <a:t>Çözünmüş oksijen ölçümü </a:t>
            </a:r>
            <a:r>
              <a:rPr lang="tr-TR" altLang="tr-TR" sz="1600" b="1" dirty="0" err="1">
                <a:solidFill>
                  <a:srgbClr val="FF0000"/>
                </a:solidFill>
                <a:latin typeface="Arial" panose="020B0604020202020204" pitchFamily="34" charset="0"/>
                <a:cs typeface="Arial" panose="020B0604020202020204" pitchFamily="34" charset="0"/>
              </a:rPr>
              <a:t>iyodometrik</a:t>
            </a:r>
            <a:r>
              <a:rPr lang="tr-TR" altLang="tr-TR" sz="1600" b="1" dirty="0">
                <a:latin typeface="Arial" panose="020B0604020202020204" pitchFamily="34" charset="0"/>
                <a:cs typeface="Arial" panose="020B0604020202020204" pitchFamily="34" charset="0"/>
              </a:rPr>
              <a:t> ve </a:t>
            </a:r>
            <a:r>
              <a:rPr lang="tr-TR" altLang="tr-TR" sz="1600" b="1" dirty="0" err="1">
                <a:solidFill>
                  <a:srgbClr val="FF0000"/>
                </a:solidFill>
                <a:latin typeface="Arial" panose="020B0604020202020204" pitchFamily="34" charset="0"/>
                <a:cs typeface="Arial" panose="020B0604020202020204" pitchFamily="34" charset="0"/>
              </a:rPr>
              <a:t>elektrometrik</a:t>
            </a:r>
            <a:r>
              <a:rPr lang="tr-TR" altLang="tr-TR" sz="1600" b="1" dirty="0">
                <a:solidFill>
                  <a:srgbClr val="FF0000"/>
                </a:solidFill>
                <a:latin typeface="Arial" panose="020B0604020202020204" pitchFamily="34" charset="0"/>
                <a:cs typeface="Arial" panose="020B0604020202020204" pitchFamily="34" charset="0"/>
              </a:rPr>
              <a:t> yöntemler</a:t>
            </a:r>
            <a:r>
              <a:rPr lang="tr-TR" altLang="tr-TR" sz="1600" b="1" dirty="0">
                <a:latin typeface="Arial" panose="020B0604020202020204" pitchFamily="34" charset="0"/>
                <a:cs typeface="Arial" panose="020B0604020202020204" pitchFamily="34" charset="0"/>
              </a:rPr>
              <a:t>den biriyle gerçekleştirilmektedir. </a:t>
            </a:r>
          </a:p>
        </p:txBody>
      </p:sp>
    </p:spTree>
    <p:extLst>
      <p:ext uri="{BB962C8B-B14F-4D97-AF65-F5344CB8AC3E}">
        <p14:creationId xmlns:p14="http://schemas.microsoft.com/office/powerpoint/2010/main" val="3343846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10F3D447-4FE3-EA44-A5EC-C42C327E5DA5}"/>
              </a:ext>
            </a:extLst>
          </p:cNvPr>
          <p:cNvSpPr>
            <a:spLocks noGrp="1"/>
          </p:cNvSpPr>
          <p:nvPr>
            <p:ph idx="1"/>
          </p:nvPr>
        </p:nvSpPr>
        <p:spPr>
          <a:xfrm>
            <a:off x="1283368" y="806115"/>
            <a:ext cx="9144000" cy="6858000"/>
          </a:xfrm>
        </p:spPr>
        <p:txBody>
          <a:bodyPr rtlCol="0">
            <a:normAutofit/>
          </a:bodyPr>
          <a:lstStyle/>
          <a:p>
            <a:pPr algn="just">
              <a:buNone/>
              <a:defRPr/>
            </a:pPr>
            <a:r>
              <a:rPr lang="tr-TR" sz="1600" b="1" i="1" u="sng" dirty="0">
                <a:solidFill>
                  <a:srgbClr val="0000CC"/>
                </a:solidFill>
                <a:latin typeface="Arial" panose="020B0604020202020204" pitchFamily="34" charset="0"/>
                <a:cs typeface="Arial" panose="020B0604020202020204" pitchFamily="34" charset="0"/>
              </a:rPr>
              <a:t>4.Toplam organik karbon: (TOC):</a:t>
            </a:r>
            <a:r>
              <a:rPr lang="tr-TR" sz="1600" b="1" i="1" dirty="0">
                <a:solidFill>
                  <a:srgbClr val="0000CC"/>
                </a:solidFill>
                <a:latin typeface="Arial" panose="020B0604020202020204" pitchFamily="34" charset="0"/>
                <a:cs typeface="Arial" panose="020B0604020202020204" pitchFamily="34" charset="0"/>
              </a:rPr>
              <a:t> </a:t>
            </a:r>
          </a:p>
          <a:p>
            <a:pPr algn="just">
              <a:defRPr/>
            </a:pPr>
            <a:endParaRPr lang="tr-TR" sz="1600" b="1" dirty="0">
              <a:latin typeface="Arial" panose="020B0604020202020204" pitchFamily="34" charset="0"/>
              <a:cs typeface="Arial" panose="020B0604020202020204" pitchFamily="34" charset="0"/>
            </a:endParaRPr>
          </a:p>
          <a:p>
            <a:pPr algn="just">
              <a:defRPr/>
            </a:pPr>
            <a:r>
              <a:rPr lang="tr-TR" sz="1600" b="1" dirty="0">
                <a:latin typeface="Arial" panose="020B0604020202020204" pitchFamily="34" charset="0"/>
                <a:cs typeface="Arial" panose="020B0604020202020204" pitchFamily="34" charset="0"/>
              </a:rPr>
              <a:t>Bütün organik maddeleri saptar.</a:t>
            </a:r>
          </a:p>
          <a:p>
            <a:pPr algn="just">
              <a:defRPr/>
            </a:pPr>
            <a:endParaRPr lang="tr-TR" sz="1600" b="1" dirty="0">
              <a:latin typeface="Arial" panose="020B0604020202020204" pitchFamily="34" charset="0"/>
              <a:cs typeface="Arial" panose="020B0604020202020204" pitchFamily="34" charset="0"/>
            </a:endParaRPr>
          </a:p>
          <a:p>
            <a:pPr algn="just">
              <a:defRPr/>
            </a:pPr>
            <a:r>
              <a:rPr lang="tr-TR" sz="1600" b="1" dirty="0">
                <a:latin typeface="Arial" panose="020B0604020202020204" pitchFamily="34" charset="0"/>
                <a:cs typeface="Arial" panose="020B0604020202020204" pitchFamily="34" charset="0"/>
              </a:rPr>
              <a:t>Atık sudaki katı maddenin 900 C de katalitik </a:t>
            </a:r>
            <a:r>
              <a:rPr lang="tr-TR" sz="1600" b="1" dirty="0" err="1">
                <a:latin typeface="Arial" panose="020B0604020202020204" pitchFamily="34" charset="0"/>
                <a:cs typeface="Arial" panose="020B0604020202020204" pitchFamily="34" charset="0"/>
              </a:rPr>
              <a:t>oksidasyonundan</a:t>
            </a:r>
            <a:r>
              <a:rPr lang="tr-TR" sz="1600" b="1" dirty="0">
                <a:latin typeface="Arial" panose="020B0604020202020204" pitchFamily="34" charset="0"/>
                <a:cs typeface="Arial" panose="020B0604020202020204" pitchFamily="34" charset="0"/>
              </a:rPr>
              <a:t> üretilen CO</a:t>
            </a:r>
            <a:r>
              <a:rPr lang="tr-TR" sz="1600" b="1" baseline="-25000" dirty="0">
                <a:latin typeface="Arial" panose="020B0604020202020204" pitchFamily="34" charset="0"/>
                <a:cs typeface="Arial" panose="020B0604020202020204" pitchFamily="34" charset="0"/>
              </a:rPr>
              <a:t>2 </a:t>
            </a:r>
            <a:r>
              <a:rPr lang="tr-TR" sz="1600" b="1" dirty="0">
                <a:latin typeface="Arial" panose="020B0604020202020204" pitchFamily="34" charset="0"/>
                <a:cs typeface="Arial" panose="020B0604020202020204" pitchFamily="34" charset="0"/>
              </a:rPr>
              <a:t>miktarını ölçer. </a:t>
            </a:r>
          </a:p>
          <a:p>
            <a:pPr algn="just">
              <a:defRPr/>
            </a:pPr>
            <a:endParaRPr lang="tr-TR" sz="1600" b="1" dirty="0">
              <a:latin typeface="Arial" panose="020B0604020202020204" pitchFamily="34" charset="0"/>
              <a:cs typeface="Arial" panose="020B0604020202020204" pitchFamily="34" charset="0"/>
            </a:endParaRPr>
          </a:p>
          <a:p>
            <a:pPr algn="just">
              <a:defRPr/>
            </a:pPr>
            <a:r>
              <a:rPr lang="tr-TR" sz="1600" b="1" dirty="0">
                <a:latin typeface="Arial" panose="020B0604020202020204" pitchFamily="34" charset="0"/>
                <a:cs typeface="Arial" panose="020B0604020202020204" pitchFamily="34" charset="0"/>
              </a:rPr>
              <a:t>Eğer işletme büyük hacimde ise toplam katı madde organik olarak saptanır ama toplam organik karbon analizinin maliyeti, küçük ve mevsimlik çalışan tesisler için çok yüksektir.</a:t>
            </a:r>
          </a:p>
          <a:p>
            <a:pPr algn="just">
              <a:defRPr/>
            </a:pPr>
            <a:endParaRPr 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1672174"/>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2257</TotalTime>
  <Words>808</Words>
  <Application>Microsoft Macintosh PowerPoint</Application>
  <PresentationFormat>Geniş ekran</PresentationFormat>
  <Paragraphs>82</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Tw Cen MT</vt:lpstr>
      <vt:lpstr>Verdana</vt:lpstr>
      <vt:lpstr>Damla</vt:lpstr>
      <vt:lpstr>HİJYEN VE SANİTASYON</vt:lpstr>
      <vt:lpstr>ATIK MADDELERİN UZAKLAŞTIRILMASI </vt:lpstr>
      <vt:lpstr>PowerPoint Sunusu</vt:lpstr>
      <vt:lpstr> Atık Suların  Kirlilik  Derecesini  Saptama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162</cp:revision>
  <dcterms:created xsi:type="dcterms:W3CDTF">2019-09-25T12:44:30Z</dcterms:created>
  <dcterms:modified xsi:type="dcterms:W3CDTF">2020-01-27T14:49:52Z</dcterms:modified>
</cp:coreProperties>
</file>