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7" r:id="rId2"/>
    <p:sldId id="263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BFCF"/>
    <a:srgbClr val="A62A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3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551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5144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39197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6435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104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2877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189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3241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5417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1627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710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4629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0989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031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3422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4DE38-27F7-497F-9F8F-504C06B5BC88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12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607" y="877329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tr-TR" sz="4000" b="1">
                <a:latin typeface="Batang" panose="02030600000101010101" pitchFamily="18" charset="-127"/>
                <a:ea typeface="Batang" panose="02030600000101010101" pitchFamily="18" charset="-127"/>
              </a:rPr>
              <a:t>SOS407 – Kadın Çalışmaları</a:t>
            </a:r>
            <a:endParaRPr lang="tr-TR" sz="40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0566" y="2456268"/>
            <a:ext cx="8915400" cy="377762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endParaRPr lang="tr-TR" sz="3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Prof. Dr. </a:t>
            </a:r>
            <a:r>
              <a:rPr lang="tr-TR" sz="3200">
                <a:latin typeface="Batang" panose="02030600000101010101" pitchFamily="18" charset="-127"/>
                <a:ea typeface="Batang" panose="02030600000101010101" pitchFamily="18" charset="-127"/>
              </a:rPr>
              <a:t>Nilay ÇABUK KAYA</a:t>
            </a:r>
          </a:p>
          <a:p>
            <a:pPr algn="ctr"/>
            <a:r>
              <a:rPr lang="tr-TR" sz="3200">
                <a:latin typeface="Batang" panose="02030600000101010101" pitchFamily="18" charset="-127"/>
                <a:ea typeface="Batang" panose="02030600000101010101" pitchFamily="18" charset="-127"/>
              </a:rPr>
              <a:t>Ankara Üniversitesi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Dil ve Tarih-Coğrafya Fakültesi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Sosyoloji Bölümü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E-mail: cabukkaya@gmail.com</a:t>
            </a:r>
          </a:p>
          <a:p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68596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Feminist Bilincin Gelişimi ve Türkiye’de Feminist Hareketin Tarihi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753578" cy="464551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Feminist muhalefet, 1970’lerin sonlarından itibaren akademiye de yansımıştır ve edebiyat araştırmalarından sosyal tarihe ve sosyal politikaya dek birçok disiplini etkilemiştir; aynı zamanda çok sayıda kadın merkezli inisiyatifin ve projenin (özellikle yayın, öğretim etkinlikleri, konferanslar, forumlar vb.) hayata geçirilmesine yol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açmıştır. 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Önemli bir diğer sonucu ise, «Kadın Çalışmaları» adı verilen yeni bir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disiplinlerarası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araştırma alanının ortaya çıkmasıdır.</a:t>
            </a:r>
          </a:p>
        </p:txBody>
      </p:sp>
    </p:spTree>
    <p:extLst>
      <p:ext uri="{BB962C8B-B14F-4D97-AF65-F5344CB8AC3E}">
        <p14:creationId xmlns:p14="http://schemas.microsoft.com/office/powerpoint/2010/main" val="368218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Feminist Bilincin Gelişimi ve Türkiye’de Feminist Hareketin Tarihi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753578" cy="464551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1990’ların feminist teorisi farklılığı, özellikle de kadınlar arasındaki güç ve çıkar farklılıklarını daha fazla </a:t>
            </a:r>
            <a:r>
              <a:rPr lang="tr-TR" sz="2400">
                <a:latin typeface="Batang" panose="02030600000101010101" pitchFamily="18" charset="-127"/>
                <a:ea typeface="Batang" panose="02030600000101010101" pitchFamily="18" charset="-127"/>
              </a:rPr>
              <a:t>dikkate almıştır.</a:t>
            </a:r>
            <a:endParaRPr lang="tr-TR" sz="24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1960’lar›n ortalarından itibaren yükselen İkinci Feminist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Dalga’nın</a:t>
            </a:r>
            <a:endParaRPr lang="tr-TR" sz="24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içinde daha başından ayırt edilebilen farklı akımlar (liberal, radikal, sosyalist, Marksist vb.) da, bir anlamda kadınlar arasındaki önemli kuramsal, siyasal, ekonomik ve toplumsal bölünmelerin yansımasıdır.</a:t>
            </a:r>
          </a:p>
        </p:txBody>
      </p:sp>
    </p:spTree>
    <p:extLst>
      <p:ext uri="{BB962C8B-B14F-4D97-AF65-F5344CB8AC3E}">
        <p14:creationId xmlns:p14="http://schemas.microsoft.com/office/powerpoint/2010/main" val="3818987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19532"/>
            <a:ext cx="8915400" cy="4323471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tr-TR" sz="4400" dirty="0">
                <a:latin typeface="Batang" panose="02030600000101010101" pitchFamily="18" charset="-127"/>
                <a:ea typeface="Batang" panose="02030600000101010101" pitchFamily="18" charset="-127"/>
              </a:rPr>
              <a:t>Literatürde «feminist çalışmalar» ve daha sonra «kadın çalışmaları» olarak bilinen çalışma alanı</a:t>
            </a:r>
          </a:p>
          <a:p>
            <a:pPr>
              <a:lnSpc>
                <a:spcPct val="150000"/>
              </a:lnSpc>
            </a:pPr>
            <a:r>
              <a:rPr lang="tr-TR" sz="4400" dirty="0">
                <a:latin typeface="Batang" panose="02030600000101010101" pitchFamily="18" charset="-127"/>
                <a:ea typeface="Batang" panose="02030600000101010101" pitchFamily="18" charset="-127"/>
              </a:rPr>
              <a:t>Alanın «yeniliği»: son 40 yılda gelişip güçlenen çalışmalar</a:t>
            </a:r>
          </a:p>
          <a:p>
            <a:pPr>
              <a:lnSpc>
                <a:spcPct val="150000"/>
              </a:lnSpc>
            </a:pPr>
            <a:r>
              <a:rPr lang="tr-TR" sz="4400" dirty="0">
                <a:latin typeface="Batang" panose="02030600000101010101" pitchFamily="18" charset="-127"/>
                <a:ea typeface="Batang" panose="02030600000101010101" pitchFamily="18" charset="-127"/>
              </a:rPr>
              <a:t> Toplumsal cinsiyet kavramıyla, gündelik uygulamalar ve varsayımlar içinde gizlenmiş iktidar ilişkilerinin üzerini örten örtüyü kaldırmak mümkün olabilmiştir. Toplumsal cinsiyet, toplumu anlamayı sağlayan bir mercek işlevi görmüştür. </a:t>
            </a:r>
          </a:p>
          <a:p>
            <a:pPr>
              <a:lnSpc>
                <a:spcPct val="150000"/>
              </a:lnSpc>
            </a:pPr>
            <a:endParaRPr lang="tr-TR" sz="3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56318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2260209"/>
            <a:ext cx="8915400" cy="3777622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32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Cinsiyet: </a:t>
            </a: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biyolojik cinsiyetten farklı olarak, kadınla erkeğin sosyal ve kültürel açıdan tanımlanması, toplumların bu iki cinsi birbirinden ayırt etme biçimi, onlara verdiği toplumsal roller</a:t>
            </a:r>
          </a:p>
          <a:p>
            <a:pPr>
              <a:lnSpc>
                <a:spcPct val="150000"/>
              </a:lnSpc>
            </a:pPr>
            <a:r>
              <a:rPr lang="tr-TR" sz="3100" dirty="0">
                <a:latin typeface="Batang" panose="02030600000101010101" pitchFamily="18" charset="-127"/>
                <a:ea typeface="Batang" panose="02030600000101010101" pitchFamily="18" charset="-127"/>
              </a:rPr>
              <a:t>kadınlar ile erkekler arasındaki güç ilişkilerini anlamaya, eşitsizlikleri sorgulamaya yarayacak bir kavram </a:t>
            </a:r>
          </a:p>
        </p:txBody>
      </p:sp>
    </p:spTree>
    <p:extLst>
      <p:ext uri="{BB962C8B-B14F-4D97-AF65-F5344CB8AC3E}">
        <p14:creationId xmlns:p14="http://schemas.microsoft.com/office/powerpoint/2010/main" val="18502421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Çalışmalarında 3 önemli aşama: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753578" cy="4561107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Cinsiyet farklılıklarına (kadın-erkek) vurgu yapılan aşama: Farklılıkların bireylerin biyolojik özelliklerinden kaynaklandığı konusunda görüş birliği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Öğrenilen cinsiyet rollerine ve toplumsallaşmaya vurgu: Toplumsal cinsiyet, özgül toplumsal düzenlemelerin (kadını bireye indirgemeyen) bir ürünü olarak anlaşılmıştır.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cinsiyetin bütün sosyal sistemlerde (sınıflı ve ataerkil) merkezi bir rolünün olduğu fark edilmiştir. </a:t>
            </a:r>
          </a:p>
        </p:txBody>
      </p:sp>
    </p:spTree>
    <p:extLst>
      <p:ext uri="{BB962C8B-B14F-4D97-AF65-F5344CB8AC3E}">
        <p14:creationId xmlns:p14="http://schemas.microsoft.com/office/powerpoint/2010/main" val="2941572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753578" cy="464551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Ataerkil Sistem (</a:t>
            </a:r>
            <a:r>
              <a:rPr lang="tr-TR" sz="2400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Patriarki</a:t>
            </a: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): 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toplumda kadınların ezilmesi sonucunu doğuran kurumsal ve kültürel düzenleme ve uygulamaları belirtir ve genel olarak kullanıldığında erkek iktidarını ifade eder. 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Yalnızca kadın emeğinin değil, aynı zamanda kadın cinselliğinin, bedeninin ve doğurganlığının denetlenmesi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Ataerkil aile biçimi de, baba/erkek otoritesine ve soyuna dayalı ve esas olarak mülkiyetin babadan meşru oğula geçmesini güvence altına alan aile biçimidir. </a:t>
            </a:r>
          </a:p>
        </p:txBody>
      </p:sp>
    </p:spTree>
    <p:extLst>
      <p:ext uri="{BB962C8B-B14F-4D97-AF65-F5344CB8AC3E}">
        <p14:creationId xmlns:p14="http://schemas.microsoft.com/office/powerpoint/2010/main" val="2780947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Feminist Bilincin Gelişimi ve Türkiye’de Feminist Hareketin Tarihi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753578" cy="464551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Feminist bilincin gelişimi açısından merkezi önemde bir aşama, kadınların ekonomik bağımsızlık içinde yaşamalarına olanak sağlayan toplumsal ve ekonomik değişimlerin gerçekleşmesiydi.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Bu koşullar gerçekleşmeden, kadınların ataerkil egemenliğe alternatif yaşam ve varoluş biçimlerini tahayyül edip kavramsallaştırmaları ve bu hedef için mücadeleyi örgütleyip kendi aralarında dayanışma kurmaları mümkün değildi.</a:t>
            </a:r>
          </a:p>
          <a:p>
            <a:pPr marL="0" indent="0">
              <a:lnSpc>
                <a:spcPct val="150000"/>
              </a:lnSpc>
              <a:buNone/>
            </a:pPr>
            <a:endParaRPr lang="tr-TR" sz="24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79016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Feminist Bilincin Gelişimi ve Türkiye’de Feminist Hareketin Tarihi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753578" cy="464551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Feminist dayanışma ve örgütlenmenin koşullarının, ancak, 19. Yüzyılın sonlarına doğru ortaya çıkması: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	Bu dönem, kadınların artan istihdamına ve eğitim olanaklarının genişlemesine paralel olarak alternatif bir vizyon geliştirmelerine tanık olmuştur.</a:t>
            </a:r>
          </a:p>
        </p:txBody>
      </p:sp>
    </p:spTree>
    <p:extLst>
      <p:ext uri="{BB962C8B-B14F-4D97-AF65-F5344CB8AC3E}">
        <p14:creationId xmlns:p14="http://schemas.microsoft.com/office/powerpoint/2010/main" val="841475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Feminist Bilincin Gelişimi ve Türkiye’de Feminist Hareketin Tarihi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753578" cy="464551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Oy hakkının kazanılması, bir süreliğine sanki hedeflere ulaşılmış gibi bir yanılgıya ve dolayısıyla kadın hareketinde bir durgunluğa yol açtıysa da, özellikle 1960’larda daha ziyade </a:t>
            </a:r>
            <a:r>
              <a:rPr lang="tr-TR" sz="2400" i="1" dirty="0">
                <a:latin typeface="Batang" panose="02030600000101010101" pitchFamily="18" charset="-127"/>
                <a:ea typeface="Batang" panose="02030600000101010101" pitchFamily="18" charset="-127"/>
              </a:rPr>
              <a:t>beden, cinsellik, toplumsal cinsiyet rolleri 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ve </a:t>
            </a:r>
            <a:r>
              <a:rPr lang="tr-TR" sz="2400" i="1" dirty="0">
                <a:latin typeface="Batang" panose="02030600000101010101" pitchFamily="18" charset="-127"/>
                <a:ea typeface="Batang" panose="02030600000101010101" pitchFamily="18" charset="-127"/>
              </a:rPr>
              <a:t>işbölümü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üzerinde duran ve bunları sorgulayan önemli bir yeni yükselişe tanık olunmuştur.</a:t>
            </a:r>
          </a:p>
          <a:p>
            <a:pPr>
              <a:lnSpc>
                <a:spcPct val="150000"/>
              </a:lnSpc>
            </a:pPr>
            <a:r>
              <a:rPr lang="tr-TR" sz="2400" i="1" dirty="0">
                <a:latin typeface="Batang" panose="02030600000101010101" pitchFamily="18" charset="-127"/>
                <a:ea typeface="Batang" panose="02030600000101010101" pitchFamily="18" charset="-127"/>
              </a:rPr>
              <a:t>«Kişisel olan politiktir» 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sloganı: kamusal alanda eşitlik ve cinsiyete dayalı işbölümünde dönüşüm talebi</a:t>
            </a:r>
          </a:p>
        </p:txBody>
      </p:sp>
    </p:spTree>
    <p:extLst>
      <p:ext uri="{BB962C8B-B14F-4D97-AF65-F5344CB8AC3E}">
        <p14:creationId xmlns:p14="http://schemas.microsoft.com/office/powerpoint/2010/main" val="4211860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Feminist Bilincin Gelişimi ve Türkiye’de Feminist Hareketin Tarihi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753578" cy="464551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1960’lı yıllardan itibaren gelişen feminizm teori ve uygulaması daha önceki feminizm biçimlerinden farklıydı ve kadınların baskı karşısındaki kardeşliği anlayışından hareket ediyordu; 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kadınların, kadın olarak ortak çıkarlarını savunan bu hareket, erkek egemenliğine karşı güçlü bir muhalefet oluşturmayı başarmıştır.</a:t>
            </a:r>
          </a:p>
        </p:txBody>
      </p:sp>
    </p:spTree>
    <p:extLst>
      <p:ext uri="{BB962C8B-B14F-4D97-AF65-F5344CB8AC3E}">
        <p14:creationId xmlns:p14="http://schemas.microsoft.com/office/powerpoint/2010/main" val="77053215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611</Words>
  <Application>Microsoft Office PowerPoint</Application>
  <PresentationFormat>Geniş ekran</PresentationFormat>
  <Paragraphs>42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Batang</vt:lpstr>
      <vt:lpstr>Arial</vt:lpstr>
      <vt:lpstr>Century Gothic</vt:lpstr>
      <vt:lpstr>Wingdings 3</vt:lpstr>
      <vt:lpstr>Duman</vt:lpstr>
      <vt:lpstr>SOS407 – Kadın Çalışmaları</vt:lpstr>
      <vt:lpstr>Toplumsal Cinsiyet Çalışmaları</vt:lpstr>
      <vt:lpstr>Toplumsal Cinsiyet Çalışmaları</vt:lpstr>
      <vt:lpstr>Toplumsal Cinsiyet Çalışmalarında 3 önemli aşama:</vt:lpstr>
      <vt:lpstr>Toplumsal Cinsiyet Çalışmaları</vt:lpstr>
      <vt:lpstr>Feminist Bilincin Gelişimi ve Türkiye’de Feminist Hareketin Tarihi</vt:lpstr>
      <vt:lpstr>Feminist Bilincin Gelişimi ve Türkiye’de Feminist Hareketin Tarihi</vt:lpstr>
      <vt:lpstr>Feminist Bilincin Gelişimi ve Türkiye’de Feminist Hareketin Tarihi</vt:lpstr>
      <vt:lpstr>Feminist Bilincin Gelişimi ve Türkiye’de Feminist Hareketin Tarihi</vt:lpstr>
      <vt:lpstr>Feminist Bilincin Gelişimi ve Türkiye’de Feminist Hareketin Tarihi</vt:lpstr>
      <vt:lpstr>Feminist Bilincin Gelişimi ve Türkiye’de Feminist Hareketin Tarihi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Toplumsal Cinsiyet Çalışmaları</dc:title>
  <dc:creator>bilgiseyerim</dc:creator>
  <cp:lastModifiedBy>bilgiseyerim</cp:lastModifiedBy>
  <cp:revision>75</cp:revision>
  <dcterms:created xsi:type="dcterms:W3CDTF">2018-04-11T16:16:29Z</dcterms:created>
  <dcterms:modified xsi:type="dcterms:W3CDTF">2018-04-12T00:40:37Z</dcterms:modified>
</cp:coreProperties>
</file>