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02" y="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20 Dikdörtgen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32 Dikdörtgen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Dikdörtgen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31 Dikdörtgen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7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Düz Bağlayıcı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8 İçerik Yer Tutucusu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10 İçerik Yer Tutucusu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13" name="12 İçerik Yer Tutucusu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5" name="4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Düz Bağlayıcı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İçerik Yer Tutucusu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11.12.2017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8" name="27 Düz Bağlayıcı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28 Düz Bağlayıcı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İkizkenar Üçgen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908721"/>
            <a:ext cx="7772400" cy="2691730"/>
          </a:xfrm>
        </p:spPr>
        <p:txBody>
          <a:bodyPr>
            <a:normAutofit/>
          </a:bodyPr>
          <a:lstStyle/>
          <a:p>
            <a:pPr algn="ctr"/>
            <a:r>
              <a:rPr lang="tr-TR" sz="4000" dirty="0" smtClean="0"/>
              <a:t>Ankara Üniversitesi </a:t>
            </a:r>
            <a:br>
              <a:rPr lang="tr-TR" sz="4000" dirty="0" smtClean="0"/>
            </a:br>
            <a:r>
              <a:rPr lang="tr-TR" sz="4000" dirty="0" smtClean="0"/>
              <a:t>Sağlık Bilimleri Fakültesi</a:t>
            </a:r>
            <a:br>
              <a:rPr lang="tr-TR" sz="4000" dirty="0" smtClean="0"/>
            </a:br>
            <a:r>
              <a:rPr lang="tr-TR" sz="4000" dirty="0" smtClean="0"/>
              <a:t>Sosyal Hizmet Bölümü</a:t>
            </a:r>
            <a:endParaRPr lang="tr-TR" sz="4000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043608" y="3645024"/>
            <a:ext cx="8100392" cy="2088232"/>
          </a:xfrm>
        </p:spPr>
        <p:txBody>
          <a:bodyPr>
            <a:noAutofit/>
          </a:bodyPr>
          <a:lstStyle/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Dersin Adı: Sosyal Hizmet Kuramı II</a:t>
            </a: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 Sorumlu Öğretim Üyesi: Prof. Dr. Veli DUYAN</a:t>
            </a:r>
          </a:p>
          <a:p>
            <a:pPr algn="just"/>
            <a:endParaRPr lang="tr-TR" sz="30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  <a:p>
            <a:pPr algn="just"/>
            <a:r>
              <a:rPr lang="tr-TR" sz="30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Konu: </a:t>
            </a:r>
            <a:r>
              <a:rPr lang="tr-TR" sz="2400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Gruplarla Sosyal Hizmet Uygulama Çerçevesi</a:t>
            </a:r>
            <a:endParaRPr lang="tr-TR" sz="24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spcBef>
                <a:spcPct val="50000"/>
              </a:spcBef>
            </a:pPr>
            <a:r>
              <a:rPr lang="tr-TR" altLang="tr-TR" sz="4000" b="1" u="sng" dirty="0"/>
              <a:t>Gelişme Aşaması: </a:t>
            </a:r>
            <a:endParaRPr lang="tr-TR" altLang="tr-TR" sz="4000" b="1" u="sng" dirty="0" smtClean="0"/>
          </a:p>
          <a:p>
            <a:pPr algn="ctr">
              <a:spcBef>
                <a:spcPct val="50000"/>
              </a:spcBef>
            </a:pPr>
            <a:endParaRPr lang="tr-TR" altLang="tr-TR" sz="4000" b="1" u="sng" dirty="0" smtClean="0"/>
          </a:p>
          <a:p>
            <a:pPr algn="ctr">
              <a:spcBef>
                <a:spcPct val="50000"/>
              </a:spcBef>
            </a:pPr>
            <a:r>
              <a:rPr lang="tr-TR" altLang="tr-TR" sz="4000" b="1" u="sng" dirty="0" smtClean="0"/>
              <a:t>Uygulama Çerçevesi</a:t>
            </a:r>
          </a:p>
          <a:p>
            <a:pPr algn="ctr">
              <a:spcBef>
                <a:spcPct val="50000"/>
              </a:spcBef>
            </a:pPr>
            <a:endParaRPr lang="tr-TR" altLang="tr-TR" sz="4000" b="1" u="sng" dirty="0" smtClean="0"/>
          </a:p>
          <a:p>
            <a:pPr algn="ctr">
              <a:spcBef>
                <a:spcPct val="50000"/>
              </a:spcBef>
            </a:pPr>
            <a:r>
              <a:rPr lang="tr-TR" sz="3200" b="1" i="1" u="sng" dirty="0" err="1"/>
              <a:t>Psiko</a:t>
            </a:r>
            <a:r>
              <a:rPr lang="tr-TR" sz="3200" b="1" i="1" u="sng" dirty="0"/>
              <a:t>-sosyal İşlevselliği Anlamak</a:t>
            </a:r>
            <a:endParaRPr lang="tr-TR" sz="3200" i="1" u="sng" dirty="0"/>
          </a:p>
          <a:p>
            <a:pPr algn="ctr">
              <a:spcBef>
                <a:spcPct val="50000"/>
              </a:spcBef>
            </a:pPr>
            <a:endParaRPr lang="tr-TR" sz="3200" b="1" u="sng" dirty="0"/>
          </a:p>
        </p:txBody>
      </p:sp>
    </p:spTree>
    <p:extLst>
      <p:ext uri="{BB962C8B-B14F-4D97-AF65-F5344CB8AC3E}">
        <p14:creationId xmlns:p14="http://schemas.microsoft.com/office/powerpoint/2010/main" val="3202980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67544" y="1340768"/>
            <a:ext cx="8229600" cy="4384144"/>
          </a:xfrm>
        </p:spPr>
        <p:txBody>
          <a:bodyPr>
            <a:normAutofit/>
          </a:bodyPr>
          <a:lstStyle/>
          <a:p>
            <a:pPr marL="609600" indent="-609600" algn="ctr">
              <a:lnSpc>
                <a:spcPct val="90000"/>
              </a:lnSpc>
              <a:buNone/>
              <a:defRPr/>
            </a:pPr>
            <a:r>
              <a:rPr lang="tr-TR" altLang="tr-TR" sz="2800" b="1" u="sng" dirty="0"/>
              <a:t>Gelişme Aşaması: Uygulama Çerçevesi</a:t>
            </a:r>
            <a:endParaRPr lang="tr-TR" sz="2800" b="1" u="sng" dirty="0" smtClean="0"/>
          </a:p>
          <a:p>
            <a:pPr marL="609600" indent="-609600" algn="ctr">
              <a:lnSpc>
                <a:spcPct val="90000"/>
              </a:lnSpc>
              <a:buNone/>
              <a:defRPr/>
            </a:pPr>
            <a:endParaRPr lang="tr-TR" sz="2800" b="1" dirty="0" smtClean="0"/>
          </a:p>
          <a:p>
            <a:pPr marL="609600" indent="-609600" algn="ctr">
              <a:lnSpc>
                <a:spcPct val="90000"/>
              </a:lnSpc>
              <a:buNone/>
              <a:defRPr/>
            </a:pPr>
            <a:r>
              <a:rPr lang="tr-TR" sz="2800" b="1" dirty="0" smtClean="0"/>
              <a:t>TEMEL </a:t>
            </a:r>
            <a:r>
              <a:rPr lang="tr-TR" sz="2800" b="1" dirty="0"/>
              <a:t>KAVRAMLAR</a:t>
            </a:r>
            <a:endParaRPr lang="tr-TR" sz="2800" dirty="0"/>
          </a:p>
          <a:p>
            <a:pPr algn="ctr">
              <a:defRPr/>
            </a:pPr>
            <a:r>
              <a:rPr lang="tr-TR" sz="2800" b="1" dirty="0"/>
              <a:t>1-EGO İşlevleri</a:t>
            </a:r>
            <a:endParaRPr lang="tr-TR" sz="2800" dirty="0"/>
          </a:p>
          <a:p>
            <a:pPr algn="ctr">
              <a:defRPr/>
            </a:pPr>
            <a:r>
              <a:rPr lang="tr-TR" sz="2800" b="1" dirty="0"/>
              <a:t>2-İnsan Gelişimi</a:t>
            </a:r>
            <a:endParaRPr lang="tr-TR" sz="2800" dirty="0"/>
          </a:p>
          <a:p>
            <a:pPr algn="ctr">
              <a:defRPr/>
            </a:pPr>
            <a:r>
              <a:rPr lang="tr-TR" sz="2800" b="1" dirty="0"/>
              <a:t>3-Biyofiziksel Faktörler</a:t>
            </a:r>
            <a:endParaRPr lang="tr-TR" sz="2800" dirty="0"/>
          </a:p>
          <a:p>
            <a:pPr algn="ctr">
              <a:defRPr/>
            </a:pPr>
            <a:r>
              <a:rPr lang="tr-TR" sz="2800" b="1" dirty="0"/>
              <a:t>4- Kültürel Etkiler</a:t>
            </a:r>
            <a:endParaRPr lang="tr-TR" sz="2800" dirty="0"/>
          </a:p>
          <a:p>
            <a:pPr algn="ctr">
              <a:defRPr/>
            </a:pPr>
            <a:r>
              <a:rPr lang="tr-TR" sz="2800" b="1" dirty="0"/>
              <a:t>5- Çevresel Etkiler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8723321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340768"/>
            <a:ext cx="8229600" cy="4816192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altLang="tr-TR" sz="2800" b="1" u="sng" dirty="0"/>
              <a:t>Gelişme Aşaması: Uygulama </a:t>
            </a:r>
            <a:r>
              <a:rPr lang="tr-TR" altLang="tr-TR" sz="2800" b="1" u="sng" dirty="0" smtClean="0"/>
              <a:t>Çerçevesi</a:t>
            </a:r>
          </a:p>
          <a:p>
            <a:pPr algn="ctr">
              <a:lnSpc>
                <a:spcPct val="90000"/>
              </a:lnSpc>
              <a:defRPr/>
            </a:pPr>
            <a:r>
              <a:rPr lang="tr-TR" sz="2800" b="1" u="sng" dirty="0"/>
              <a:t>Grubu Değerlendirme</a:t>
            </a:r>
            <a:endParaRPr lang="tr-TR" sz="2800" u="sng" dirty="0"/>
          </a:p>
          <a:p>
            <a:pPr>
              <a:lnSpc>
                <a:spcPct val="90000"/>
              </a:lnSpc>
              <a:defRPr/>
            </a:pPr>
            <a:endParaRPr lang="tr-TR" sz="2800" b="1" dirty="0"/>
          </a:p>
          <a:p>
            <a:pPr algn="ctr" fontAlgn="t">
              <a:defRPr/>
            </a:pPr>
            <a:r>
              <a:rPr lang="tr-TR" sz="2800" b="1" dirty="0"/>
              <a:t>Sosyal Etkileşim ve İletişim</a:t>
            </a:r>
            <a:endParaRPr lang="tr-TR" sz="2800" dirty="0"/>
          </a:p>
          <a:p>
            <a:pPr algn="ctr" fontAlgn="t">
              <a:defRPr/>
            </a:pPr>
            <a:r>
              <a:rPr lang="tr-TR" sz="2800" b="1" dirty="0"/>
              <a:t>Amaç</a:t>
            </a:r>
            <a:endParaRPr lang="tr-TR" sz="2800" dirty="0"/>
          </a:p>
          <a:p>
            <a:pPr algn="ctr" fontAlgn="t">
              <a:defRPr/>
            </a:pPr>
            <a:r>
              <a:rPr lang="tr-TR" sz="2800" b="1" dirty="0"/>
              <a:t>Üyeler Arası İlişkiler</a:t>
            </a:r>
            <a:endParaRPr lang="tr-TR" sz="2800" dirty="0"/>
          </a:p>
          <a:p>
            <a:pPr algn="ctr" fontAlgn="t">
              <a:defRPr/>
            </a:pPr>
            <a:r>
              <a:rPr lang="tr-TR" sz="2800" b="1" dirty="0"/>
              <a:t>Statüler ve Roller</a:t>
            </a:r>
            <a:endParaRPr lang="tr-TR" sz="2800" dirty="0"/>
          </a:p>
          <a:p>
            <a:pPr algn="ctr" fontAlgn="t">
              <a:defRPr/>
            </a:pPr>
            <a:r>
              <a:rPr lang="tr-TR" sz="2800" b="1" dirty="0"/>
              <a:t>Değerler ve Normlar</a:t>
            </a:r>
            <a:endParaRPr lang="tr-TR" sz="2800" dirty="0"/>
          </a:p>
          <a:p>
            <a:pPr algn="ctr" fontAlgn="t">
              <a:defRPr/>
            </a:pPr>
            <a:r>
              <a:rPr lang="tr-TR" sz="2800" b="1" dirty="0"/>
              <a:t>Gerilim ve Çatışma</a:t>
            </a:r>
            <a:endParaRPr lang="tr-TR" sz="2800" dirty="0"/>
          </a:p>
          <a:p>
            <a:pPr algn="ctr" fontAlgn="t">
              <a:defRPr/>
            </a:pPr>
            <a:r>
              <a:rPr lang="tr-TR" sz="2800" b="1" dirty="0"/>
              <a:t>Grup Uyumu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795733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323528" y="1196752"/>
            <a:ext cx="8229600" cy="4937760"/>
          </a:xfrm>
        </p:spPr>
        <p:txBody>
          <a:bodyPr>
            <a:normAutofit/>
          </a:bodyPr>
          <a:lstStyle/>
          <a:p>
            <a:pPr algn="ctr">
              <a:lnSpc>
                <a:spcPct val="120000"/>
              </a:lnSpc>
              <a:spcBef>
                <a:spcPct val="50000"/>
              </a:spcBef>
              <a:buFont typeface="Symbol" panose="05050102010706020507" pitchFamily="18" charset="2"/>
              <a:buNone/>
            </a:pPr>
            <a:r>
              <a:rPr lang="tr-TR" sz="3600" b="1" u="sng" dirty="0"/>
              <a:t>Gelişme Aşaması: Uygulama </a:t>
            </a:r>
            <a:r>
              <a:rPr lang="tr-TR" sz="3600" b="1" u="sng" dirty="0" smtClean="0"/>
              <a:t>Çerçevesi</a:t>
            </a:r>
          </a:p>
          <a:p>
            <a:pPr algn="ctr">
              <a:buFontTx/>
              <a:buNone/>
              <a:defRPr/>
            </a:pPr>
            <a:r>
              <a:rPr lang="tr-TR" sz="2800" b="1" dirty="0"/>
              <a:t>Tekrar eden Sorunlar ve Çeşitlilik</a:t>
            </a:r>
            <a:endParaRPr lang="tr-TR" sz="2800" dirty="0"/>
          </a:p>
          <a:p>
            <a:pPr algn="ctr">
              <a:buFontTx/>
              <a:buNone/>
              <a:defRPr/>
            </a:pPr>
            <a:r>
              <a:rPr lang="tr-TR" sz="2800" b="1" dirty="0"/>
              <a:t>Çevresi İçinde Grup</a:t>
            </a:r>
            <a:endParaRPr lang="tr-TR" sz="2800" dirty="0"/>
          </a:p>
          <a:p>
            <a:pPr algn="ctr">
              <a:buFontTx/>
              <a:buNone/>
              <a:defRPr/>
            </a:pPr>
            <a:r>
              <a:rPr lang="tr-TR" sz="2800" b="1" dirty="0"/>
              <a:t>Komşular/</a:t>
            </a:r>
            <a:r>
              <a:rPr lang="tr-TR" sz="2800" b="1" dirty="0" err="1"/>
              <a:t>komşulular</a:t>
            </a:r>
            <a:r>
              <a:rPr lang="tr-TR" sz="2800" b="1" dirty="0"/>
              <a:t> ve Topluluklar</a:t>
            </a:r>
            <a:endParaRPr lang="tr-TR" sz="2800" dirty="0"/>
          </a:p>
          <a:p>
            <a:pPr algn="ctr">
              <a:buFontTx/>
              <a:buNone/>
              <a:defRPr/>
            </a:pPr>
            <a:r>
              <a:rPr lang="tr-TR" sz="2800" b="1" dirty="0"/>
              <a:t>Kültürel Çeşitlilik/Farklılık</a:t>
            </a:r>
            <a:endParaRPr lang="tr-TR" sz="2800" dirty="0"/>
          </a:p>
          <a:p>
            <a:pPr algn="ctr">
              <a:buFontTx/>
              <a:buNone/>
              <a:defRPr/>
            </a:pPr>
            <a:r>
              <a:rPr lang="tr-TR" sz="2800" b="1" dirty="0"/>
              <a:t>Kurumsal Çevre</a:t>
            </a:r>
            <a:endParaRPr lang="tr-TR" sz="2800" dirty="0"/>
          </a:p>
          <a:p>
            <a:pPr algn="ctr">
              <a:buFontTx/>
              <a:buNone/>
              <a:defRPr/>
            </a:pPr>
            <a:r>
              <a:rPr lang="tr-TR" sz="2800" b="1" dirty="0"/>
              <a:t>Sosyal Ağlar ve Sosyal Destek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6842054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aynak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ynak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ynak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55</TotalTime>
  <Words>105</Words>
  <Application>Microsoft Office PowerPoint</Application>
  <PresentationFormat>Ekran Gösterisi (4:3)</PresentationFormat>
  <Paragraphs>35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12" baseType="lpstr">
      <vt:lpstr>Bookman Old Style</vt:lpstr>
      <vt:lpstr>Calibri</vt:lpstr>
      <vt:lpstr>Gill Sans MT</vt:lpstr>
      <vt:lpstr>Symbol</vt:lpstr>
      <vt:lpstr>Wingdings</vt:lpstr>
      <vt:lpstr>Wingdings 3</vt:lpstr>
      <vt:lpstr>Kaynak</vt:lpstr>
      <vt:lpstr>Ankara Üniversitesi  Sağlık Bilimleri Fakültesi Sosyal Hizmet Bölümü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Üniversitesi  Sağlık Bilimleri Fakültesi Sosyal Hizmet Bölümü</dc:title>
  <dc:creator>DURU</dc:creator>
  <cp:lastModifiedBy>Ezgi Arslan</cp:lastModifiedBy>
  <cp:revision>16</cp:revision>
  <dcterms:created xsi:type="dcterms:W3CDTF">2017-04-26T08:36:58Z</dcterms:created>
  <dcterms:modified xsi:type="dcterms:W3CDTF">2017-12-11T07:54:47Z</dcterms:modified>
</cp:coreProperties>
</file>