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II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Gruplarla Sosyal Hizmet Uygulama Çerçevesi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4000" b="1" u="sng" dirty="0"/>
              <a:t>Gelişme Aşaması: </a:t>
            </a:r>
            <a:endParaRPr lang="tr-TR" altLang="tr-TR" sz="4000" b="1" u="sng" dirty="0" smtClean="0"/>
          </a:p>
          <a:p>
            <a:pPr algn="ctr">
              <a:spcBef>
                <a:spcPct val="50000"/>
              </a:spcBef>
            </a:pPr>
            <a:endParaRPr lang="tr-TR" altLang="tr-TR" sz="4000" b="1" u="sng" dirty="0" smtClean="0"/>
          </a:p>
          <a:p>
            <a:pPr algn="ctr">
              <a:spcBef>
                <a:spcPct val="50000"/>
              </a:spcBef>
            </a:pPr>
            <a:r>
              <a:rPr lang="tr-TR" altLang="tr-TR" sz="4000" b="1" u="sng" dirty="0" smtClean="0"/>
              <a:t>Uygulama Çerçevesi</a:t>
            </a:r>
          </a:p>
          <a:p>
            <a:pPr algn="ctr">
              <a:spcBef>
                <a:spcPct val="50000"/>
              </a:spcBef>
            </a:pPr>
            <a:endParaRPr lang="tr-TR" altLang="tr-TR" sz="4000" b="1" u="sng" dirty="0" smtClean="0"/>
          </a:p>
          <a:p>
            <a:pPr algn="ctr">
              <a:spcBef>
                <a:spcPct val="50000"/>
              </a:spcBef>
            </a:pPr>
            <a:r>
              <a:rPr lang="tr-TR" sz="3200" b="1" i="1" u="sng" dirty="0" err="1"/>
              <a:t>Psiko</a:t>
            </a:r>
            <a:r>
              <a:rPr lang="tr-TR" sz="3200" b="1" i="1" u="sng" dirty="0"/>
              <a:t>-sosyal İşlevselliği Anlamak</a:t>
            </a:r>
            <a:endParaRPr lang="tr-TR" sz="3200" i="1" u="sng" dirty="0"/>
          </a:p>
          <a:p>
            <a:pPr algn="ctr">
              <a:spcBef>
                <a:spcPct val="50000"/>
              </a:spcBef>
            </a:pPr>
            <a:endParaRPr lang="tr-TR" sz="3200" b="1" u="sng" dirty="0"/>
          </a:p>
        </p:txBody>
      </p:sp>
    </p:spTree>
    <p:extLst>
      <p:ext uri="{BB962C8B-B14F-4D97-AF65-F5344CB8AC3E}">
        <p14:creationId xmlns:p14="http://schemas.microsoft.com/office/powerpoint/2010/main" val="320298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384144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altLang="tr-TR" sz="2800" b="1" u="sng" dirty="0"/>
              <a:t>Gelişme Aşaması: Uygulama Çerçevesi</a:t>
            </a:r>
            <a:endParaRPr lang="tr-TR" sz="2800" b="1" u="sng" dirty="0" smtClean="0"/>
          </a:p>
          <a:p>
            <a:pPr marL="609600" indent="-609600" algn="ctr">
              <a:lnSpc>
                <a:spcPct val="90000"/>
              </a:lnSpc>
              <a:buNone/>
              <a:defRPr/>
            </a:pPr>
            <a:endParaRPr lang="tr-TR" sz="2800" b="1" dirty="0" smtClean="0"/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tr-TR" sz="2800" b="1" dirty="0" smtClean="0"/>
              <a:t>TEMEL </a:t>
            </a:r>
            <a:r>
              <a:rPr lang="tr-TR" sz="2800" b="1" dirty="0"/>
              <a:t>KAVRAMLAR</a:t>
            </a:r>
            <a:endParaRPr lang="tr-TR" sz="2800" dirty="0"/>
          </a:p>
          <a:p>
            <a:pPr algn="ctr">
              <a:defRPr/>
            </a:pPr>
            <a:r>
              <a:rPr lang="tr-TR" sz="2800" b="1" dirty="0"/>
              <a:t>1-EGO İşlevleri</a:t>
            </a:r>
            <a:endParaRPr lang="tr-TR" sz="2800" dirty="0"/>
          </a:p>
          <a:p>
            <a:pPr algn="ctr">
              <a:defRPr/>
            </a:pPr>
            <a:r>
              <a:rPr lang="tr-TR" sz="2800" b="1" dirty="0"/>
              <a:t>2-İnsan Gelişimi</a:t>
            </a:r>
            <a:endParaRPr lang="tr-TR" sz="2800" dirty="0"/>
          </a:p>
          <a:p>
            <a:pPr algn="ctr">
              <a:defRPr/>
            </a:pPr>
            <a:r>
              <a:rPr lang="tr-TR" sz="2800" b="1" dirty="0"/>
              <a:t>3-Biyofiziksel Faktörler</a:t>
            </a:r>
            <a:endParaRPr lang="tr-TR" sz="2800" dirty="0"/>
          </a:p>
          <a:p>
            <a:pPr algn="ctr">
              <a:defRPr/>
            </a:pPr>
            <a:r>
              <a:rPr lang="tr-TR" sz="2800" b="1" dirty="0"/>
              <a:t>4- Kültürel Etkiler</a:t>
            </a:r>
            <a:endParaRPr lang="tr-TR" sz="2800" dirty="0"/>
          </a:p>
          <a:p>
            <a:pPr algn="ctr">
              <a:defRPr/>
            </a:pPr>
            <a:r>
              <a:rPr lang="tr-TR" sz="2800" b="1" dirty="0"/>
              <a:t>5- Çevresel Etkiler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723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altLang="tr-TR" sz="2800" b="1" u="sng" dirty="0"/>
              <a:t>Gelişme Aşaması: Uygulama </a:t>
            </a:r>
            <a:r>
              <a:rPr lang="tr-TR" altLang="tr-TR" sz="2800" b="1" u="sng" dirty="0" smtClean="0"/>
              <a:t>Çerçevesi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800" b="1" u="sng" dirty="0"/>
              <a:t>Grubu Değerlendirme</a:t>
            </a:r>
            <a:endParaRPr lang="tr-TR" sz="2800" u="sng" dirty="0"/>
          </a:p>
          <a:p>
            <a:pPr>
              <a:lnSpc>
                <a:spcPct val="90000"/>
              </a:lnSpc>
              <a:defRPr/>
            </a:pPr>
            <a:endParaRPr lang="tr-TR" sz="2800" b="1" dirty="0"/>
          </a:p>
          <a:p>
            <a:pPr algn="ctr" fontAlgn="t">
              <a:defRPr/>
            </a:pPr>
            <a:r>
              <a:rPr lang="tr-TR" sz="2800" b="1" dirty="0"/>
              <a:t>Sosyal Etkileşim ve İletişim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Amaç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Üyeler Arası İlişkiler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Statüler ve Roller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Değerler ve Normlar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Gerilim ve Çatışma</a:t>
            </a:r>
            <a:endParaRPr lang="tr-TR" sz="2800" dirty="0"/>
          </a:p>
          <a:p>
            <a:pPr algn="ctr" fontAlgn="t">
              <a:defRPr/>
            </a:pPr>
            <a:r>
              <a:rPr lang="tr-TR" sz="2800" b="1" dirty="0"/>
              <a:t>Grup Uyumu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95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4937760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tr-TR" sz="3600" b="1" u="sng" dirty="0"/>
              <a:t>Gelişme Aşaması: Uygulama </a:t>
            </a:r>
            <a:r>
              <a:rPr lang="tr-TR" sz="3600" b="1" u="sng" dirty="0" smtClean="0"/>
              <a:t>Çerçevesi</a:t>
            </a:r>
          </a:p>
          <a:p>
            <a:pPr algn="ctr">
              <a:buFontTx/>
              <a:buNone/>
              <a:defRPr/>
            </a:pPr>
            <a:r>
              <a:rPr lang="tr-TR" sz="2800" b="1" dirty="0"/>
              <a:t>Tekrar eden Sorunlar ve Çeşitlilik</a:t>
            </a:r>
            <a:endParaRPr lang="tr-TR" sz="2800" dirty="0"/>
          </a:p>
          <a:p>
            <a:pPr algn="ctr">
              <a:buFontTx/>
              <a:buNone/>
              <a:defRPr/>
            </a:pPr>
            <a:r>
              <a:rPr lang="tr-TR" sz="2800" b="1" dirty="0"/>
              <a:t>Çevresi İçinde Grup</a:t>
            </a:r>
            <a:endParaRPr lang="tr-TR" sz="2800" dirty="0"/>
          </a:p>
          <a:p>
            <a:pPr algn="ctr">
              <a:buFontTx/>
              <a:buNone/>
              <a:defRPr/>
            </a:pPr>
            <a:r>
              <a:rPr lang="tr-TR" sz="2800" b="1" dirty="0"/>
              <a:t>Komşular/</a:t>
            </a:r>
            <a:r>
              <a:rPr lang="tr-TR" sz="2800" b="1" dirty="0" err="1"/>
              <a:t>komşulular</a:t>
            </a:r>
            <a:r>
              <a:rPr lang="tr-TR" sz="2800" b="1" dirty="0"/>
              <a:t> ve Topluluklar</a:t>
            </a:r>
            <a:endParaRPr lang="tr-TR" sz="2800" dirty="0"/>
          </a:p>
          <a:p>
            <a:pPr algn="ctr">
              <a:buFontTx/>
              <a:buNone/>
              <a:defRPr/>
            </a:pPr>
            <a:r>
              <a:rPr lang="tr-TR" sz="2800" b="1" dirty="0"/>
              <a:t>Kültürel Çeşitlilik/Farklılık</a:t>
            </a:r>
            <a:endParaRPr lang="tr-TR" sz="2800" dirty="0"/>
          </a:p>
          <a:p>
            <a:pPr algn="ctr">
              <a:buFontTx/>
              <a:buNone/>
              <a:defRPr/>
            </a:pPr>
            <a:r>
              <a:rPr lang="tr-TR" sz="2800" b="1" dirty="0"/>
              <a:t>Kurumsal Çevre</a:t>
            </a:r>
            <a:endParaRPr lang="tr-TR" sz="2800" dirty="0"/>
          </a:p>
          <a:p>
            <a:pPr algn="ctr">
              <a:buFontTx/>
              <a:buNone/>
              <a:defRPr/>
            </a:pPr>
            <a:r>
              <a:rPr lang="tr-TR" sz="2800" b="1" dirty="0"/>
              <a:t>Sosyal Ağlar ve Sosyal Destek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8420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105</Words>
  <Application>Microsoft Office PowerPoint</Application>
  <PresentationFormat>Ekran Gösterisi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Bookman Old Style</vt:lpstr>
      <vt:lpstr>Calibri</vt:lpstr>
      <vt:lpstr>Gill Sans MT</vt:lpstr>
      <vt:lpstr>Symbol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Ezgi Arslan</cp:lastModifiedBy>
  <cp:revision>16</cp:revision>
  <dcterms:created xsi:type="dcterms:W3CDTF">2017-04-26T08:36:58Z</dcterms:created>
  <dcterms:modified xsi:type="dcterms:W3CDTF">2017-12-11T07:54:47Z</dcterms:modified>
</cp:coreProperties>
</file>