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4" r:id="rId3"/>
    <p:sldId id="289" r:id="rId4"/>
    <p:sldId id="290" r:id="rId5"/>
    <p:sldId id="275" r:id="rId6"/>
    <p:sldId id="267" r:id="rId7"/>
    <p:sldId id="294" r:id="rId8"/>
    <p:sldId id="266" r:id="rId9"/>
    <p:sldId id="274" r:id="rId10"/>
    <p:sldId id="291" r:id="rId11"/>
    <p:sldId id="273" r:id="rId12"/>
    <p:sldId id="296" r:id="rId13"/>
    <p:sldId id="258" r:id="rId1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6600"/>
    <a:srgbClr val="800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50" autoAdjust="0"/>
    <p:restoredTop sz="94660"/>
  </p:normalViewPr>
  <p:slideViewPr>
    <p:cSldViewPr>
      <p:cViewPr varScale="1">
        <p:scale>
          <a:sx n="72" d="100"/>
          <a:sy n="72" d="100"/>
        </p:scale>
        <p:origin x="1296" y="5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E3838E-AF5D-45BB-A3D2-971492A872D9}" type="datetimeFigureOut">
              <a:rPr lang="tr-TR" smtClean="0"/>
              <a:pPr/>
              <a:t>19.05.2018</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342425-3A36-433F-A254-3713C2DA7C61}"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5342425-3A36-433F-A254-3713C2DA7C61}" type="slidenum">
              <a:rPr lang="tr-TR" smtClean="0"/>
              <a:pPr/>
              <a:t>1</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882A66D5-541F-4C31-BFA8-04ACA8CF0AB7}" type="datetime1">
              <a:rPr lang="tr-TR" smtClean="0"/>
              <a:pPr/>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9E9FBCD-2CCE-40A6-B1DE-D2C6978DA603}" type="datetime1">
              <a:rPr lang="tr-TR" smtClean="0"/>
              <a:pPr/>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F2A661CD-7B6E-486D-B4C2-7BC4386DCF4A}" type="datetime1">
              <a:rPr lang="tr-TR" smtClean="0"/>
              <a:pPr/>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E1D85AE7-4522-484C-8AEF-F4BB6E66BB4A}" type="datetime1">
              <a:rPr lang="tr-TR" smtClean="0"/>
              <a:pPr/>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1E1F21B6-9542-48E8-B7BD-F26A659ACC8A}" type="datetime1">
              <a:rPr lang="tr-TR" smtClean="0"/>
              <a:pPr/>
              <a:t>19.05.2018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5C4073F-362F-4E5D-8651-F7975A916A44}" type="datetime1">
              <a:rPr lang="tr-TR" smtClean="0"/>
              <a:pPr/>
              <a:t>19.05.2018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E9E116-EB12-4110-81B7-1BC26A4B494F}" type="datetime1">
              <a:rPr lang="tr-TR" smtClean="0"/>
              <a:pPr/>
              <a:t>19.05.2018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35521AAF-A854-479E-B066-92F65A8B9D6F}" type="datetime1">
              <a:rPr lang="tr-TR" smtClean="0"/>
              <a:pPr/>
              <a:t>19.05.2018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88BA688-C89F-4CB5-8573-8862CEED6EFA}" type="datetime1">
              <a:rPr lang="tr-TR" smtClean="0"/>
              <a:pPr/>
              <a:t>19.05.2018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B428136-2EF1-430F-924D-2927522A7762}" type="datetime1">
              <a:rPr lang="tr-TR" smtClean="0"/>
              <a:pPr/>
              <a:t>19.05.2018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8385BED6-D3B1-4A9F-8925-F6DDAA8D8A55}" type="datetime1">
              <a:rPr lang="tr-TR" smtClean="0"/>
              <a:pPr/>
              <a:t>19.05.2018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9B31BAC4-67BA-48AC-8DAA-9E0EFBF62F33}" type="slidenum">
              <a:rPr lang="tr-TR" smtClean="0"/>
              <a:pPr/>
              <a:t>‹#›</a:t>
            </a:fld>
            <a:endParaRPr lang="tr-TR"/>
          </a:p>
        </p:txBody>
      </p:sp>
    </p:spTree>
  </p:cSld>
  <p:clrMapOvr>
    <a:masterClrMapping/>
  </p:clrMapOvr>
  <p:transition>
    <p:spli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9900">
            <a:alpha val="0"/>
          </a:srgbClr>
        </a:solid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45A876-9A54-4106-9DDC-E249D8B60088}" type="datetime1">
              <a:rPr lang="tr-TR" smtClean="0"/>
              <a:pPr/>
              <a:t>19.05.2018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31BAC4-67BA-48AC-8DAA-9E0EFBF62F33}"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spli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aglikpark.com/yazdir/osteoporoz_tanisi.htm" TargetMode="External"/><Relationship Id="rId2" Type="http://schemas.openxmlformats.org/officeDocument/2006/relationships/hyperlink" Target="http://www.losante.com.tr/Blog/Detail/2054" TargetMode="External"/><Relationship Id="rId1" Type="http://schemas.openxmlformats.org/officeDocument/2006/relationships/slideLayout" Target="../slideLayouts/slideLayout2.xml"/><Relationship Id="rId6" Type="http://schemas.openxmlformats.org/officeDocument/2006/relationships/hyperlink" Target="https://www.duzen.com.tr/workshop/2013/Kemik_ve_Mineral_Metabolizmasi_Filiz_Yenicesu.pdf" TargetMode="External"/><Relationship Id="rId5" Type="http://schemas.openxmlformats.org/officeDocument/2006/relationships/hyperlink" Target="https://www.slideshare.net/DilekYavuz/osteoporoz" TargetMode="External"/><Relationship Id="rId4" Type="http://schemas.openxmlformats.org/officeDocument/2006/relationships/hyperlink" Target="https://www.saglikliolmak.com/kemik-yogunlugu-testi"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0"/>
            <a:lum/>
          </a:blip>
          <a:srcRect/>
          <a:stretch>
            <a:fillRect/>
          </a:stretch>
        </a:blipFill>
        <a:effectLst/>
      </p:bgPr>
    </p:bg>
    <p:spTree>
      <p:nvGrpSpPr>
        <p:cNvPr id="1" name=""/>
        <p:cNvGrpSpPr/>
        <p:nvPr/>
      </p:nvGrpSpPr>
      <p:grpSpPr>
        <a:xfrm>
          <a:off x="0" y="0"/>
          <a:ext cx="0" cy="0"/>
          <a:chOff x="0" y="0"/>
          <a:chExt cx="0" cy="0"/>
        </a:xfrm>
      </p:grpSpPr>
      <p:sp>
        <p:nvSpPr>
          <p:cNvPr id="2" name="1 Başlık"/>
          <p:cNvSpPr>
            <a:spLocks noGrp="1"/>
          </p:cNvSpPr>
          <p:nvPr>
            <p:ph type="ctrTitle"/>
          </p:nvPr>
        </p:nvSpPr>
        <p:spPr>
          <a:xfrm>
            <a:off x="714348" y="2428868"/>
            <a:ext cx="7772400" cy="1470025"/>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tr-TR" sz="8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atangChe" pitchFamily="49" charset="-127"/>
                <a:ea typeface="BatangChe" pitchFamily="49" charset="-127"/>
              </a:rPr>
              <a:t>OSTEOPOROZ</a:t>
            </a:r>
          </a:p>
        </p:txBody>
      </p:sp>
      <p:sp>
        <p:nvSpPr>
          <p:cNvPr id="3" name="2 Slayt Numarası Yer Tutucusu"/>
          <p:cNvSpPr>
            <a:spLocks noGrp="1"/>
          </p:cNvSpPr>
          <p:nvPr>
            <p:ph type="sldNum" sz="quarter" idx="12"/>
          </p:nvPr>
        </p:nvSpPr>
        <p:spPr/>
        <p:txBody>
          <a:bodyPr/>
          <a:lstStyle/>
          <a:p>
            <a:fld id="{9B31BAC4-67BA-48AC-8DAA-9E0EFBF62F33}" type="slidenum">
              <a:rPr lang="tr-TR" smtClean="0"/>
              <a:pPr/>
              <a:t>1</a:t>
            </a:fld>
            <a:endParaRPr lang="tr-TR"/>
          </a:p>
        </p:txBody>
      </p:sp>
      <p:sp>
        <p:nvSpPr>
          <p:cNvPr id="4" name="3 Metin kutusu"/>
          <p:cNvSpPr txBox="1"/>
          <p:nvPr/>
        </p:nvSpPr>
        <p:spPr>
          <a:xfrm>
            <a:off x="6000760" y="5643578"/>
            <a:ext cx="2786082" cy="1200329"/>
          </a:xfrm>
          <a:prstGeom prst="rect">
            <a:avLst/>
          </a:prstGeom>
          <a:noFill/>
        </p:spPr>
        <p:txBody>
          <a:bodyPr wrap="square" rtlCol="0">
            <a:spAutoFit/>
          </a:bodyPr>
          <a:lstStyle/>
          <a:p>
            <a:r>
              <a:rPr lang="tr-TR" sz="2400" b="1" i="1" dirty="0">
                <a:latin typeface="Times New Roman" pitchFamily="18" charset="0"/>
                <a:cs typeface="Times New Roman" pitchFamily="18" charset="0"/>
              </a:rPr>
              <a:t>Öğretim </a:t>
            </a:r>
            <a:r>
              <a:rPr lang="tr-TR" sz="2400" b="1" i="1" dirty="0" err="1">
                <a:latin typeface="Times New Roman" pitchFamily="18" charset="0"/>
                <a:cs typeface="Times New Roman" pitchFamily="18" charset="0"/>
              </a:rPr>
              <a:t>Görevlisi.Dr.Ayşe</a:t>
            </a:r>
            <a:r>
              <a:rPr lang="tr-TR" sz="2400" b="1" i="1" dirty="0">
                <a:latin typeface="Times New Roman" pitchFamily="18" charset="0"/>
                <a:cs typeface="Times New Roman" pitchFamily="18" charset="0"/>
              </a:rPr>
              <a:t> Göktaş</a:t>
            </a: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828656" y="848650"/>
            <a:ext cx="7215238" cy="1938992"/>
          </a:xfrm>
          <a:prstGeom prst="rect">
            <a:avLst/>
          </a:prstGeom>
        </p:spPr>
        <p:txBody>
          <a:bodyPr wrap="square">
            <a:spAutoFit/>
          </a:bodyPr>
          <a:lstStyle/>
          <a:p>
            <a:r>
              <a:rPr lang="tr-TR" sz="2000" b="1" dirty="0">
                <a:latin typeface="Times New Roman" pitchFamily="18" charset="0"/>
                <a:cs typeface="Times New Roman" pitchFamily="18" charset="0"/>
              </a:rPr>
              <a:t>DXA AYGITI</a:t>
            </a:r>
          </a:p>
          <a:p>
            <a:pPr algn="just"/>
            <a:r>
              <a:rPr lang="tr-TR" sz="2000" dirty="0">
                <a:latin typeface="Times New Roman" pitchFamily="18" charset="0"/>
                <a:cs typeface="Times New Roman" pitchFamily="18" charset="0"/>
              </a:rPr>
              <a:t>Çoğu aygıtta kemik yoğunluğu ölçümleri yalnızca birkaç dakika sürer. Bu ölçümler için X ışınları kullanılsa da, radyasyon dozu çok düşüktür ve her gün doğal olarak maruz kaldığımız radyasyondan daha azdır. Bu nedenle çocuklarda ve gebelerde bile bu ölçümler yapılabilir ve gerektiğinde tekrarlanabilir.</a:t>
            </a:r>
          </a:p>
        </p:txBody>
      </p:sp>
      <p:pic>
        <p:nvPicPr>
          <p:cNvPr id="5" name="Picture 3" descr="C:\Users\merve\Desktop\OSTEOPOROZ\osteoporoz-dxa-23-01.jpg"/>
          <p:cNvPicPr>
            <a:picLocks noChangeAspect="1" noChangeArrowheads="1"/>
          </p:cNvPicPr>
          <p:nvPr/>
        </p:nvPicPr>
        <p:blipFill>
          <a:blip r:embed="rId2"/>
          <a:srcRect/>
          <a:stretch>
            <a:fillRect/>
          </a:stretch>
        </p:blipFill>
        <p:spPr bwMode="auto">
          <a:xfrm>
            <a:off x="1000100" y="3214686"/>
            <a:ext cx="3901834" cy="2428893"/>
          </a:xfrm>
          <a:prstGeom prst="rect">
            <a:avLst/>
          </a:prstGeom>
          <a:ln>
            <a:noFill/>
          </a:ln>
          <a:effectLst>
            <a:outerShdw blurRad="292100" dist="139700" dir="2700000" algn="tl" rotWithShape="0">
              <a:srgbClr val="333333">
                <a:alpha val="65000"/>
              </a:srgbClr>
            </a:outerShdw>
          </a:effectLst>
        </p:spPr>
      </p:pic>
      <p:pic>
        <p:nvPicPr>
          <p:cNvPr id="6" name="Picture 2" descr="C:\Users\merve\Desktop\OSTEOPOROZ\Ekran Alıntısı.PNG"/>
          <p:cNvPicPr>
            <a:picLocks noChangeAspect="1" noChangeArrowheads="1"/>
          </p:cNvPicPr>
          <p:nvPr/>
        </p:nvPicPr>
        <p:blipFill>
          <a:blip r:embed="rId3"/>
          <a:srcRect/>
          <a:stretch>
            <a:fillRect/>
          </a:stretch>
        </p:blipFill>
        <p:spPr bwMode="auto">
          <a:xfrm>
            <a:off x="5286380" y="2857496"/>
            <a:ext cx="2757514" cy="3429000"/>
          </a:xfrm>
          <a:prstGeom prst="rect">
            <a:avLst/>
          </a:prstGeom>
          <a:ln>
            <a:noFill/>
          </a:ln>
          <a:effectLst>
            <a:outerShdw blurRad="292100" dist="139700" dir="2700000" algn="tl" rotWithShape="0">
              <a:srgbClr val="333333">
                <a:alpha val="65000"/>
              </a:srgbClr>
            </a:outerShdw>
          </a:effectLst>
        </p:spPr>
      </p:pic>
      <p:sp>
        <p:nvSpPr>
          <p:cNvPr id="7" name="6 Slayt Numarası Yer Tutucusu"/>
          <p:cNvSpPr>
            <a:spLocks noGrp="1"/>
          </p:cNvSpPr>
          <p:nvPr>
            <p:ph type="sldNum" sz="quarter" idx="12"/>
          </p:nvPr>
        </p:nvSpPr>
        <p:spPr/>
        <p:txBody>
          <a:bodyPr/>
          <a:lstStyle/>
          <a:p>
            <a:fld id="{9B31BAC4-67BA-48AC-8DAA-9E0EFBF62F33}" type="slidenum">
              <a:rPr lang="tr-TR" smtClean="0"/>
              <a:pPr/>
              <a:t>10</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slide(fromBottom)">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714348" y="571480"/>
            <a:ext cx="7715304" cy="2800767"/>
          </a:xfrm>
          <a:prstGeom prst="rect">
            <a:avLst/>
          </a:prstGeom>
        </p:spPr>
        <p:txBody>
          <a:bodyPr wrap="square">
            <a:spAutoFit/>
          </a:bodyPr>
          <a:lstStyle/>
          <a:p>
            <a:pPr algn="just"/>
            <a:br>
              <a:rPr lang="tr-TR" sz="2000" dirty="0">
                <a:latin typeface="Times New Roman" pitchFamily="18" charset="0"/>
                <a:cs typeface="Times New Roman" pitchFamily="18" charset="0"/>
              </a:rPr>
            </a:br>
            <a:r>
              <a:rPr lang="tr-TR" sz="2000" dirty="0">
                <a:latin typeface="Times New Roman" pitchFamily="18" charset="0"/>
                <a:cs typeface="Times New Roman" pitchFamily="18" charset="0"/>
              </a:rPr>
              <a:t>Kemik kütlesi ölçümleri yapılacak kişinin bir muayene masasına yatması gerekir. Omurgadaki kemik kütlesi ölçülürken, uylukların altına dikdörtgen şeklinde bir minder yerleştirilir (ölçüm sırasında omurganın alt bölümünü olabildiğince düzleştirmek için). İnce bir metal kol ölçüm alanının üzerinde aşağıya-yukarıya hareket eder, ancak bazı görüntüleme aygıtlarında olanın tersine, içinden geçilmesi gereken bir tünel yoktur. </a:t>
            </a:r>
            <a:br>
              <a:rPr lang="tr-TR" sz="2000" dirty="0">
                <a:latin typeface="Times New Roman" pitchFamily="18" charset="0"/>
                <a:cs typeface="Times New Roman" pitchFamily="18" charset="0"/>
              </a:rPr>
            </a:br>
            <a:endParaRPr lang="tr-TR" sz="2000" dirty="0">
              <a:latin typeface="Times New Roman" pitchFamily="18" charset="0"/>
              <a:cs typeface="Times New Roman" pitchFamily="18" charset="0"/>
            </a:endParaRPr>
          </a:p>
          <a:p>
            <a:r>
              <a:rPr lang="tr-TR" sz="1600" dirty="0"/>
              <a:t> </a:t>
            </a:r>
          </a:p>
        </p:txBody>
      </p:sp>
      <p:pic>
        <p:nvPicPr>
          <p:cNvPr id="2" name="Picture 2" descr="C:\Users\merve\Desktop\OSTEOPOROZ\lomber dxa.png"/>
          <p:cNvPicPr>
            <a:picLocks noChangeAspect="1" noChangeArrowheads="1"/>
          </p:cNvPicPr>
          <p:nvPr/>
        </p:nvPicPr>
        <p:blipFill>
          <a:blip r:embed="rId2"/>
          <a:srcRect/>
          <a:stretch>
            <a:fillRect/>
          </a:stretch>
        </p:blipFill>
        <p:spPr bwMode="auto">
          <a:xfrm>
            <a:off x="1785918" y="2928934"/>
            <a:ext cx="5089318" cy="2228845"/>
          </a:xfrm>
          <a:prstGeom prst="rect">
            <a:avLst/>
          </a:prstGeom>
          <a:noFill/>
        </p:spPr>
      </p:pic>
      <p:sp>
        <p:nvSpPr>
          <p:cNvPr id="6" name="5 Dikdörtgen"/>
          <p:cNvSpPr/>
          <p:nvPr/>
        </p:nvSpPr>
        <p:spPr>
          <a:xfrm>
            <a:off x="2000232" y="5357826"/>
            <a:ext cx="4572000" cy="646331"/>
          </a:xfrm>
          <a:prstGeom prst="rect">
            <a:avLst/>
          </a:prstGeom>
        </p:spPr>
        <p:txBody>
          <a:bodyPr>
            <a:spAutoFit/>
          </a:bodyPr>
          <a:lstStyle/>
          <a:p>
            <a:pPr algn="ctr"/>
            <a:r>
              <a:rPr lang="tr-TR" dirty="0" err="1"/>
              <a:t>Lomber</a:t>
            </a:r>
            <a:r>
              <a:rPr lang="tr-TR" dirty="0"/>
              <a:t> </a:t>
            </a:r>
            <a:r>
              <a:rPr lang="tr-TR" dirty="0" err="1"/>
              <a:t>dxa</a:t>
            </a:r>
            <a:r>
              <a:rPr lang="tr-TR" dirty="0"/>
              <a:t> ölçümü, kalça ve dizler </a:t>
            </a:r>
            <a:r>
              <a:rPr lang="tr-TR" dirty="0" err="1"/>
              <a:t>fleksiyona</a:t>
            </a:r>
            <a:r>
              <a:rPr lang="tr-TR" dirty="0"/>
              <a:t> getirilerek </a:t>
            </a:r>
            <a:r>
              <a:rPr lang="tr-TR" dirty="0" err="1"/>
              <a:t>lomber</a:t>
            </a:r>
            <a:r>
              <a:rPr lang="tr-TR" dirty="0"/>
              <a:t> omurga düzleştirilir</a:t>
            </a:r>
          </a:p>
        </p:txBody>
      </p:sp>
      <p:sp>
        <p:nvSpPr>
          <p:cNvPr id="5" name="4 Slayt Numarası Yer Tutucusu"/>
          <p:cNvSpPr>
            <a:spLocks noGrp="1"/>
          </p:cNvSpPr>
          <p:nvPr>
            <p:ph type="sldNum" sz="quarter" idx="12"/>
          </p:nvPr>
        </p:nvSpPr>
        <p:spPr/>
        <p:txBody>
          <a:bodyPr/>
          <a:lstStyle/>
          <a:p>
            <a:fld id="{9B31BAC4-67BA-48AC-8DAA-9E0EFBF62F33}" type="slidenum">
              <a:rPr lang="tr-TR" smtClean="0"/>
              <a:pPr/>
              <a:t>11</a:t>
            </a:fld>
            <a:endParaRPr lang="tr-TR"/>
          </a:p>
        </p:txBody>
      </p:sp>
    </p:spTree>
  </p:cSld>
  <p:clrMapOvr>
    <a:masterClrMapping/>
  </p:clrMapOvr>
  <p:transition>
    <p:spli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2.bp.blogspot.com/-Vr2zYqAMU3s/U3iFd4Dk3fI/AAAAAAAAE0Q/Ujmd6i2V-Ko/s1600/kal%C3%A7a+dxa.png"/>
          <p:cNvPicPr>
            <a:picLocks noChangeAspect="1" noChangeArrowheads="1"/>
          </p:cNvPicPr>
          <p:nvPr/>
        </p:nvPicPr>
        <p:blipFill>
          <a:blip r:embed="rId2"/>
          <a:srcRect/>
          <a:stretch>
            <a:fillRect/>
          </a:stretch>
        </p:blipFill>
        <p:spPr bwMode="auto">
          <a:xfrm>
            <a:off x="1071538" y="1428736"/>
            <a:ext cx="7243750" cy="2170069"/>
          </a:xfrm>
          <a:prstGeom prst="rect">
            <a:avLst/>
          </a:prstGeom>
          <a:noFill/>
        </p:spPr>
      </p:pic>
      <p:sp>
        <p:nvSpPr>
          <p:cNvPr id="4" name="3 Dikdörtgen"/>
          <p:cNvSpPr/>
          <p:nvPr/>
        </p:nvSpPr>
        <p:spPr>
          <a:xfrm>
            <a:off x="2357422" y="4143380"/>
            <a:ext cx="4572000" cy="923330"/>
          </a:xfrm>
          <a:prstGeom prst="rect">
            <a:avLst/>
          </a:prstGeom>
        </p:spPr>
        <p:txBody>
          <a:bodyPr>
            <a:spAutoFit/>
          </a:bodyPr>
          <a:lstStyle/>
          <a:p>
            <a:pPr algn="ctr"/>
            <a:r>
              <a:rPr lang="tr-TR" dirty="0"/>
              <a:t>Kalçadan </a:t>
            </a:r>
            <a:r>
              <a:rPr lang="tr-TR" dirty="0" err="1"/>
              <a:t>dxa</a:t>
            </a:r>
            <a:r>
              <a:rPr lang="tr-TR" dirty="0"/>
              <a:t> ölçümü, kalça hafif </a:t>
            </a:r>
            <a:r>
              <a:rPr lang="tr-TR" dirty="0" err="1"/>
              <a:t>abduksiyon</a:t>
            </a:r>
            <a:r>
              <a:rPr lang="tr-TR" dirty="0"/>
              <a:t> ve </a:t>
            </a:r>
            <a:r>
              <a:rPr lang="tr-TR" dirty="0" err="1"/>
              <a:t>internal</a:t>
            </a:r>
            <a:r>
              <a:rPr lang="tr-TR" dirty="0"/>
              <a:t> rotasyona getirilerek </a:t>
            </a:r>
            <a:r>
              <a:rPr lang="tr-TR" dirty="0" err="1"/>
              <a:t>femur</a:t>
            </a:r>
            <a:r>
              <a:rPr lang="tr-TR" dirty="0"/>
              <a:t> boynunun masaya paralel olması sağlanır.</a:t>
            </a:r>
          </a:p>
        </p:txBody>
      </p:sp>
      <p:sp>
        <p:nvSpPr>
          <p:cNvPr id="5" name="4 Slayt Numarası Yer Tutucusu"/>
          <p:cNvSpPr>
            <a:spLocks noGrp="1"/>
          </p:cNvSpPr>
          <p:nvPr>
            <p:ph type="sldNum" sz="quarter" idx="12"/>
          </p:nvPr>
        </p:nvSpPr>
        <p:spPr/>
        <p:txBody>
          <a:bodyPr/>
          <a:lstStyle/>
          <a:p>
            <a:fld id="{9B31BAC4-67BA-48AC-8DAA-9E0EFBF62F33}" type="slidenum">
              <a:rPr lang="tr-TR" smtClean="0"/>
              <a:pPr/>
              <a:t>12</a:t>
            </a:fld>
            <a:endParaRPr lang="tr-TR"/>
          </a:p>
        </p:txBody>
      </p:sp>
    </p:spTree>
  </p:cSld>
  <p:clrMapOvr>
    <a:masterClrMapping/>
  </p:clrMapOvr>
  <p:transition>
    <p:spli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28596" y="428604"/>
            <a:ext cx="8229600" cy="511156"/>
          </a:xfrm>
        </p:spPr>
        <p:txBody>
          <a:bodyPr>
            <a:normAutofit fontScale="90000"/>
          </a:bodyPr>
          <a:lstStyle/>
          <a:p>
            <a:r>
              <a:rPr lang="tr-TR" sz="2800" dirty="0"/>
              <a:t>KAYNAKÇA</a:t>
            </a:r>
          </a:p>
        </p:txBody>
      </p:sp>
      <p:sp>
        <p:nvSpPr>
          <p:cNvPr id="3" name="2 İçerik Yer Tutucusu"/>
          <p:cNvSpPr>
            <a:spLocks noGrp="1"/>
          </p:cNvSpPr>
          <p:nvPr>
            <p:ph idx="1"/>
          </p:nvPr>
        </p:nvSpPr>
        <p:spPr>
          <a:xfrm>
            <a:off x="428596" y="1071546"/>
            <a:ext cx="8429684" cy="4429156"/>
          </a:xfrm>
        </p:spPr>
        <p:txBody>
          <a:bodyPr>
            <a:normAutofit/>
          </a:bodyPr>
          <a:lstStyle/>
          <a:p>
            <a:pPr>
              <a:buFont typeface="Wingdings" pitchFamily="2" charset="2"/>
              <a:buChar char="v"/>
            </a:pPr>
            <a:r>
              <a:rPr lang="tr-TR" sz="1600" dirty="0">
                <a:hlinkClick r:id="rId2"/>
              </a:rPr>
              <a:t>http://www.</a:t>
            </a:r>
            <a:r>
              <a:rPr lang="tr-TR" sz="1600" dirty="0" err="1">
                <a:hlinkClick r:id="rId2"/>
              </a:rPr>
              <a:t>losante</a:t>
            </a:r>
            <a:r>
              <a:rPr lang="tr-TR" sz="1600" dirty="0">
                <a:hlinkClick r:id="rId2"/>
              </a:rPr>
              <a:t>.com.tr/</a:t>
            </a:r>
            <a:r>
              <a:rPr lang="tr-TR" sz="1600" dirty="0" err="1">
                <a:hlinkClick r:id="rId2"/>
              </a:rPr>
              <a:t>Blog</a:t>
            </a:r>
            <a:r>
              <a:rPr lang="tr-TR" sz="1600" dirty="0">
                <a:hlinkClick r:id="rId2"/>
              </a:rPr>
              <a:t>/</a:t>
            </a:r>
            <a:r>
              <a:rPr lang="tr-TR" sz="1600" dirty="0" err="1">
                <a:hlinkClick r:id="rId2"/>
              </a:rPr>
              <a:t>Detail</a:t>
            </a:r>
            <a:r>
              <a:rPr lang="tr-TR" sz="1600" dirty="0">
                <a:hlinkClick r:id="rId2"/>
              </a:rPr>
              <a:t>/2054</a:t>
            </a:r>
            <a:endParaRPr lang="tr-TR" sz="1600" dirty="0"/>
          </a:p>
          <a:p>
            <a:pPr>
              <a:buFont typeface="Wingdings" pitchFamily="2" charset="2"/>
              <a:buChar char="v"/>
            </a:pPr>
            <a:r>
              <a:rPr lang="tr-TR" sz="1600" dirty="0">
                <a:hlinkClick r:id="rId3"/>
              </a:rPr>
              <a:t>http://www.</a:t>
            </a:r>
            <a:r>
              <a:rPr lang="tr-TR" sz="1600" dirty="0" err="1">
                <a:hlinkClick r:id="rId3"/>
              </a:rPr>
              <a:t>saglikpark</a:t>
            </a:r>
            <a:r>
              <a:rPr lang="tr-TR" sz="1600" dirty="0">
                <a:hlinkClick r:id="rId3"/>
              </a:rPr>
              <a:t>.com/</a:t>
            </a:r>
            <a:r>
              <a:rPr lang="tr-TR" sz="1600" dirty="0" err="1">
                <a:hlinkClick r:id="rId3"/>
              </a:rPr>
              <a:t>yazdir</a:t>
            </a:r>
            <a:r>
              <a:rPr lang="tr-TR" sz="1600" dirty="0">
                <a:hlinkClick r:id="rId3"/>
              </a:rPr>
              <a:t>/osteoporoz_</a:t>
            </a:r>
            <a:r>
              <a:rPr lang="tr-TR" sz="1600" dirty="0" err="1">
                <a:hlinkClick r:id="rId3"/>
              </a:rPr>
              <a:t>tanisi</a:t>
            </a:r>
            <a:r>
              <a:rPr lang="tr-TR" sz="1600" dirty="0">
                <a:hlinkClick r:id="rId3"/>
              </a:rPr>
              <a:t>.</a:t>
            </a:r>
            <a:r>
              <a:rPr lang="tr-TR" sz="1600" dirty="0" err="1">
                <a:hlinkClick r:id="rId3"/>
              </a:rPr>
              <a:t>htm</a:t>
            </a:r>
            <a:endParaRPr lang="tr-TR" sz="1600" dirty="0"/>
          </a:p>
          <a:p>
            <a:pPr>
              <a:buFont typeface="Wingdings" pitchFamily="2" charset="2"/>
              <a:buChar char="v"/>
            </a:pPr>
            <a:r>
              <a:rPr lang="tr-TR" sz="1600" dirty="0">
                <a:hlinkClick r:id="rId4"/>
              </a:rPr>
              <a:t>https://www.saglikliolmak.com/kemik-yogunlugu-testi</a:t>
            </a:r>
            <a:endParaRPr lang="tr-TR" sz="1600" dirty="0"/>
          </a:p>
          <a:p>
            <a:pPr>
              <a:buFont typeface="Wingdings" pitchFamily="2" charset="2"/>
              <a:buChar char="v"/>
            </a:pPr>
            <a:r>
              <a:rPr lang="tr-TR" sz="1600" dirty="0">
                <a:hlinkClick r:id="rId5"/>
              </a:rPr>
              <a:t>https://www.slideshare.net/DilekYavuz/osteoporoz</a:t>
            </a:r>
            <a:endParaRPr lang="tr-TR" sz="1600" dirty="0"/>
          </a:p>
          <a:p>
            <a:pPr>
              <a:buFont typeface="Wingdings" pitchFamily="2" charset="2"/>
              <a:buChar char="v"/>
            </a:pPr>
            <a:r>
              <a:rPr lang="tr-TR" sz="1600" dirty="0">
                <a:hlinkClick r:id="rId6"/>
              </a:rPr>
              <a:t>https://www.duzen.com.tr/workshop/2013/Kemik_ve_Mineral_Metabolizmasi_Filiz_Yenicesu.pdf</a:t>
            </a:r>
            <a:endParaRPr lang="tr-TR" sz="1600" dirty="0"/>
          </a:p>
          <a:p>
            <a:pPr>
              <a:buFont typeface="Wingdings" pitchFamily="2" charset="2"/>
              <a:buChar char="v"/>
            </a:pPr>
            <a:r>
              <a:rPr lang="tr-TR" sz="1600" dirty="0"/>
              <a:t>Grafik Tasarım Ve Yayın Hizmetleri.(2017).Osteoporoz Ve </a:t>
            </a:r>
            <a:r>
              <a:rPr lang="tr-TR" sz="1600" dirty="0" err="1"/>
              <a:t>Metabolik</a:t>
            </a:r>
            <a:r>
              <a:rPr lang="tr-TR" sz="1600" dirty="0"/>
              <a:t> Kemik Hastalıkları Tanı Ve Tedavi Kılavuzu,12. Baskı,Nisan</a:t>
            </a:r>
          </a:p>
          <a:p>
            <a:pPr>
              <a:buFont typeface="Wingdings" pitchFamily="2" charset="2"/>
              <a:buChar char="v"/>
            </a:pPr>
            <a:r>
              <a:rPr lang="tr-TR" sz="1600" dirty="0"/>
              <a:t>AKDENİZ,M. (2011).T.C. Gazi Üniversitesi Tıp Fakültesi Radyoloji Anabilim Dalı, Uzmanlık Tezi,</a:t>
            </a:r>
            <a:r>
              <a:rPr lang="pl-PL" sz="1600" dirty="0"/>
              <a:t>Osteoporoz Tanılı Ve Osteoporoz Riski</a:t>
            </a:r>
            <a:r>
              <a:rPr lang="tr-TR" sz="1600" dirty="0"/>
              <a:t> Olan </a:t>
            </a:r>
            <a:r>
              <a:rPr lang="tr-TR" sz="1600" dirty="0" err="1"/>
              <a:t>Postmenopozal</a:t>
            </a:r>
            <a:r>
              <a:rPr lang="tr-TR" sz="1600" dirty="0"/>
              <a:t> Kadınlarda Kantitatif </a:t>
            </a:r>
            <a:r>
              <a:rPr lang="tr-TR" sz="1600" dirty="0" err="1"/>
              <a:t>Mr</a:t>
            </a:r>
            <a:r>
              <a:rPr lang="tr-TR" sz="1600" dirty="0"/>
              <a:t> Görüntülemenin Tanıya Katkısının Değerlendirilmesi, Kasım,Ankara</a:t>
            </a:r>
          </a:p>
          <a:p>
            <a:pPr>
              <a:buFont typeface="Wingdings" pitchFamily="2" charset="2"/>
              <a:buChar char="v"/>
            </a:pPr>
            <a:r>
              <a:rPr lang="tr-TR" sz="1600" dirty="0"/>
              <a:t>ÇARLI,A.B. (2012).T.C.Genelkurmay Başkanlığı Gülhane Askeri Tıp Akademisi Haydarpaşa Eğitim Hastanesi Fiziksel Tıp Ve Rehabilitasyon Servis Şefliği</a:t>
            </a:r>
            <a:r>
              <a:rPr lang="tr-TR" sz="1600" b="1" dirty="0"/>
              <a:t>,</a:t>
            </a:r>
            <a:r>
              <a:rPr lang="tr-TR" sz="1600" dirty="0"/>
              <a:t> Fiziksel Tıp Ve Rehabilitasyon Uzmanlık Tezi,Diz </a:t>
            </a:r>
            <a:r>
              <a:rPr lang="tr-TR" sz="1600" dirty="0" err="1"/>
              <a:t>Osteoartritli</a:t>
            </a:r>
            <a:r>
              <a:rPr lang="tr-TR" sz="1600" dirty="0"/>
              <a:t> Kadın Hastalarda Osteoporozun </a:t>
            </a:r>
            <a:r>
              <a:rPr lang="tr-TR" sz="1600" dirty="0" err="1"/>
              <a:t>Femoral</a:t>
            </a:r>
            <a:r>
              <a:rPr lang="tr-TR" sz="1600" dirty="0"/>
              <a:t> Kıkırdak Kalınlığı İle İlişkisinin Ultrasonografi İle Değerlendirilmesi,İstanbul</a:t>
            </a:r>
          </a:p>
          <a:p>
            <a:endParaRPr lang="tr-TR" sz="1800" dirty="0"/>
          </a:p>
          <a:p>
            <a:endParaRPr lang="tr-TR" sz="1800" dirty="0"/>
          </a:p>
        </p:txBody>
      </p:sp>
      <p:sp>
        <p:nvSpPr>
          <p:cNvPr id="4" name="3 Slayt Numarası Yer Tutucusu"/>
          <p:cNvSpPr>
            <a:spLocks noGrp="1"/>
          </p:cNvSpPr>
          <p:nvPr>
            <p:ph type="sldNum" sz="quarter" idx="12"/>
          </p:nvPr>
        </p:nvSpPr>
        <p:spPr/>
        <p:txBody>
          <a:bodyPr/>
          <a:lstStyle/>
          <a:p>
            <a:fld id="{9B31BAC4-67BA-48AC-8DAA-9E0EFBF62F33}" type="slidenum">
              <a:rPr lang="tr-TR" smtClean="0"/>
              <a:pPr/>
              <a:t>13</a:t>
            </a:fld>
            <a:endParaRPr lang="tr-TR"/>
          </a:p>
        </p:txBody>
      </p:sp>
    </p:spTree>
  </p:cSld>
  <p:clrMapOvr>
    <a:masterClrMapping/>
  </p:clrMapOvr>
  <p:transition>
    <p:spli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Dikdörtgen"/>
          <p:cNvSpPr/>
          <p:nvPr/>
        </p:nvSpPr>
        <p:spPr>
          <a:xfrm>
            <a:off x="714348" y="1000108"/>
            <a:ext cx="7715304" cy="1631216"/>
          </a:xfrm>
          <a:prstGeom prst="rect">
            <a:avLst/>
          </a:prstGeom>
        </p:spPr>
        <p:txBody>
          <a:bodyPr wrap="square">
            <a:spAutoFit/>
          </a:bodyPr>
          <a:lstStyle/>
          <a:p>
            <a:pPr algn="just"/>
            <a:r>
              <a:rPr lang="tr-TR" sz="2000" dirty="0">
                <a:latin typeface="Times New Roman" pitchFamily="18" charset="0"/>
                <a:cs typeface="Times New Roman" pitchFamily="18" charset="0"/>
              </a:rPr>
              <a:t>Osteoporoz en sık görülen kemik hastalıklarının başında gelir. Yaşam</a:t>
            </a:r>
          </a:p>
          <a:p>
            <a:pPr algn="just"/>
            <a:r>
              <a:rPr lang="tr-TR" sz="2000" dirty="0">
                <a:latin typeface="Times New Roman" pitchFamily="18" charset="0"/>
                <a:cs typeface="Times New Roman" pitchFamily="18" charset="0"/>
              </a:rPr>
              <a:t>süresinin uzaması nedeni ile önemli ve yaygın bir halk sağlığı problemi</a:t>
            </a:r>
          </a:p>
          <a:p>
            <a:pPr algn="just"/>
            <a:r>
              <a:rPr lang="tr-TR" sz="2000" dirty="0">
                <a:latin typeface="Times New Roman" pitchFamily="18" charset="0"/>
                <a:cs typeface="Times New Roman" pitchFamily="18" charset="0"/>
              </a:rPr>
              <a:t>olarak  karşımıza çıkmaktadır. Osteoporoz önlenebilir bir bozukluk olduğundan, tanının olabildiğince erken konulması son derece önemlidir.</a:t>
            </a:r>
          </a:p>
          <a:p>
            <a:endParaRPr lang="tr-TR" sz="2000" dirty="0">
              <a:latin typeface="Times New Roman" pitchFamily="18" charset="0"/>
              <a:cs typeface="Times New Roman" pitchFamily="18" charset="0"/>
            </a:endParaRPr>
          </a:p>
        </p:txBody>
      </p:sp>
      <p:pic>
        <p:nvPicPr>
          <p:cNvPr id="1026" name="Picture 2" descr="C:\Users\merve\Desktop\OSTEOPOROZ\Yeni klasör (2)\Ekran Alıntısı.PNG"/>
          <p:cNvPicPr>
            <a:picLocks noChangeAspect="1" noChangeArrowheads="1"/>
          </p:cNvPicPr>
          <p:nvPr/>
        </p:nvPicPr>
        <p:blipFill>
          <a:blip r:embed="rId2"/>
          <a:srcRect/>
          <a:stretch>
            <a:fillRect/>
          </a:stretch>
        </p:blipFill>
        <p:spPr bwMode="auto">
          <a:xfrm>
            <a:off x="1142976" y="2571744"/>
            <a:ext cx="6668274" cy="2918195"/>
          </a:xfrm>
          <a:prstGeom prst="rect">
            <a:avLst/>
          </a:prstGeom>
          <a:noFill/>
        </p:spPr>
      </p:pic>
      <p:sp>
        <p:nvSpPr>
          <p:cNvPr id="4" name="3 Slayt Numarası Yer Tutucusu"/>
          <p:cNvSpPr>
            <a:spLocks noGrp="1"/>
          </p:cNvSpPr>
          <p:nvPr>
            <p:ph type="sldNum" sz="quarter" idx="12"/>
          </p:nvPr>
        </p:nvSpPr>
        <p:spPr/>
        <p:txBody>
          <a:bodyPr/>
          <a:lstStyle/>
          <a:p>
            <a:fld id="{9B31BAC4-67BA-48AC-8DAA-9E0EFBF62F33}" type="slidenum">
              <a:rPr lang="tr-TR" smtClean="0"/>
              <a:pPr/>
              <a:t>2</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ppt_x</p:attrName>
                                        </p:attrNameLst>
                                      </p:cBhvr>
                                      <p:tavLst>
                                        <p:tav tm="0">
                                          <p:val>
                                            <p:strVal val="#ppt_x-.2"/>
                                          </p:val>
                                        </p:tav>
                                        <p:tav tm="100000">
                                          <p:val>
                                            <p:strVal val="#ppt_x"/>
                                          </p:val>
                                        </p:tav>
                                      </p:tavLst>
                                    </p:anim>
                                    <p:anim calcmode="lin" valueType="num">
                                      <p:cBhvr>
                                        <p:cTn id="8" dur="1000" fill="hold"/>
                                        <p:tgtEl>
                                          <p:spTgt spid="1026"/>
                                        </p:tgtEl>
                                        <p:attrNameLst>
                                          <p:attrName>ppt_y</p:attrName>
                                        </p:attrNameLst>
                                      </p:cBhvr>
                                      <p:tavLst>
                                        <p:tav tm="0">
                                          <p:val>
                                            <p:strVal val="#ppt_y"/>
                                          </p:val>
                                        </p:tav>
                                        <p:tav tm="100000">
                                          <p:val>
                                            <p:strVal val="#ppt_y"/>
                                          </p:val>
                                        </p:tav>
                                      </p:tavLst>
                                    </p:anim>
                                    <p:animEffect transition="in" filter="wipe(right)" prLst="gradientSize: 0.1">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merve\Desktop\OSTEOPOROZ\östeoporoz.jpg"/>
          <p:cNvPicPr>
            <a:picLocks noChangeAspect="1" noChangeArrowheads="1"/>
          </p:cNvPicPr>
          <p:nvPr/>
        </p:nvPicPr>
        <p:blipFill>
          <a:blip r:embed="rId2"/>
          <a:srcRect/>
          <a:stretch>
            <a:fillRect/>
          </a:stretch>
        </p:blipFill>
        <p:spPr bwMode="auto">
          <a:xfrm>
            <a:off x="2285984" y="2500306"/>
            <a:ext cx="4903779" cy="3332182"/>
          </a:xfrm>
          <a:prstGeom prst="rect">
            <a:avLst/>
          </a:prstGeom>
          <a:noFill/>
        </p:spPr>
      </p:pic>
      <p:sp>
        <p:nvSpPr>
          <p:cNvPr id="5" name="4 Dikdörtgen"/>
          <p:cNvSpPr/>
          <p:nvPr/>
        </p:nvSpPr>
        <p:spPr>
          <a:xfrm>
            <a:off x="1214414" y="714356"/>
            <a:ext cx="7072362" cy="1323439"/>
          </a:xfrm>
          <a:prstGeom prst="rect">
            <a:avLst/>
          </a:prstGeom>
        </p:spPr>
        <p:txBody>
          <a:bodyPr wrap="square">
            <a:spAutoFit/>
          </a:bodyPr>
          <a:lstStyle/>
          <a:p>
            <a:pPr algn="just"/>
            <a:r>
              <a:rPr lang="tr-TR" sz="2000" dirty="0">
                <a:latin typeface="Times New Roman" pitchFamily="18" charset="0"/>
                <a:cs typeface="Times New Roman" pitchFamily="18" charset="0"/>
              </a:rPr>
              <a:t>Osteoporozun ilk olarak tanımı, 1829’da </a:t>
            </a:r>
            <a:r>
              <a:rPr lang="tr-TR" sz="2000" b="1" dirty="0">
                <a:latin typeface="Times New Roman" pitchFamily="18" charset="0"/>
                <a:cs typeface="Times New Roman" pitchFamily="18" charset="0"/>
              </a:rPr>
              <a:t>“</a:t>
            </a:r>
            <a:r>
              <a:rPr lang="tr-TR" sz="2000" b="1" dirty="0" err="1">
                <a:latin typeface="Times New Roman" pitchFamily="18" charset="0"/>
                <a:cs typeface="Times New Roman" pitchFamily="18" charset="0"/>
              </a:rPr>
              <a:t>porous</a:t>
            </a:r>
            <a:r>
              <a:rPr lang="tr-TR" sz="2000" b="1" dirty="0">
                <a:latin typeface="Times New Roman" pitchFamily="18" charset="0"/>
                <a:cs typeface="Times New Roman" pitchFamily="18" charset="0"/>
              </a:rPr>
              <a:t> bone (gözeneli kemik)” </a:t>
            </a:r>
            <a:r>
              <a:rPr lang="tr-TR" sz="2000" dirty="0">
                <a:latin typeface="Times New Roman" pitchFamily="18" charset="0"/>
                <a:cs typeface="Times New Roman" pitchFamily="18" charset="0"/>
              </a:rPr>
              <a:t>terimiyle </a:t>
            </a:r>
            <a:r>
              <a:rPr lang="tr-TR" sz="2000" dirty="0" err="1">
                <a:latin typeface="Times New Roman" pitchFamily="18" charset="0"/>
                <a:cs typeface="Times New Roman" pitchFamily="18" charset="0"/>
              </a:rPr>
              <a:t>Strasburg’lu</a:t>
            </a:r>
            <a:r>
              <a:rPr lang="tr-TR" sz="2000" dirty="0">
                <a:latin typeface="Times New Roman" pitchFamily="18" charset="0"/>
                <a:cs typeface="Times New Roman" pitchFamily="18" charset="0"/>
              </a:rPr>
              <a:t> patolog Jean </a:t>
            </a:r>
            <a:r>
              <a:rPr lang="tr-TR" sz="2000" dirty="0" err="1">
                <a:latin typeface="Times New Roman" pitchFamily="18" charset="0"/>
                <a:cs typeface="Times New Roman" pitchFamily="18" charset="0"/>
              </a:rPr>
              <a:t>Georges</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Lobstein</a:t>
            </a:r>
            <a:r>
              <a:rPr lang="tr-TR" sz="2000" dirty="0">
                <a:latin typeface="Times New Roman" pitchFamily="18" charset="0"/>
                <a:cs typeface="Times New Roman" pitchFamily="18" charset="0"/>
              </a:rPr>
              <a:t> tarafından yapılmıştır. Daha sonra 1948’de </a:t>
            </a:r>
            <a:r>
              <a:rPr lang="tr-TR" sz="2000" dirty="0" err="1">
                <a:latin typeface="Times New Roman" pitchFamily="18" charset="0"/>
                <a:cs typeface="Times New Roman" pitchFamily="18" charset="0"/>
              </a:rPr>
              <a:t>Albright</a:t>
            </a:r>
            <a:r>
              <a:rPr lang="tr-TR" sz="2000" dirty="0">
                <a:latin typeface="Times New Roman" pitchFamily="18" charset="0"/>
                <a:cs typeface="Times New Roman" pitchFamily="18" charset="0"/>
              </a:rPr>
              <a:t> tarafından </a:t>
            </a:r>
            <a:r>
              <a:rPr lang="tr-TR" sz="2000" b="1" dirty="0">
                <a:latin typeface="Times New Roman" pitchFamily="18" charset="0"/>
                <a:cs typeface="Times New Roman" pitchFamily="18" charset="0"/>
              </a:rPr>
              <a:t>“kemik içinde çok az kemik”</a:t>
            </a:r>
            <a:r>
              <a:rPr lang="tr-TR" sz="2000" dirty="0">
                <a:latin typeface="Times New Roman" pitchFamily="18" charset="0"/>
                <a:cs typeface="Times New Roman" pitchFamily="18" charset="0"/>
              </a:rPr>
              <a:t> tanımlaması yapılmıştır.</a:t>
            </a:r>
          </a:p>
        </p:txBody>
      </p:sp>
      <p:sp>
        <p:nvSpPr>
          <p:cNvPr id="6" name="5 Slayt Numarası Yer Tutucusu"/>
          <p:cNvSpPr>
            <a:spLocks noGrp="1"/>
          </p:cNvSpPr>
          <p:nvPr>
            <p:ph type="sldNum" sz="quarter" idx="12"/>
          </p:nvPr>
        </p:nvSpPr>
        <p:spPr/>
        <p:txBody>
          <a:bodyPr/>
          <a:lstStyle/>
          <a:p>
            <a:fld id="{9B31BAC4-67BA-48AC-8DAA-9E0EFBF62F33}" type="slidenum">
              <a:rPr lang="tr-TR" smtClean="0"/>
              <a:pPr/>
              <a:t>3</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857224" y="642918"/>
            <a:ext cx="7572428" cy="2641088"/>
          </a:xfrm>
          <a:prstGeom prst="rect">
            <a:avLst/>
          </a:prstGeom>
        </p:spPr>
        <p:txBody>
          <a:bodyPr wrap="square">
            <a:spAutoFit/>
          </a:bodyPr>
          <a:lstStyle/>
          <a:p>
            <a:pPr algn="just"/>
            <a:r>
              <a:rPr lang="tr-TR" sz="2000" dirty="0">
                <a:latin typeface="Times New Roman" pitchFamily="18" charset="0"/>
                <a:cs typeface="Times New Roman" pitchFamily="18" charset="0"/>
              </a:rPr>
              <a:t>Amsterdam'da 1996 yılında yapılan Dünya Osteoporoz Kongresi bildirgesine göre osteoporoz tanımı yeniden düzenlenmiştir. Osteoporoz, düşük kemik kitlesi ve kemik dokusunun mikro mimarisinin bozulması sonucu kemik kırılganlığının ve kırık olasılığının artması ile karakterize sistemik bir iskelet hastalığı olarak tanımlanmıştır. Osteoporoz tanısı Dünya Sağlık Örgütü (WHO) tarafından önerilen DEXA (</a:t>
            </a:r>
            <a:r>
              <a:rPr lang="tr-TR" sz="2000" dirty="0" err="1">
                <a:latin typeface="Times New Roman" pitchFamily="18" charset="0"/>
                <a:cs typeface="Times New Roman" pitchFamily="18" charset="0"/>
              </a:rPr>
              <a:t>Dual</a:t>
            </a:r>
            <a:r>
              <a:rPr lang="tr-TR" sz="2000" dirty="0">
                <a:latin typeface="Times New Roman" pitchFamily="18" charset="0"/>
                <a:cs typeface="Times New Roman" pitchFamily="18" charset="0"/>
              </a:rPr>
              <a:t> </a:t>
            </a:r>
            <a:r>
              <a:rPr lang="tr-TR" sz="2000" dirty="0" err="1">
                <a:latin typeface="Times New Roman" pitchFamily="18" charset="0"/>
                <a:cs typeface="Times New Roman" pitchFamily="18" charset="0"/>
              </a:rPr>
              <a:t>energy</a:t>
            </a:r>
            <a:r>
              <a:rPr lang="tr-TR" sz="2000" dirty="0">
                <a:latin typeface="Times New Roman" pitchFamily="18" charset="0"/>
                <a:cs typeface="Times New Roman" pitchFamily="18" charset="0"/>
              </a:rPr>
              <a:t> x-ray </a:t>
            </a:r>
            <a:r>
              <a:rPr lang="tr-TR" sz="2000" dirty="0" err="1">
                <a:latin typeface="Times New Roman" pitchFamily="18" charset="0"/>
                <a:cs typeface="Times New Roman" pitchFamily="18" charset="0"/>
              </a:rPr>
              <a:t>absorbsiyometri</a:t>
            </a:r>
            <a:r>
              <a:rPr lang="tr-TR" sz="2000" dirty="0">
                <a:latin typeface="Times New Roman" pitchFamily="18" charset="0"/>
                <a:cs typeface="Times New Roman" pitchFamily="18" charset="0"/>
              </a:rPr>
              <a:t>) yöntemi kullanılarak elde edilen değerlere ve kırık varlığına göre yapılmaktadır.</a:t>
            </a:r>
          </a:p>
        </p:txBody>
      </p:sp>
      <p:pic>
        <p:nvPicPr>
          <p:cNvPr id="1026" name="Picture 2" descr="C:\Users\merve\Desktop\OSTEOPOROZ\osteoporoz-2.jpg"/>
          <p:cNvPicPr>
            <a:picLocks noChangeAspect="1" noChangeArrowheads="1"/>
          </p:cNvPicPr>
          <p:nvPr/>
        </p:nvPicPr>
        <p:blipFill>
          <a:blip r:embed="rId2"/>
          <a:srcRect/>
          <a:stretch>
            <a:fillRect/>
          </a:stretch>
        </p:blipFill>
        <p:spPr bwMode="auto">
          <a:xfrm>
            <a:off x="2071670" y="3286124"/>
            <a:ext cx="5238750" cy="2943225"/>
          </a:xfrm>
          <a:prstGeom prst="rect">
            <a:avLst/>
          </a:prstGeom>
          <a:ln>
            <a:noFill/>
          </a:ln>
          <a:effectLst>
            <a:outerShdw blurRad="292100" dist="139700" dir="2700000" algn="tl" rotWithShape="0">
              <a:srgbClr val="333333">
                <a:alpha val="65000"/>
              </a:srgbClr>
            </a:outerShdw>
          </a:effectLst>
        </p:spPr>
      </p:pic>
      <p:sp>
        <p:nvSpPr>
          <p:cNvPr id="4" name="3 Slayt Numarası Yer Tutucusu"/>
          <p:cNvSpPr>
            <a:spLocks noGrp="1"/>
          </p:cNvSpPr>
          <p:nvPr>
            <p:ph type="sldNum" sz="quarter" idx="12"/>
          </p:nvPr>
        </p:nvSpPr>
        <p:spPr/>
        <p:txBody>
          <a:bodyPr/>
          <a:lstStyle/>
          <a:p>
            <a:fld id="{9B31BAC4-67BA-48AC-8DAA-9E0EFBF62F33}" type="slidenum">
              <a:rPr lang="tr-TR" smtClean="0"/>
              <a:pPr/>
              <a:t>4</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slide(fromBottom)">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714348" y="1428736"/>
            <a:ext cx="7572428" cy="4093428"/>
          </a:xfrm>
          <a:prstGeom prst="rect">
            <a:avLst/>
          </a:prstGeom>
        </p:spPr>
        <p:txBody>
          <a:bodyPr wrap="square">
            <a:spAutoFit/>
          </a:bodyPr>
          <a:lstStyle/>
          <a:p>
            <a:pPr>
              <a:buNone/>
            </a:pPr>
            <a:r>
              <a:rPr lang="tr-TR" sz="2000" b="1" i="1" dirty="0">
                <a:latin typeface="Times New Roman" pitchFamily="18" charset="0"/>
                <a:cs typeface="Times New Roman" pitchFamily="18" charset="0"/>
              </a:rPr>
              <a:t>T değeri: </a:t>
            </a:r>
            <a:r>
              <a:rPr lang="tr-TR" sz="2000" dirty="0">
                <a:latin typeface="Times New Roman" pitchFamily="18" charset="0"/>
                <a:cs typeface="Times New Roman" pitchFamily="18" charset="0"/>
              </a:rPr>
              <a:t>Genç erişkinlerde ortalama kemik </a:t>
            </a:r>
          </a:p>
          <a:p>
            <a:pPr>
              <a:buNone/>
            </a:pPr>
            <a:r>
              <a:rPr lang="tr-TR" sz="2000" dirty="0">
                <a:latin typeface="Times New Roman" pitchFamily="18" charset="0"/>
                <a:cs typeface="Times New Roman" pitchFamily="18" charset="0"/>
              </a:rPr>
              <a:t>kütlesinin standart sapması.</a:t>
            </a:r>
          </a:p>
          <a:p>
            <a:pPr>
              <a:buNone/>
            </a:pPr>
            <a:r>
              <a:rPr lang="tr-TR" sz="2000" b="1" i="1" dirty="0">
                <a:latin typeface="Times New Roman" pitchFamily="18" charset="0"/>
                <a:cs typeface="Times New Roman" pitchFamily="18" charset="0"/>
              </a:rPr>
              <a:t>Z değeri: </a:t>
            </a:r>
            <a:r>
              <a:rPr lang="tr-TR" sz="2000" dirty="0">
                <a:latin typeface="Times New Roman" pitchFamily="18" charset="0"/>
                <a:cs typeface="Times New Roman" pitchFamily="18" charset="0"/>
              </a:rPr>
              <a:t>Kişinin kendi yaş grubunun ortalama </a:t>
            </a:r>
          </a:p>
          <a:p>
            <a:pPr>
              <a:buNone/>
            </a:pPr>
            <a:r>
              <a:rPr lang="tr-TR" sz="2000" dirty="0">
                <a:latin typeface="Times New Roman" pitchFamily="18" charset="0"/>
                <a:cs typeface="Times New Roman" pitchFamily="18" charset="0"/>
              </a:rPr>
              <a:t>kemik kütlesinin standart sapması. </a:t>
            </a:r>
          </a:p>
          <a:p>
            <a:pPr>
              <a:buNone/>
            </a:pPr>
            <a:endParaRPr lang="tr-TR" sz="2000" b="1" i="1" dirty="0">
              <a:latin typeface="Times New Roman" pitchFamily="18" charset="0"/>
              <a:cs typeface="Times New Roman" pitchFamily="18" charset="0"/>
            </a:endParaRPr>
          </a:p>
          <a:p>
            <a:pPr>
              <a:buNone/>
            </a:pPr>
            <a:r>
              <a:rPr lang="tr-TR" sz="2000" b="1" i="1" dirty="0">
                <a:latin typeface="Times New Roman" pitchFamily="18" charset="0"/>
                <a:cs typeface="Times New Roman" pitchFamily="18" charset="0"/>
              </a:rPr>
              <a:t>T DEĞERİ</a:t>
            </a:r>
          </a:p>
          <a:p>
            <a:r>
              <a:rPr lang="tr-TR" sz="2000" b="1" i="1" dirty="0">
                <a:latin typeface="Times New Roman" pitchFamily="18" charset="0"/>
                <a:cs typeface="Times New Roman" pitchFamily="18" charset="0"/>
              </a:rPr>
              <a:t>Normal : </a:t>
            </a:r>
            <a:r>
              <a:rPr lang="tr-TR" sz="2000" dirty="0">
                <a:latin typeface="Times New Roman" pitchFamily="18" charset="0"/>
                <a:cs typeface="Times New Roman" pitchFamily="18" charset="0"/>
              </a:rPr>
              <a:t>T değerinin -1 standart sapmasının altında olmasıdır.</a:t>
            </a:r>
          </a:p>
          <a:p>
            <a:r>
              <a:rPr lang="tr-TR" sz="2000" b="1" i="1" dirty="0" err="1">
                <a:latin typeface="Times New Roman" pitchFamily="18" charset="0"/>
                <a:cs typeface="Times New Roman" pitchFamily="18" charset="0"/>
              </a:rPr>
              <a:t>Osteopeni</a:t>
            </a:r>
            <a:r>
              <a:rPr lang="tr-TR" sz="2000" b="1" i="1" dirty="0">
                <a:latin typeface="Times New Roman" pitchFamily="18" charset="0"/>
                <a:cs typeface="Times New Roman" pitchFamily="18" charset="0"/>
              </a:rPr>
              <a:t> (Düşük kemik kütlesi) : </a:t>
            </a:r>
            <a:r>
              <a:rPr lang="tr-TR" sz="2000" dirty="0">
                <a:latin typeface="Times New Roman" pitchFamily="18" charset="0"/>
                <a:cs typeface="Times New Roman" pitchFamily="18" charset="0"/>
              </a:rPr>
              <a:t>T değerinin -1 ile -2,5 arasında olmasıdır.</a:t>
            </a:r>
          </a:p>
          <a:p>
            <a:r>
              <a:rPr lang="tr-TR" sz="2000" b="1" i="1" dirty="0">
                <a:latin typeface="Times New Roman" pitchFamily="18" charset="0"/>
                <a:cs typeface="Times New Roman" pitchFamily="18" charset="0"/>
              </a:rPr>
              <a:t>Osteoporoz : </a:t>
            </a:r>
            <a:r>
              <a:rPr lang="tr-TR" sz="2000" dirty="0">
                <a:latin typeface="Times New Roman" pitchFamily="18" charset="0"/>
                <a:cs typeface="Times New Roman" pitchFamily="18" charset="0"/>
              </a:rPr>
              <a:t>T değerinin -2,5’dan fazla olmasıdır.</a:t>
            </a:r>
          </a:p>
          <a:p>
            <a:r>
              <a:rPr lang="tr-TR" sz="2000" b="1" i="1" dirty="0">
                <a:latin typeface="Times New Roman" pitchFamily="18" charset="0"/>
                <a:cs typeface="Times New Roman" pitchFamily="18" charset="0"/>
              </a:rPr>
              <a:t>Yerleşmiş Osteoporoz :</a:t>
            </a:r>
            <a:r>
              <a:rPr lang="tr-TR" sz="2000" dirty="0">
                <a:latin typeface="Times New Roman" pitchFamily="18" charset="0"/>
                <a:cs typeface="Times New Roman" pitchFamily="18" charset="0"/>
              </a:rPr>
              <a:t> T değerinin -2,5’un üzerinde olması ve ek olarak bir veya daha fazla kırık saptanmasıdır.</a:t>
            </a:r>
          </a:p>
          <a:p>
            <a:endParaRPr lang="tr-TR" sz="2000" dirty="0">
              <a:latin typeface="Times New Roman" pitchFamily="18" charset="0"/>
              <a:cs typeface="Times New Roman" pitchFamily="18" charset="0"/>
            </a:endParaRPr>
          </a:p>
        </p:txBody>
      </p:sp>
      <p:pic>
        <p:nvPicPr>
          <p:cNvPr id="6" name="Picture 2" descr="C:\Users\merve\Desktop\OSTEOPOROZ\124_b.jpg"/>
          <p:cNvPicPr>
            <a:picLocks noChangeAspect="1" noChangeArrowheads="1"/>
          </p:cNvPicPr>
          <p:nvPr/>
        </p:nvPicPr>
        <p:blipFill>
          <a:blip r:embed="rId2"/>
          <a:srcRect/>
          <a:stretch>
            <a:fillRect/>
          </a:stretch>
        </p:blipFill>
        <p:spPr bwMode="auto">
          <a:xfrm>
            <a:off x="5715008" y="428604"/>
            <a:ext cx="3008494" cy="2151073"/>
          </a:xfrm>
          <a:prstGeom prst="rect">
            <a:avLst/>
          </a:prstGeom>
          <a:noFill/>
        </p:spPr>
      </p:pic>
      <p:sp>
        <p:nvSpPr>
          <p:cNvPr id="4" name="3 Slayt Numarası Yer Tutucusu"/>
          <p:cNvSpPr>
            <a:spLocks noGrp="1"/>
          </p:cNvSpPr>
          <p:nvPr>
            <p:ph type="sldNum" sz="quarter" idx="12"/>
          </p:nvPr>
        </p:nvSpPr>
        <p:spPr/>
        <p:txBody>
          <a:bodyPr/>
          <a:lstStyle/>
          <a:p>
            <a:fld id="{9B31BAC4-67BA-48AC-8DAA-9E0EFBF62F33}" type="slidenum">
              <a:rPr lang="tr-TR" smtClean="0"/>
              <a:pPr/>
              <a:t>5</a:t>
            </a:fld>
            <a:endParaRPr lang="tr-TR" dirty="0"/>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Left)">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857192" y="1000108"/>
            <a:ext cx="8286808" cy="4357718"/>
          </a:xfrm>
        </p:spPr>
        <p:txBody>
          <a:bodyPr>
            <a:normAutofit/>
          </a:bodyPr>
          <a:lstStyle/>
          <a:p>
            <a:pPr>
              <a:buNone/>
            </a:pPr>
            <a:r>
              <a:rPr lang="tr-TR" sz="2600" b="1" dirty="0">
                <a:latin typeface="Times New Roman" pitchFamily="18" charset="0"/>
                <a:cs typeface="Times New Roman" pitchFamily="18" charset="0"/>
              </a:rPr>
              <a:t>RİSK FAKTÖRLERİ</a:t>
            </a:r>
            <a:endParaRPr lang="tr-TR" sz="2600"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Cinsiyet</a:t>
            </a:r>
            <a:r>
              <a:rPr lang="tr-TR" sz="2000" dirty="0">
                <a:latin typeface="Times New Roman" pitchFamily="18" charset="0"/>
                <a:cs typeface="Times New Roman" pitchFamily="18" charset="0"/>
              </a:rPr>
              <a:t>: Kadınlar, yaşam boyu, kemik </a:t>
            </a:r>
          </a:p>
          <a:p>
            <a:pPr>
              <a:buNone/>
            </a:pPr>
            <a:r>
              <a:rPr lang="tr-TR" sz="2000" dirty="0">
                <a:latin typeface="Times New Roman" pitchFamily="18" charset="0"/>
                <a:cs typeface="Times New Roman" pitchFamily="18" charset="0"/>
              </a:rPr>
              <a:t>kütlelerinin %45-50 sini,erkekler ise </a:t>
            </a:r>
          </a:p>
          <a:p>
            <a:pPr>
              <a:buNone/>
            </a:pPr>
            <a:r>
              <a:rPr lang="tr-TR" sz="2000" dirty="0">
                <a:latin typeface="Times New Roman" pitchFamily="18" charset="0"/>
                <a:cs typeface="Times New Roman" pitchFamily="18" charset="0"/>
              </a:rPr>
              <a:t>% 20-30 unu kaybederler.</a:t>
            </a:r>
            <a:endParaRPr lang="tr-TR" sz="800" dirty="0">
              <a:latin typeface="Times New Roman" pitchFamily="18" charset="0"/>
              <a:cs typeface="Times New Roman" pitchFamily="18" charset="0"/>
            </a:endParaRPr>
          </a:p>
          <a:p>
            <a:pPr>
              <a:buNone/>
            </a:pPr>
            <a:endParaRPr lang="tr-TR" sz="900"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Genetik faktörler.</a:t>
            </a:r>
          </a:p>
          <a:p>
            <a:pPr>
              <a:buNone/>
            </a:pPr>
            <a:endParaRPr lang="tr-TR" sz="900"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Beyaz veya Asya kökenli kadınlar.</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Sarışın mavi gözlü, ince ciltli, minyon </a:t>
            </a:r>
          </a:p>
          <a:p>
            <a:pPr>
              <a:buNone/>
            </a:pPr>
            <a:r>
              <a:rPr lang="tr-TR" sz="2000" b="1" dirty="0">
                <a:latin typeface="Times New Roman" pitchFamily="18" charset="0"/>
                <a:cs typeface="Times New Roman" pitchFamily="18" charset="0"/>
              </a:rPr>
              <a:t>tipler.</a:t>
            </a:r>
          </a:p>
          <a:p>
            <a:pPr>
              <a:buNone/>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Ailede osteoporoz öyküsü bulunanlar.</a:t>
            </a:r>
          </a:p>
          <a:p>
            <a:endParaRPr lang="tr-TR" sz="2000" dirty="0"/>
          </a:p>
        </p:txBody>
      </p:sp>
      <p:pic>
        <p:nvPicPr>
          <p:cNvPr id="5122" name="Picture 2" descr="C:\Users\merve\Desktop\OSTEOPOROZ\18003390-osteoporosis-3-stock-vector-osteoporosis-bone-calcium-small.jpg"/>
          <p:cNvPicPr>
            <a:picLocks noChangeAspect="1" noChangeArrowheads="1"/>
          </p:cNvPicPr>
          <p:nvPr/>
        </p:nvPicPr>
        <p:blipFill>
          <a:blip r:embed="rId2"/>
          <a:srcRect/>
          <a:stretch>
            <a:fillRect/>
          </a:stretch>
        </p:blipFill>
        <p:spPr bwMode="auto">
          <a:xfrm>
            <a:off x="5572132" y="928670"/>
            <a:ext cx="2992037" cy="4000496"/>
          </a:xfrm>
          <a:prstGeom prst="rect">
            <a:avLst/>
          </a:prstGeom>
          <a:noFill/>
        </p:spPr>
      </p:pic>
      <p:sp>
        <p:nvSpPr>
          <p:cNvPr id="4" name="3 Slayt Numarası Yer Tutucusu"/>
          <p:cNvSpPr>
            <a:spLocks noGrp="1"/>
          </p:cNvSpPr>
          <p:nvPr>
            <p:ph type="sldNum" sz="quarter" idx="12"/>
          </p:nvPr>
        </p:nvSpPr>
        <p:spPr/>
        <p:txBody>
          <a:bodyPr/>
          <a:lstStyle/>
          <a:p>
            <a:fld id="{9B31BAC4-67BA-48AC-8DAA-9E0EFBF62F33}" type="slidenum">
              <a:rPr lang="tr-TR" smtClean="0"/>
              <a:pPr/>
              <a:t>6</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diamond(in)">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500430" y="1214422"/>
            <a:ext cx="4857784" cy="4585871"/>
          </a:xfrm>
          <a:prstGeom prst="rect">
            <a:avLst/>
          </a:prstGeom>
        </p:spPr>
        <p:txBody>
          <a:bodyPr wrap="square">
            <a:spAutoFit/>
          </a:bodyPr>
          <a:lstStyle/>
          <a:p>
            <a:pPr>
              <a:buFont typeface="Wingdings" pitchFamily="2" charset="2"/>
              <a:buChar char="Ø"/>
            </a:pPr>
            <a:r>
              <a:rPr lang="tr-TR" sz="2000" b="1" dirty="0">
                <a:latin typeface="Times New Roman" pitchFamily="18" charset="0"/>
                <a:cs typeface="Times New Roman" pitchFamily="18" charset="0"/>
              </a:rPr>
              <a:t>Geç veya düzensiz adet görme.</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Erken menopoz.</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Beslenme durumu.</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Yetersiz kalsiyum alımı.</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err="1">
                <a:latin typeface="Times New Roman" pitchFamily="18" charset="0"/>
                <a:cs typeface="Times New Roman" pitchFamily="18" charset="0"/>
              </a:rPr>
              <a:t>Vejeteryan</a:t>
            </a:r>
            <a:r>
              <a:rPr lang="tr-TR" sz="2000" b="1" dirty="0">
                <a:latin typeface="Times New Roman" pitchFamily="18" charset="0"/>
                <a:cs typeface="Times New Roman" pitchFamily="18" charset="0"/>
              </a:rPr>
              <a:t> diyet.</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Aşırı alkol, kahve ve tuz tüketimi.</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Sigara kullanımı.</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Hareketsiz yaşam veya aşırı egzersiz.</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Sık doğum</a:t>
            </a:r>
          </a:p>
          <a:p>
            <a:pPr>
              <a:buFont typeface="Wingdings" pitchFamily="2" charset="2"/>
              <a:buChar char="Ø"/>
            </a:pPr>
            <a:endParaRPr lang="tr-TR" sz="800" b="1" dirty="0">
              <a:latin typeface="Times New Roman" pitchFamily="18" charset="0"/>
              <a:cs typeface="Times New Roman" pitchFamily="18" charset="0"/>
            </a:endParaRPr>
          </a:p>
          <a:p>
            <a:pPr>
              <a:buFont typeface="Wingdings" pitchFamily="2" charset="2"/>
              <a:buChar char="Ø"/>
            </a:pPr>
            <a:r>
              <a:rPr lang="tr-TR" sz="2000" b="1" dirty="0">
                <a:latin typeface="Times New Roman" pitchFamily="18" charset="0"/>
                <a:cs typeface="Times New Roman" pitchFamily="18" charset="0"/>
              </a:rPr>
              <a:t>Osteoporoza neden olan ilaçların kronik </a:t>
            </a:r>
          </a:p>
          <a:p>
            <a:pPr>
              <a:buNone/>
            </a:pPr>
            <a:r>
              <a:rPr lang="tr-TR" sz="2000" b="1" dirty="0">
                <a:latin typeface="Times New Roman" pitchFamily="18" charset="0"/>
                <a:cs typeface="Times New Roman" pitchFamily="18" charset="0"/>
              </a:rPr>
              <a:t>kullanımı.</a:t>
            </a:r>
          </a:p>
        </p:txBody>
      </p:sp>
      <p:pic>
        <p:nvPicPr>
          <p:cNvPr id="3" name="2 Resim" descr="82d88d_4be3d0d8131248669981c5d7b55d568f.png"/>
          <p:cNvPicPr>
            <a:picLocks noChangeAspect="1"/>
          </p:cNvPicPr>
          <p:nvPr/>
        </p:nvPicPr>
        <p:blipFill>
          <a:blip r:embed="rId2" cstate="print"/>
          <a:srcRect l="22247" t="2660" r="24595"/>
          <a:stretch>
            <a:fillRect/>
          </a:stretch>
        </p:blipFill>
        <p:spPr>
          <a:xfrm>
            <a:off x="636887" y="642918"/>
            <a:ext cx="2889298" cy="3155302"/>
          </a:xfrm>
          <a:prstGeom prst="rect">
            <a:avLst/>
          </a:prstGeom>
          <a:ln>
            <a:noFill/>
          </a:ln>
          <a:effectLst>
            <a:softEdge rad="112500"/>
          </a:effectLst>
        </p:spPr>
      </p:pic>
      <p:sp>
        <p:nvSpPr>
          <p:cNvPr id="5" name="4 Slayt Numarası Yer Tutucusu"/>
          <p:cNvSpPr>
            <a:spLocks noGrp="1"/>
          </p:cNvSpPr>
          <p:nvPr>
            <p:ph type="sldNum" sz="quarter" idx="12"/>
          </p:nvPr>
        </p:nvSpPr>
        <p:spPr/>
        <p:txBody>
          <a:bodyPr/>
          <a:lstStyle/>
          <a:p>
            <a:fld id="{9B31BAC4-67BA-48AC-8DAA-9E0EFBF62F33}" type="slidenum">
              <a:rPr lang="tr-TR" smtClean="0"/>
              <a:pPr/>
              <a:t>7</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merve\Desktop\OSTEOPOROZ\osteoprotik1.jpg"/>
          <p:cNvPicPr>
            <a:picLocks noChangeAspect="1" noChangeArrowheads="1"/>
          </p:cNvPicPr>
          <p:nvPr/>
        </p:nvPicPr>
        <p:blipFill>
          <a:blip r:embed="rId2"/>
          <a:srcRect/>
          <a:stretch>
            <a:fillRect/>
          </a:stretch>
        </p:blipFill>
        <p:spPr bwMode="auto">
          <a:xfrm>
            <a:off x="5572132" y="2214554"/>
            <a:ext cx="3237513" cy="3500462"/>
          </a:xfrm>
          <a:prstGeom prst="rect">
            <a:avLst/>
          </a:prstGeom>
          <a:ln>
            <a:noFill/>
          </a:ln>
          <a:effectLst>
            <a:softEdge rad="112500"/>
          </a:effectLst>
        </p:spPr>
      </p:pic>
      <p:sp>
        <p:nvSpPr>
          <p:cNvPr id="5" name="4 Dikdörtgen"/>
          <p:cNvSpPr/>
          <p:nvPr/>
        </p:nvSpPr>
        <p:spPr>
          <a:xfrm>
            <a:off x="4857720" y="5903893"/>
            <a:ext cx="4286280" cy="954107"/>
          </a:xfrm>
          <a:prstGeom prst="rect">
            <a:avLst/>
          </a:prstGeom>
        </p:spPr>
        <p:txBody>
          <a:bodyPr wrap="square">
            <a:spAutoFit/>
          </a:bodyPr>
          <a:lstStyle/>
          <a:p>
            <a:r>
              <a:rPr lang="tr-TR" sz="2000" b="1" i="1" dirty="0" err="1"/>
              <a:t>Osteoporotik</a:t>
            </a:r>
            <a:r>
              <a:rPr lang="tr-TR" sz="2000" b="1" i="1" dirty="0"/>
              <a:t> omurganın görünümü</a:t>
            </a:r>
            <a:endParaRPr lang="tr-TR" sz="2000" dirty="0"/>
          </a:p>
          <a:p>
            <a:br>
              <a:rPr lang="tr-TR" dirty="0"/>
            </a:br>
            <a:endParaRPr lang="tr-TR" dirty="0"/>
          </a:p>
        </p:txBody>
      </p:sp>
      <p:pic>
        <p:nvPicPr>
          <p:cNvPr id="4" name="Picture 2" descr="C:\Users\merve\Desktop\OSTEOPOROZ\osteoporoz.gif"/>
          <p:cNvPicPr>
            <a:picLocks noChangeAspect="1" noChangeArrowheads="1"/>
          </p:cNvPicPr>
          <p:nvPr/>
        </p:nvPicPr>
        <p:blipFill>
          <a:blip r:embed="rId3"/>
          <a:srcRect/>
          <a:stretch>
            <a:fillRect/>
          </a:stretch>
        </p:blipFill>
        <p:spPr bwMode="auto">
          <a:xfrm>
            <a:off x="428596" y="357166"/>
            <a:ext cx="4185537" cy="3857652"/>
          </a:xfrm>
          <a:prstGeom prst="rect">
            <a:avLst/>
          </a:prstGeom>
          <a:noFill/>
        </p:spPr>
      </p:pic>
      <p:sp>
        <p:nvSpPr>
          <p:cNvPr id="8" name="7 Sağ Ok"/>
          <p:cNvSpPr/>
          <p:nvPr/>
        </p:nvSpPr>
        <p:spPr>
          <a:xfrm rot="1503042">
            <a:off x="4608447" y="2588399"/>
            <a:ext cx="832892" cy="357190"/>
          </a:xfrm>
          <a:prstGeom prst="rightArrow">
            <a:avLst/>
          </a:prstGeom>
        </p:spPr>
        <p:style>
          <a:lnRef idx="3">
            <a:schemeClr val="lt1"/>
          </a:lnRef>
          <a:fillRef idx="1">
            <a:schemeClr val="accent2"/>
          </a:fillRef>
          <a:effectRef idx="1">
            <a:schemeClr val="accent2"/>
          </a:effectRef>
          <a:fontRef idx="minor">
            <a:schemeClr val="lt1"/>
          </a:fontRef>
        </p:style>
        <p:txBody>
          <a:bodyPr rtlCol="0" anchor="ct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endParaRPr lang="tr-TR"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5 Slayt Numarası Yer Tutucusu"/>
          <p:cNvSpPr>
            <a:spLocks noGrp="1"/>
          </p:cNvSpPr>
          <p:nvPr>
            <p:ph type="sldNum" sz="quarter" idx="12"/>
          </p:nvPr>
        </p:nvSpPr>
        <p:spPr/>
        <p:txBody>
          <a:bodyPr/>
          <a:lstStyle/>
          <a:p>
            <a:fld id="{9B31BAC4-67BA-48AC-8DAA-9E0EFBF62F33}" type="slidenum">
              <a:rPr lang="tr-TR" smtClean="0"/>
              <a:pPr/>
              <a:t>8</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500" fill="hold"/>
                                        <p:tgtEl>
                                          <p:spTgt spid="8"/>
                                        </p:tgtEl>
                                        <p:attrNameLst>
                                          <p:attrName>ppt_w</p:attrName>
                                        </p:attrNameLst>
                                      </p:cBhvr>
                                      <p:tavLst>
                                        <p:tav tm="0">
                                          <p:val>
                                            <p:fltVal val="0"/>
                                          </p:val>
                                        </p:tav>
                                        <p:tav tm="100000">
                                          <p:val>
                                            <p:strVal val="#ppt_w"/>
                                          </p:val>
                                        </p:tav>
                                      </p:tavLst>
                                    </p:anim>
                                    <p:anim calcmode="lin" valueType="num">
                                      <p:cBhvr>
                                        <p:cTn id="14" dur="500" fill="hold"/>
                                        <p:tgtEl>
                                          <p:spTgt spid="8"/>
                                        </p:tgtEl>
                                        <p:attrNameLst>
                                          <p:attrName>ppt_h</p:attrName>
                                        </p:attrNameLst>
                                      </p:cBhvr>
                                      <p:tavLst>
                                        <p:tav tm="0">
                                          <p:val>
                                            <p:fltVal val="0"/>
                                          </p:val>
                                        </p:tav>
                                        <p:tav tm="100000">
                                          <p:val>
                                            <p:strVal val="#ppt_h"/>
                                          </p:val>
                                        </p:tav>
                                      </p:tavLst>
                                    </p:anim>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9" presetClass="entr" presetSubtype="0" fill="hold" nodeType="clickEffect">
                                  <p:stCondLst>
                                    <p:cond delay="0"/>
                                  </p:stCondLst>
                                  <p:childTnLst>
                                    <p:set>
                                      <p:cBhvr>
                                        <p:cTn id="19" dur="1" fill="hold">
                                          <p:stCondLst>
                                            <p:cond delay="0"/>
                                          </p:stCondLst>
                                        </p:cTn>
                                        <p:tgtEl>
                                          <p:spTgt spid="4098"/>
                                        </p:tgtEl>
                                        <p:attrNameLst>
                                          <p:attrName>style.visibility</p:attrName>
                                        </p:attrNameLst>
                                      </p:cBhvr>
                                      <p:to>
                                        <p:strVal val="visible"/>
                                      </p:to>
                                    </p:set>
                                    <p:anim calcmode="lin" valueType="num">
                                      <p:cBhvr>
                                        <p:cTn id="20" dur="1000" fill="hold"/>
                                        <p:tgtEl>
                                          <p:spTgt spid="4098"/>
                                        </p:tgtEl>
                                        <p:attrNameLst>
                                          <p:attrName>ppt_x</p:attrName>
                                        </p:attrNameLst>
                                      </p:cBhvr>
                                      <p:tavLst>
                                        <p:tav tm="0">
                                          <p:val>
                                            <p:strVal val="#ppt_x-.2"/>
                                          </p:val>
                                        </p:tav>
                                        <p:tav tm="100000">
                                          <p:val>
                                            <p:strVal val="#ppt_x"/>
                                          </p:val>
                                        </p:tav>
                                      </p:tavLst>
                                    </p:anim>
                                    <p:anim calcmode="lin" valueType="num">
                                      <p:cBhvr>
                                        <p:cTn id="21" dur="1000" fill="hold"/>
                                        <p:tgtEl>
                                          <p:spTgt spid="4098"/>
                                        </p:tgtEl>
                                        <p:attrNameLst>
                                          <p:attrName>ppt_y</p:attrName>
                                        </p:attrNameLst>
                                      </p:cBhvr>
                                      <p:tavLst>
                                        <p:tav tm="0">
                                          <p:val>
                                            <p:strVal val="#ppt_y"/>
                                          </p:val>
                                        </p:tav>
                                        <p:tav tm="100000">
                                          <p:val>
                                            <p:strVal val="#ppt_y"/>
                                          </p:val>
                                        </p:tav>
                                      </p:tavLst>
                                    </p:anim>
                                    <p:animEffect transition="in" filter="wipe(right)" prLst="gradientSize: 0.1">
                                      <p:cBhvr>
                                        <p:cTn id="22" dur="1000"/>
                                        <p:tgtEl>
                                          <p:spTgt spid="4098"/>
                                        </p:tgtEl>
                                      </p:cBhvr>
                                    </p:animEffec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anim calcmode="discrete" valueType="clr">
                                      <p:cBhvr override="childStyle">
                                        <p:cTn id="2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5"/>
                                        </p:tgtEl>
                                        <p:attrNameLst>
                                          <p:attrName>fillcolor</p:attrName>
                                        </p:attrNameLst>
                                      </p:cBhvr>
                                      <p:tavLst>
                                        <p:tav tm="0">
                                          <p:val>
                                            <p:clrVal>
                                              <a:schemeClr val="accent2"/>
                                            </p:clrVal>
                                          </p:val>
                                        </p:tav>
                                        <p:tav tm="50000">
                                          <p:val>
                                            <p:clrVal>
                                              <a:schemeClr val="hlink"/>
                                            </p:clrVal>
                                          </p:val>
                                        </p:tav>
                                      </p:tavLst>
                                    </p:anim>
                                    <p:set>
                                      <p:cBhvr>
                                        <p:cTn id="29"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071538" y="714356"/>
            <a:ext cx="7358114" cy="1938992"/>
          </a:xfrm>
          <a:prstGeom prst="rect">
            <a:avLst/>
          </a:prstGeom>
        </p:spPr>
        <p:txBody>
          <a:bodyPr wrap="square">
            <a:spAutoFit/>
          </a:bodyPr>
          <a:lstStyle/>
          <a:p>
            <a:r>
              <a:rPr lang="tr-TR" sz="2000" b="1" dirty="0">
                <a:latin typeface="Times New Roman" pitchFamily="18" charset="0"/>
                <a:cs typeface="Times New Roman" pitchFamily="18" charset="0"/>
              </a:rPr>
              <a:t>RÖNTGEN</a:t>
            </a:r>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Normal bir radyoloji biriminde osteoporoza bağlı kırıklara tanı konulmasında röntgen kullanılır. Ancak kemiklerin röntgen filmlerinde yoğunluğu X ışınının kendisiyle ilgili bazı teknik etmenlere ve var olan gerçek kemik miktarına bağlı olduğundan, düşük kemik kütlesinin saptanmasında çok yararlı değildir. </a:t>
            </a:r>
          </a:p>
        </p:txBody>
      </p:sp>
      <p:pic>
        <p:nvPicPr>
          <p:cNvPr id="3074" name="Picture 2" descr="C:\Users\merve\Desktop\OSTEOPOROZ\osteoporoz-rontgen-24-01.jpg"/>
          <p:cNvPicPr>
            <a:picLocks noChangeAspect="1" noChangeArrowheads="1"/>
          </p:cNvPicPr>
          <p:nvPr/>
        </p:nvPicPr>
        <p:blipFill>
          <a:blip r:embed="rId2"/>
          <a:srcRect/>
          <a:stretch>
            <a:fillRect/>
          </a:stretch>
        </p:blipFill>
        <p:spPr bwMode="auto">
          <a:xfrm>
            <a:off x="2214546" y="2786058"/>
            <a:ext cx="4614905" cy="3022762"/>
          </a:xfrm>
          <a:prstGeom prst="rect">
            <a:avLst/>
          </a:prstGeom>
          <a:ln>
            <a:noFill/>
          </a:ln>
          <a:effectLst>
            <a:outerShdw blurRad="292100" dist="139700" dir="2700000" algn="tl" rotWithShape="0">
              <a:srgbClr val="333333">
                <a:alpha val="65000"/>
              </a:srgbClr>
            </a:outerShdw>
          </a:effectLst>
        </p:spPr>
      </p:pic>
      <p:sp>
        <p:nvSpPr>
          <p:cNvPr id="4" name="3 Slayt Numarası Yer Tutucusu"/>
          <p:cNvSpPr>
            <a:spLocks noGrp="1"/>
          </p:cNvSpPr>
          <p:nvPr>
            <p:ph type="sldNum" sz="quarter" idx="12"/>
          </p:nvPr>
        </p:nvSpPr>
        <p:spPr/>
        <p:txBody>
          <a:bodyPr/>
          <a:lstStyle/>
          <a:p>
            <a:fld id="{9B31BAC4-67BA-48AC-8DAA-9E0EFBF62F33}" type="slidenum">
              <a:rPr lang="tr-TR" smtClean="0"/>
              <a:pPr/>
              <a:t>9</a:t>
            </a:fld>
            <a:endParaRPr lang="tr-T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slide(fromBottom)">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503</TotalTime>
  <Words>555</Words>
  <Application>Microsoft Office PowerPoint</Application>
  <PresentationFormat>Ekran Gösterisi (4:3)</PresentationFormat>
  <Paragraphs>83</Paragraphs>
  <Slides>13</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13</vt:i4>
      </vt:variant>
    </vt:vector>
  </HeadingPairs>
  <TitlesOfParts>
    <vt:vector size="19" baseType="lpstr">
      <vt:lpstr>BatangChe</vt:lpstr>
      <vt:lpstr>Arial</vt:lpstr>
      <vt:lpstr>Calibri</vt:lpstr>
      <vt:lpstr>Times New Roman</vt:lpstr>
      <vt:lpstr>Wingdings</vt:lpstr>
      <vt:lpstr>Ofis Teması</vt:lpstr>
      <vt:lpstr>OSTEOPOROZ</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OSTEOPOROZ</dc:title>
  <dc:creator>merve</dc:creator>
  <cp:lastModifiedBy>Ergun GOKTAS</cp:lastModifiedBy>
  <cp:revision>77</cp:revision>
  <dcterms:created xsi:type="dcterms:W3CDTF">2017-09-28T14:13:56Z</dcterms:created>
  <dcterms:modified xsi:type="dcterms:W3CDTF">2018-05-19T09:31:17Z</dcterms:modified>
</cp:coreProperties>
</file>