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064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371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34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7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89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29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83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56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72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45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7203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DDF09-DB5D-4C30-BCFB-E1A7BA4A2AF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CBF0D-A871-4752-9468-6BDBE84108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885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42837" y="946205"/>
            <a:ext cx="983576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err="1" smtClean="0">
                <a:solidFill>
                  <a:srgbClr val="FF0000"/>
                </a:solidFill>
              </a:rPr>
              <a:t>Redox</a:t>
            </a:r>
            <a:r>
              <a:rPr lang="tr-TR" sz="2000" dirty="0" smtClean="0">
                <a:solidFill>
                  <a:srgbClr val="FF0000"/>
                </a:solidFill>
              </a:rPr>
              <a:t> reaksiyonunda kullanılan İndikatörler</a:t>
            </a:r>
          </a:p>
          <a:p>
            <a:pPr>
              <a:lnSpc>
                <a:spcPct val="150000"/>
              </a:lnSpc>
            </a:pPr>
            <a:endParaRPr lang="tr-TR" sz="20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tr-TR" sz="2000" dirty="0" smtClean="0"/>
              <a:t>Bazı organik bileşiklerde yükseltgenme veya indirgenme bir renk değişimine sebep olmaktadır. </a:t>
            </a:r>
            <a:r>
              <a:rPr lang="tr-TR" sz="2000" dirty="0" err="1" smtClean="0"/>
              <a:t>Butip</a:t>
            </a:r>
            <a:r>
              <a:rPr lang="tr-TR" sz="2000" dirty="0" smtClean="0"/>
              <a:t> indikatörler </a:t>
            </a:r>
            <a:r>
              <a:rPr lang="tr-TR" sz="2000" dirty="0" err="1" smtClean="0"/>
              <a:t>redox</a:t>
            </a:r>
            <a:r>
              <a:rPr lang="tr-TR" sz="2000" dirty="0" smtClean="0"/>
              <a:t> indikatörleridir.  İndikatör yarı reaksiyonu belli bir standart </a:t>
            </a:r>
            <a:r>
              <a:rPr lang="tr-TR" sz="2000" dirty="0" err="1" smtClean="0"/>
              <a:t>redoz</a:t>
            </a:r>
            <a:r>
              <a:rPr lang="tr-TR" sz="2000" dirty="0" smtClean="0"/>
              <a:t> potansiyeli ile karakterize edilmektedir. </a:t>
            </a:r>
            <a:r>
              <a:rPr lang="tr-TR" sz="2000" dirty="0" err="1" smtClean="0"/>
              <a:t>Redox</a:t>
            </a:r>
            <a:r>
              <a:rPr lang="tr-TR" sz="2000" dirty="0" smtClean="0"/>
              <a:t> </a:t>
            </a:r>
            <a:r>
              <a:rPr lang="tr-TR" sz="2000" dirty="0" err="1" smtClean="0"/>
              <a:t>titrasyonu</a:t>
            </a:r>
            <a:r>
              <a:rPr lang="tr-TR" sz="2000" dirty="0" smtClean="0"/>
              <a:t> için seçilen indikatörün potansiyeli sistemin eşdeğerlik noktasındaki potansiyeli içermelidir.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Eğer titre edici çözelti renkli reaksiyon ürünleri de renksiz ise titre eden çözeltinin çok az aşırısı indikatör görevi yapmaktadır.  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8108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95130" y="946205"/>
            <a:ext cx="9827813" cy="466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u="sng" dirty="0" err="1" smtClean="0">
                <a:solidFill>
                  <a:srgbClr val="FF0000"/>
                </a:solidFill>
              </a:rPr>
              <a:t>Redox</a:t>
            </a:r>
            <a:r>
              <a:rPr lang="tr-TR" sz="2000" b="1" u="sng" dirty="0" smtClean="0">
                <a:solidFill>
                  <a:srgbClr val="FF0000"/>
                </a:solidFill>
              </a:rPr>
              <a:t> Reaksiyonlarının Tamlığı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err="1" smtClean="0"/>
              <a:t>Redox</a:t>
            </a:r>
            <a:r>
              <a:rPr lang="tr-TR" sz="2000" dirty="0" smtClean="0"/>
              <a:t> reaksiyonlarının tamlığı denge sabiti ile </a:t>
            </a:r>
            <a:r>
              <a:rPr lang="tr-TR" sz="2000" dirty="0" err="1" smtClean="0"/>
              <a:t>belirlenmektedir.K</a:t>
            </a:r>
            <a:r>
              <a:rPr lang="tr-TR" sz="2000" dirty="0" smtClean="0"/>
              <a:t> denge sabitinin büyük olması reaksiyonun tam olduğunu küçük olması ise reaksiyonun tam olmadığını göstermektedir. Bir </a:t>
            </a:r>
            <a:r>
              <a:rPr lang="tr-TR" sz="2000" dirty="0" err="1" smtClean="0"/>
              <a:t>redox</a:t>
            </a:r>
            <a:r>
              <a:rPr lang="tr-TR" sz="2000" dirty="0" smtClean="0"/>
              <a:t> reaksiyonun denge sabiti iki yarı reaksiyonun redoks potansiyellerinden hesaplanmaktadır.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 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68587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978010" y="1057523"/>
            <a:ext cx="938254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endParaRPr lang="tr-TR" sz="2000" dirty="0" smtClean="0"/>
          </a:p>
          <a:p>
            <a:r>
              <a:rPr lang="tr-TR" sz="2000" dirty="0" smtClean="0"/>
              <a:t>Cu</a:t>
            </a:r>
            <a:r>
              <a:rPr lang="tr-TR" sz="2000" baseline="30000" dirty="0" smtClean="0"/>
              <a:t>+2</a:t>
            </a:r>
            <a:r>
              <a:rPr lang="tr-TR" sz="2000" dirty="0" smtClean="0"/>
              <a:t> </a:t>
            </a:r>
            <a:r>
              <a:rPr lang="tr-TR" sz="2000" dirty="0" err="1" smtClean="0"/>
              <a:t>nin</a:t>
            </a:r>
            <a:r>
              <a:rPr lang="tr-TR" sz="2000" dirty="0" smtClean="0"/>
              <a:t>  Fe</a:t>
            </a:r>
            <a:r>
              <a:rPr lang="tr-TR" sz="2000" baseline="30000" dirty="0" smtClean="0"/>
              <a:t>2+ </a:t>
            </a:r>
            <a:r>
              <a:rPr lang="tr-TR" sz="2000" dirty="0" smtClean="0"/>
              <a:t>ile reaksiyonunda denge sabitini bulunuz ?</a:t>
            </a:r>
          </a:p>
          <a:p>
            <a:endParaRPr lang="tr-TR" sz="2000" dirty="0" smtClean="0"/>
          </a:p>
          <a:p>
            <a:r>
              <a:rPr lang="tr-TR" sz="2000" dirty="0" smtClean="0"/>
              <a:t>Cu</a:t>
            </a:r>
            <a:r>
              <a:rPr lang="tr-TR" sz="2000" baseline="30000" dirty="0" smtClean="0"/>
              <a:t>+2 </a:t>
            </a:r>
            <a:r>
              <a:rPr lang="tr-TR" sz="2000" dirty="0" smtClean="0"/>
              <a:t> için  E</a:t>
            </a:r>
            <a:r>
              <a:rPr lang="tr-TR" sz="2000" baseline="30000" dirty="0" smtClean="0"/>
              <a:t>0</a:t>
            </a:r>
            <a:r>
              <a:rPr lang="tr-TR" sz="2000" dirty="0" smtClean="0"/>
              <a:t> = 0.337 V</a:t>
            </a:r>
          </a:p>
          <a:p>
            <a:endParaRPr lang="tr-TR" sz="2000" dirty="0"/>
          </a:p>
          <a:p>
            <a:r>
              <a:rPr lang="tr-TR" sz="2000" dirty="0" smtClean="0"/>
              <a:t>Fe</a:t>
            </a:r>
            <a:r>
              <a:rPr lang="tr-TR" sz="2000" baseline="30000" dirty="0" smtClean="0"/>
              <a:t>+2</a:t>
            </a:r>
            <a:r>
              <a:rPr lang="tr-TR" sz="2000" dirty="0" smtClean="0"/>
              <a:t> için   E</a:t>
            </a:r>
            <a:r>
              <a:rPr lang="tr-TR" sz="2000" baseline="30000" dirty="0" smtClean="0"/>
              <a:t>0</a:t>
            </a:r>
            <a:r>
              <a:rPr lang="tr-TR" sz="2000" dirty="0" smtClean="0"/>
              <a:t> = - 0.440 V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</a:p>
          <a:p>
            <a:endParaRPr lang="tr-TR" sz="2000" dirty="0"/>
          </a:p>
          <a:p>
            <a:r>
              <a:rPr lang="tr-TR" sz="2000" dirty="0" err="1" smtClean="0"/>
              <a:t>Log</a:t>
            </a:r>
            <a:r>
              <a:rPr lang="tr-TR" sz="2000" dirty="0" smtClean="0"/>
              <a:t> K = -2  (- 0.440-0.337) /0.06 =27</a:t>
            </a:r>
          </a:p>
          <a:p>
            <a:endParaRPr lang="tr-TR" sz="2000" dirty="0"/>
          </a:p>
          <a:p>
            <a:r>
              <a:rPr lang="tr-TR" sz="2000" dirty="0" smtClean="0"/>
              <a:t>K= 10 </a:t>
            </a:r>
            <a:r>
              <a:rPr lang="tr-TR" sz="2000" baseline="30000" dirty="0" smtClean="0"/>
              <a:t>27</a:t>
            </a:r>
          </a:p>
          <a:p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249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09816" y="1160890"/>
            <a:ext cx="9597224" cy="3775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 smtClean="0"/>
              <a:t>Redox</a:t>
            </a:r>
            <a:r>
              <a:rPr lang="tr-TR" sz="2000" dirty="0" smtClean="0"/>
              <a:t> reaksiyonlarında eşdeğerlik noktasında potansiyel :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n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 ox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 +n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 e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  </a:t>
            </a:r>
            <a:r>
              <a:rPr lang="tr-TR" sz="2000" dirty="0" smtClean="0">
                <a:sym typeface="Symbol" panose="05050102010706020507" pitchFamily="18" charset="2"/>
              </a:rPr>
              <a:t></a:t>
            </a:r>
            <a:r>
              <a:rPr lang="tr-TR" sz="2000" dirty="0" smtClean="0"/>
              <a:t>  red</a:t>
            </a:r>
            <a:r>
              <a:rPr lang="tr-TR" sz="2000" baseline="-25000" dirty="0" smtClean="0"/>
              <a:t>1</a:t>
            </a:r>
          </a:p>
          <a:p>
            <a:pPr algn="just"/>
            <a:endParaRPr lang="tr-TR" sz="2000" baseline="-25000" dirty="0"/>
          </a:p>
          <a:p>
            <a:pPr algn="just"/>
            <a:r>
              <a:rPr lang="tr-TR" sz="2000" dirty="0" smtClean="0"/>
              <a:t>n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 ox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 +n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 e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  </a:t>
            </a:r>
            <a:r>
              <a:rPr lang="tr-TR" sz="2000" dirty="0" smtClean="0">
                <a:sym typeface="Symbol" panose="05050102010706020507" pitchFamily="18" charset="2"/>
              </a:rPr>
              <a:t></a:t>
            </a:r>
            <a:r>
              <a:rPr lang="tr-TR" sz="2000" dirty="0" smtClean="0"/>
              <a:t>  red</a:t>
            </a:r>
            <a:r>
              <a:rPr lang="tr-TR" sz="2000" baseline="-25000" dirty="0" smtClean="0"/>
              <a:t>2 </a:t>
            </a:r>
            <a:r>
              <a:rPr lang="tr-TR" sz="2000" dirty="0" smtClean="0"/>
              <a:t>şeklinde tanımlanan  </a:t>
            </a:r>
            <a:r>
              <a:rPr lang="tr-TR" sz="2000" dirty="0" err="1" smtClean="0"/>
              <a:t>redox</a:t>
            </a:r>
            <a:r>
              <a:rPr lang="tr-TR" sz="2000" dirty="0" smtClean="0"/>
              <a:t> reaksiyonu için potansiyel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err="1" smtClean="0"/>
              <a:t>Eeq</a:t>
            </a:r>
            <a:r>
              <a:rPr lang="tr-TR" sz="2000" dirty="0" smtClean="0"/>
              <a:t> = n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E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+n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E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 /n</a:t>
            </a:r>
            <a:r>
              <a:rPr lang="tr-TR" sz="2000" baseline="-25000" dirty="0" smtClean="0"/>
              <a:t>1</a:t>
            </a:r>
            <a:r>
              <a:rPr lang="tr-TR" sz="2000" dirty="0" smtClean="0"/>
              <a:t>+n</a:t>
            </a:r>
            <a:r>
              <a:rPr lang="tr-TR" sz="2000" baseline="-25000" dirty="0" smtClean="0"/>
              <a:t>2</a:t>
            </a:r>
          </a:p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Bağıntısı ile hesaplanmaktadır.</a:t>
            </a:r>
          </a:p>
          <a:p>
            <a:endParaRPr lang="tr-TR" dirty="0" smtClean="0"/>
          </a:p>
          <a:p>
            <a:endParaRPr lang="tr-TR" baseline="-25000" dirty="0" smtClean="0"/>
          </a:p>
          <a:p>
            <a:endParaRPr lang="tr-TR" dirty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961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60890" y="985962"/>
            <a:ext cx="923941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50 ml 0.1 N Cd</a:t>
            </a:r>
            <a:r>
              <a:rPr lang="tr-TR" sz="2000" baseline="30000" dirty="0" smtClean="0"/>
              <a:t>2+ </a:t>
            </a:r>
            <a:r>
              <a:rPr lang="tr-TR" sz="2000" dirty="0" smtClean="0"/>
              <a:t>0.1N  Tl</a:t>
            </a:r>
            <a:r>
              <a:rPr lang="tr-TR" sz="2000" baseline="30000" dirty="0" smtClean="0"/>
              <a:t>2+ </a:t>
            </a:r>
            <a:r>
              <a:rPr lang="tr-TR" sz="2000" dirty="0" smtClean="0"/>
              <a:t>dan 50 ml ilave edilerek eşdeğerlik noktasına ulaşılmaktadır. Eşdeğerlik noktasındaki potansiyelini hesaplayınız?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Cd</a:t>
            </a:r>
            <a:r>
              <a:rPr lang="tr-TR" sz="2000" baseline="30000" dirty="0" smtClean="0"/>
              <a:t>2+</a:t>
            </a:r>
            <a:r>
              <a:rPr lang="tr-TR" sz="2000" dirty="0" smtClean="0"/>
              <a:t> için E</a:t>
            </a:r>
            <a:r>
              <a:rPr lang="tr-TR" sz="2000" baseline="30000" dirty="0" smtClean="0"/>
              <a:t>0</a:t>
            </a:r>
            <a:r>
              <a:rPr lang="tr-TR" sz="2000" dirty="0" smtClean="0"/>
              <a:t>= -0.402 V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Tl</a:t>
            </a:r>
            <a:r>
              <a:rPr lang="tr-TR" sz="2000" baseline="30000" dirty="0" smtClean="0"/>
              <a:t>2+</a:t>
            </a:r>
            <a:r>
              <a:rPr lang="tr-TR" sz="2000" dirty="0" smtClean="0"/>
              <a:t> için E</a:t>
            </a:r>
            <a:r>
              <a:rPr lang="tr-TR" sz="2000" baseline="30000" dirty="0" smtClean="0"/>
              <a:t>0</a:t>
            </a:r>
            <a:r>
              <a:rPr lang="tr-TR" sz="2000" dirty="0" smtClean="0"/>
              <a:t>= -0.336 V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   </a:t>
            </a:r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Çözüm 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Eeq</a:t>
            </a:r>
            <a:r>
              <a:rPr lang="tr-TR" sz="2000" dirty="0" smtClean="0"/>
              <a:t> = 2.(-0.402)+2.( -0.336)/4  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7012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239</Words>
  <Application>Microsoft Office PowerPoint</Application>
  <PresentationFormat>Geniş ekran</PresentationFormat>
  <Paragraphs>50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9</cp:revision>
  <dcterms:created xsi:type="dcterms:W3CDTF">2018-04-05T19:11:16Z</dcterms:created>
  <dcterms:modified xsi:type="dcterms:W3CDTF">2018-04-05T21:01:38Z</dcterms:modified>
</cp:coreProperties>
</file>