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1"/>
  </p:notesMasterIdLst>
  <p:sldIdLst>
    <p:sldId id="604" r:id="rId4"/>
    <p:sldId id="1087" r:id="rId5"/>
    <p:sldId id="1088" r:id="rId6"/>
    <p:sldId id="1089" r:id="rId7"/>
    <p:sldId id="1090" r:id="rId8"/>
    <p:sldId id="1091" r:id="rId9"/>
    <p:sldId id="1092"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6" d="100"/>
          <a:sy n="56" d="100"/>
        </p:scale>
        <p:origin x="78" y="63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2/26/2020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2/26/2020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2/26/2020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2/26/2020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2/26/2020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2/26/2020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2/26/2020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2/26/2020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2/26/2020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2/26/2020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2/26/2020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sz="2400"/>
            </a:lvl1p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2286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6858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11430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6002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2057400" indent="-22860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pPr>
              <a:defRPr/>
            </a:pPr>
            <a:endParaRPr lang="tr-TR"/>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pPr>
              <a:defRPr/>
            </a:pPr>
            <a:fld id="{67F7C0EF-15DE-425E-A602-6416008CF6C9}" type="slidenum">
              <a:rPr lang="tr-TR" altLang="tr-TR"/>
              <a:pPr>
                <a:defRPr/>
              </a:pPr>
              <a:t>‹#›</a:t>
            </a:fld>
            <a:endParaRPr lang="tr-TR" altLang="tr-TR"/>
          </a:p>
        </p:txBody>
      </p:sp>
    </p:spTree>
    <p:extLst>
      <p:ext uri="{BB962C8B-B14F-4D97-AF65-F5344CB8AC3E}">
        <p14:creationId xmlns:p14="http://schemas.microsoft.com/office/powerpoint/2010/main" val="4045714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2/26/2020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2/26/2020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2/26/2020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2/26/2020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2/26/2020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2/26/2020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0.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30.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0" y="1453499"/>
            <a:ext cx="9144000" cy="2591479"/>
          </a:xfrm>
          <a:prstGeom prst="rect">
            <a:avLst/>
          </a:prstGeom>
        </p:spPr>
        <p:txBody>
          <a:bodyPr wrap="square">
            <a:spAutoFit/>
          </a:bodyPr>
          <a:lstStyle/>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	</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2. </a:t>
            </a:r>
            <a:r>
              <a:rPr lang="tr-TR" sz="2800" b="1" dirty="0" smtClean="0">
                <a:latin typeface="Arial" panose="020B0604020202020204" pitchFamily="34" charset="0"/>
                <a:cs typeface="Arial" panose="020B0604020202020204" pitchFamily="34" charset="0"/>
              </a:rPr>
              <a:t>HAFTA</a:t>
            </a:r>
          </a:p>
          <a:p>
            <a:pPr marL="0" lvl="1" algn="ctr">
              <a:spcBef>
                <a:spcPct val="20000"/>
              </a:spcBef>
              <a:buClr>
                <a:schemeClr val="accent1"/>
              </a:buClr>
            </a:pPr>
            <a:endParaRPr lang="tr-TR" sz="2800" b="1" dirty="0" smtClean="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Değerlemede Kullanılan</a:t>
            </a:r>
          </a:p>
          <a:p>
            <a:pPr marL="0" lvl="1" algn="ctr">
              <a:spcBef>
                <a:spcPct val="20000"/>
              </a:spcBef>
              <a:buClr>
                <a:schemeClr val="accent1"/>
              </a:buClr>
            </a:pPr>
            <a:r>
              <a:rPr lang="tr-TR" sz="2800" b="1" dirty="0" smtClean="0">
                <a:latin typeface="Arial" panose="020B0604020202020204" pitchFamily="34" charset="0"/>
                <a:cs typeface="Arial" panose="020B0604020202020204" pitchFamily="34" charset="0"/>
              </a:rPr>
              <a:t>Temel Parametreler</a:t>
            </a:r>
            <a:endParaRPr lang="tr-TR"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0476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323439"/>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S</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ermaye Maliyeti ve </a:t>
            </a:r>
            <a:r>
              <a:rPr lang="tr-TR" sz="2400" b="1" dirty="0" err="1"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Özkaynak</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 Maliyeti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5" name="3 Grup"/>
          <p:cNvGrpSpPr>
            <a:grpSpLocks/>
          </p:cNvGrpSpPr>
          <p:nvPr/>
        </p:nvGrpSpPr>
        <p:grpSpPr bwMode="auto">
          <a:xfrm>
            <a:off x="639762" y="1127144"/>
            <a:ext cx="7864474" cy="4757297"/>
            <a:chOff x="533400" y="1414046"/>
            <a:chExt cx="7864474" cy="4757672"/>
          </a:xfrm>
        </p:grpSpPr>
        <p:grpSp>
          <p:nvGrpSpPr>
            <p:cNvPr id="6" name="16 Grup"/>
            <p:cNvGrpSpPr>
              <a:grpSpLocks/>
            </p:cNvGrpSpPr>
            <p:nvPr/>
          </p:nvGrpSpPr>
          <p:grpSpPr bwMode="auto">
            <a:xfrm>
              <a:off x="609600" y="1676400"/>
              <a:ext cx="2743200" cy="2133600"/>
              <a:chOff x="609600" y="1676400"/>
              <a:chExt cx="2743200" cy="2133600"/>
            </a:xfrm>
          </p:grpSpPr>
          <p:cxnSp>
            <p:nvCxnSpPr>
              <p:cNvPr id="33" name="29 Düz Bağlayıcı"/>
              <p:cNvCxnSpPr/>
              <p:nvPr/>
            </p:nvCxnSpPr>
            <p:spPr>
              <a:xfrm>
                <a:off x="609600" y="1676004"/>
                <a:ext cx="2743200" cy="1588"/>
              </a:xfrm>
              <a:prstGeom prst="line">
                <a:avLst/>
              </a:prstGeom>
              <a:ln w="28575"/>
            </p:spPr>
            <p:style>
              <a:lnRef idx="1">
                <a:schemeClr val="dk1"/>
              </a:lnRef>
              <a:fillRef idx="0">
                <a:schemeClr val="dk1"/>
              </a:fillRef>
              <a:effectRef idx="0">
                <a:schemeClr val="dk1"/>
              </a:effectRef>
              <a:fontRef idx="minor">
                <a:schemeClr val="tx1"/>
              </a:fontRef>
            </p:style>
          </p:cxnSp>
          <p:cxnSp>
            <p:nvCxnSpPr>
              <p:cNvPr id="34" name="30 Düz Bağlayıcı"/>
              <p:cNvCxnSpPr/>
              <p:nvPr/>
            </p:nvCxnSpPr>
            <p:spPr>
              <a:xfrm rot="5400000">
                <a:off x="915110" y="2742094"/>
                <a:ext cx="2133768" cy="1588"/>
              </a:xfrm>
              <a:prstGeom prst="line">
                <a:avLst/>
              </a:prstGeom>
              <a:ln w="28575"/>
            </p:spPr>
            <p:style>
              <a:lnRef idx="1">
                <a:schemeClr val="dk1"/>
              </a:lnRef>
              <a:fillRef idx="0">
                <a:schemeClr val="dk1"/>
              </a:fillRef>
              <a:effectRef idx="0">
                <a:schemeClr val="dk1"/>
              </a:effectRef>
              <a:fontRef idx="minor">
                <a:schemeClr val="tx1"/>
              </a:fontRef>
            </p:style>
          </p:cxnSp>
        </p:grpSp>
        <p:sp>
          <p:nvSpPr>
            <p:cNvPr id="7" name="5 Yuvarlatılmış Dikdörtgen"/>
            <p:cNvSpPr/>
            <p:nvPr/>
          </p:nvSpPr>
          <p:spPr>
            <a:xfrm>
              <a:off x="2133600" y="1828416"/>
              <a:ext cx="1066800" cy="8382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2400" b="1" dirty="0">
                  <a:solidFill>
                    <a:srgbClr val="C00000"/>
                  </a:solidFill>
                </a:rPr>
                <a:t>UVYK</a:t>
              </a:r>
            </a:p>
          </p:txBody>
        </p:sp>
        <p:sp>
          <p:nvSpPr>
            <p:cNvPr id="8" name="6 Yuvarlatılmış Dikdörtgen"/>
            <p:cNvSpPr/>
            <p:nvPr/>
          </p:nvSpPr>
          <p:spPr>
            <a:xfrm>
              <a:off x="2133600" y="2895300"/>
              <a:ext cx="1066800" cy="83826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400" b="1" dirty="0">
                  <a:solidFill>
                    <a:srgbClr val="C00000"/>
                  </a:solidFill>
                </a:rPr>
                <a:t>Öz</a:t>
              </a:r>
            </a:p>
            <a:p>
              <a:pPr algn="ctr">
                <a:defRPr/>
              </a:pPr>
              <a:r>
                <a:rPr lang="tr-TR" sz="1400" b="1" dirty="0">
                  <a:solidFill>
                    <a:srgbClr val="C00000"/>
                  </a:solidFill>
                </a:rPr>
                <a:t>Kaynaklar</a:t>
              </a:r>
            </a:p>
          </p:txBody>
        </p:sp>
        <p:sp>
          <p:nvSpPr>
            <p:cNvPr id="9" name="7 Sağ Ayraç"/>
            <p:cNvSpPr/>
            <p:nvPr/>
          </p:nvSpPr>
          <p:spPr>
            <a:xfrm>
              <a:off x="3200400" y="1828416"/>
              <a:ext cx="304800" cy="838266"/>
            </a:xfrm>
            <a:prstGeom prst="rightBrace">
              <a:avLst/>
            </a:prstGeom>
            <a:ln w="28575"/>
          </p:spPr>
          <p:style>
            <a:lnRef idx="1">
              <a:schemeClr val="dk1"/>
            </a:lnRef>
            <a:fillRef idx="0">
              <a:schemeClr val="dk1"/>
            </a:fillRef>
            <a:effectRef idx="0">
              <a:schemeClr val="dk1"/>
            </a:effectRef>
            <a:fontRef idx="minor">
              <a:schemeClr val="tx1"/>
            </a:fontRef>
          </p:style>
          <p:txBody>
            <a:bodyPr anchor="ctr"/>
            <a:lstStyle/>
            <a:p>
              <a:pPr algn="ctr">
                <a:defRPr/>
              </a:pPr>
              <a:endParaRPr lang="tr-TR"/>
            </a:p>
          </p:txBody>
        </p:sp>
        <p:sp>
          <p:nvSpPr>
            <p:cNvPr id="10" name="8 Sağ Ayraç"/>
            <p:cNvSpPr/>
            <p:nvPr/>
          </p:nvSpPr>
          <p:spPr>
            <a:xfrm>
              <a:off x="3200400" y="2895300"/>
              <a:ext cx="381000" cy="838266"/>
            </a:xfrm>
            <a:prstGeom prst="rightBrace">
              <a:avLst/>
            </a:prstGeom>
            <a:ln w="28575"/>
          </p:spPr>
          <p:style>
            <a:lnRef idx="1">
              <a:schemeClr val="dk1"/>
            </a:lnRef>
            <a:fillRef idx="0">
              <a:schemeClr val="dk1"/>
            </a:fillRef>
            <a:effectRef idx="0">
              <a:schemeClr val="dk1"/>
            </a:effectRef>
            <a:fontRef idx="minor">
              <a:schemeClr val="tx1"/>
            </a:fontRef>
          </p:style>
          <p:txBody>
            <a:bodyPr anchor="ctr"/>
            <a:lstStyle/>
            <a:p>
              <a:pPr algn="ctr">
                <a:defRPr/>
              </a:pPr>
              <a:endParaRPr lang="tr-TR"/>
            </a:p>
          </p:txBody>
        </p:sp>
        <p:sp>
          <p:nvSpPr>
            <p:cNvPr id="12" name="9 Metin kutusu"/>
            <p:cNvSpPr txBox="1">
              <a:spLocks noChangeArrowheads="1"/>
            </p:cNvSpPr>
            <p:nvPr/>
          </p:nvSpPr>
          <p:spPr bwMode="auto">
            <a:xfrm>
              <a:off x="3581400" y="2057400"/>
              <a:ext cx="33859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Borç maliyeti söz konusudur. k</a:t>
              </a:r>
              <a:r>
                <a:rPr lang="tr-TR" altLang="tr-TR" baseline="-25000"/>
                <a:t>d</a:t>
              </a:r>
              <a:endParaRPr lang="tr-TR" altLang="tr-TR"/>
            </a:p>
          </p:txBody>
        </p:sp>
        <p:sp>
          <p:nvSpPr>
            <p:cNvPr id="14" name="10 Metin kutusu"/>
            <p:cNvSpPr txBox="1">
              <a:spLocks noChangeArrowheads="1"/>
            </p:cNvSpPr>
            <p:nvPr/>
          </p:nvSpPr>
          <p:spPr bwMode="auto">
            <a:xfrm>
              <a:off x="3581400" y="3124200"/>
              <a:ext cx="40656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b="1">
                  <a:solidFill>
                    <a:srgbClr val="0070C0"/>
                  </a:solidFill>
                </a:rPr>
                <a:t>Özkaynak maliyeti </a:t>
              </a:r>
              <a:r>
                <a:rPr lang="tr-TR" altLang="tr-TR"/>
                <a:t>söz konusudur. k</a:t>
              </a:r>
              <a:r>
                <a:rPr lang="tr-TR" altLang="tr-TR" baseline="-25000"/>
                <a:t>e</a:t>
              </a:r>
              <a:endParaRPr lang="tr-TR" altLang="tr-TR"/>
            </a:p>
          </p:txBody>
        </p:sp>
        <p:sp>
          <p:nvSpPr>
            <p:cNvPr id="15" name="11 Oval"/>
            <p:cNvSpPr/>
            <p:nvPr/>
          </p:nvSpPr>
          <p:spPr>
            <a:xfrm>
              <a:off x="2057400" y="2438064"/>
              <a:ext cx="762000" cy="381030"/>
            </a:xfrm>
            <a:prstGeom prst="ellipse">
              <a:avLst/>
            </a:prstGeom>
            <a:solidFill>
              <a:schemeClr val="lt1">
                <a:alpha val="21000"/>
              </a:schemeClr>
            </a:solidFill>
          </p:spPr>
          <p:style>
            <a:lnRef idx="2">
              <a:schemeClr val="dk1"/>
            </a:lnRef>
            <a:fillRef idx="1">
              <a:schemeClr val="lt1"/>
            </a:fillRef>
            <a:effectRef idx="0">
              <a:schemeClr val="dk1"/>
            </a:effectRef>
            <a:fontRef idx="minor">
              <a:schemeClr val="dk1"/>
            </a:fontRef>
          </p:style>
          <p:txBody>
            <a:bodyPr anchor="ctr"/>
            <a:lstStyle/>
            <a:p>
              <a:pPr algn="ctr">
                <a:defRPr/>
              </a:pPr>
              <a:r>
                <a:rPr lang="tr-TR" sz="1400" dirty="0"/>
                <a:t>%70</a:t>
              </a:r>
            </a:p>
          </p:txBody>
        </p:sp>
        <p:sp>
          <p:nvSpPr>
            <p:cNvPr id="16" name="12 Oval"/>
            <p:cNvSpPr/>
            <p:nvPr/>
          </p:nvSpPr>
          <p:spPr>
            <a:xfrm>
              <a:off x="2057400" y="3581154"/>
              <a:ext cx="762000" cy="381030"/>
            </a:xfrm>
            <a:prstGeom prst="ellipse">
              <a:avLst/>
            </a:prstGeom>
            <a:solidFill>
              <a:schemeClr val="lt1">
                <a:alpha val="21000"/>
              </a:schemeClr>
            </a:solidFill>
          </p:spPr>
          <p:style>
            <a:lnRef idx="2">
              <a:schemeClr val="dk1"/>
            </a:lnRef>
            <a:fillRef idx="1">
              <a:schemeClr val="lt1"/>
            </a:fillRef>
            <a:effectRef idx="0">
              <a:schemeClr val="dk1"/>
            </a:effectRef>
            <a:fontRef idx="minor">
              <a:schemeClr val="dk1"/>
            </a:fontRef>
          </p:style>
          <p:txBody>
            <a:bodyPr anchor="ctr"/>
            <a:lstStyle/>
            <a:p>
              <a:pPr algn="ctr">
                <a:defRPr/>
              </a:pPr>
              <a:r>
                <a:rPr lang="tr-TR" sz="1400" dirty="0"/>
                <a:t>%30</a:t>
              </a:r>
            </a:p>
          </p:txBody>
        </p:sp>
        <p:cxnSp>
          <p:nvCxnSpPr>
            <p:cNvPr id="17" name="13 Düz Ok Bağlayıcısı"/>
            <p:cNvCxnSpPr>
              <a:stCxn id="15" idx="2"/>
            </p:cNvCxnSpPr>
            <p:nvPr/>
          </p:nvCxnSpPr>
          <p:spPr>
            <a:xfrm rot="10800000" flipV="1">
              <a:off x="1371600" y="2628579"/>
              <a:ext cx="685800" cy="41913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8" name="14 Düz Ok Bağlayıcısı"/>
            <p:cNvCxnSpPr/>
            <p:nvPr/>
          </p:nvCxnSpPr>
          <p:spPr>
            <a:xfrm rot="10800000" flipV="1">
              <a:off x="1371600" y="3809772"/>
              <a:ext cx="685800" cy="419133"/>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9" name="15 Metin kutusu"/>
            <p:cNvSpPr txBox="1">
              <a:spLocks noChangeArrowheads="1"/>
            </p:cNvSpPr>
            <p:nvPr/>
          </p:nvSpPr>
          <p:spPr bwMode="auto">
            <a:xfrm>
              <a:off x="762000" y="2895600"/>
              <a:ext cx="5309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Wd</a:t>
              </a:r>
            </a:p>
          </p:txBody>
        </p:sp>
        <p:sp>
          <p:nvSpPr>
            <p:cNvPr id="20" name="16 Metin kutusu"/>
            <p:cNvSpPr txBox="1">
              <a:spLocks noChangeArrowheads="1"/>
            </p:cNvSpPr>
            <p:nvPr/>
          </p:nvSpPr>
          <p:spPr bwMode="auto">
            <a:xfrm>
              <a:off x="762000" y="4038600"/>
              <a:ext cx="526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t>We</a:t>
              </a:r>
            </a:p>
          </p:txBody>
        </p:sp>
        <p:sp>
          <p:nvSpPr>
            <p:cNvPr id="21" name="17 Sağ Ayraç"/>
            <p:cNvSpPr/>
            <p:nvPr/>
          </p:nvSpPr>
          <p:spPr>
            <a:xfrm rot="5400000">
              <a:off x="4229091" y="1714161"/>
              <a:ext cx="228618" cy="1371600"/>
            </a:xfrm>
            <a:prstGeom prst="rightBrace">
              <a:avLst/>
            </a:prstGeom>
          </p:spPr>
          <p:style>
            <a:lnRef idx="1">
              <a:schemeClr val="dk1"/>
            </a:lnRef>
            <a:fillRef idx="0">
              <a:schemeClr val="dk1"/>
            </a:fillRef>
            <a:effectRef idx="0">
              <a:schemeClr val="dk1"/>
            </a:effectRef>
            <a:fontRef idx="minor">
              <a:schemeClr val="tx1"/>
            </a:fontRef>
          </p:style>
          <p:txBody>
            <a:bodyPr anchor="ctr"/>
            <a:lstStyle/>
            <a:p>
              <a:pPr algn="ctr">
                <a:defRPr/>
              </a:pPr>
              <a:endParaRPr lang="tr-TR"/>
            </a:p>
          </p:txBody>
        </p:sp>
        <p:sp>
          <p:nvSpPr>
            <p:cNvPr id="22" name="18 Metin kutusu"/>
            <p:cNvSpPr txBox="1">
              <a:spLocks noChangeArrowheads="1"/>
            </p:cNvSpPr>
            <p:nvPr/>
          </p:nvSpPr>
          <p:spPr bwMode="auto">
            <a:xfrm>
              <a:off x="3962400" y="2542401"/>
              <a:ext cx="26860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i="1"/>
                <a:t>Uzun vadeli borçların faiz oranlarıdır.</a:t>
              </a:r>
            </a:p>
          </p:txBody>
        </p:sp>
        <p:sp>
          <p:nvSpPr>
            <p:cNvPr id="23" name="19 Sağ Ayraç"/>
            <p:cNvSpPr/>
            <p:nvPr/>
          </p:nvSpPr>
          <p:spPr>
            <a:xfrm rot="5400000">
              <a:off x="4495788" y="2514348"/>
              <a:ext cx="304824" cy="1981200"/>
            </a:xfrm>
            <a:prstGeom prst="rightBrace">
              <a:avLst/>
            </a:prstGeom>
            <a:ln>
              <a:solidFill>
                <a:srgbClr val="0070C0"/>
              </a:solidFill>
            </a:ln>
          </p:spPr>
          <p:style>
            <a:lnRef idx="1">
              <a:schemeClr val="dk1"/>
            </a:lnRef>
            <a:fillRef idx="0">
              <a:schemeClr val="dk1"/>
            </a:fillRef>
            <a:effectRef idx="0">
              <a:schemeClr val="dk1"/>
            </a:effectRef>
            <a:fontRef idx="minor">
              <a:schemeClr val="tx1"/>
            </a:fontRef>
          </p:style>
          <p:txBody>
            <a:bodyPr anchor="ctr"/>
            <a:lstStyle/>
            <a:p>
              <a:pPr algn="ctr">
                <a:defRPr/>
              </a:pPr>
              <a:endParaRPr lang="tr-TR" dirty="0">
                <a:solidFill>
                  <a:srgbClr val="0070C0"/>
                </a:solidFill>
              </a:endParaRPr>
            </a:p>
          </p:txBody>
        </p:sp>
        <p:sp>
          <p:nvSpPr>
            <p:cNvPr id="24" name="20 Metin kutusu"/>
            <p:cNvSpPr txBox="1">
              <a:spLocks noChangeArrowheads="1"/>
            </p:cNvSpPr>
            <p:nvPr/>
          </p:nvSpPr>
          <p:spPr bwMode="auto">
            <a:xfrm>
              <a:off x="3962400" y="3657600"/>
              <a:ext cx="431021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i="1"/>
                <a:t>(1) Temettü modeli, veya (2) CAPM ile hesaplanabilmektedir.</a:t>
              </a:r>
            </a:p>
          </p:txBody>
        </p:sp>
        <p:pic>
          <p:nvPicPr>
            <p:cNvPr id="25" name="Picture 14"/>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43400" y="3962400"/>
              <a:ext cx="3371850"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16"/>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43399" y="4419600"/>
              <a:ext cx="1524001" cy="269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23 Sağ Ayraç"/>
            <p:cNvSpPr/>
            <p:nvPr/>
          </p:nvSpPr>
          <p:spPr>
            <a:xfrm rot="5400000">
              <a:off x="4130641" y="774830"/>
              <a:ext cx="838266" cy="7696200"/>
            </a:xfrm>
            <a:prstGeom prst="rightBrace">
              <a:avLst/>
            </a:prstGeom>
          </p:spPr>
          <p:style>
            <a:lnRef idx="2">
              <a:schemeClr val="accent2"/>
            </a:lnRef>
            <a:fillRef idx="0">
              <a:schemeClr val="accent2"/>
            </a:fillRef>
            <a:effectRef idx="1">
              <a:schemeClr val="accent2"/>
            </a:effectRef>
            <a:fontRef idx="minor">
              <a:schemeClr val="tx1"/>
            </a:fontRef>
          </p:style>
          <p:txBody>
            <a:bodyPr anchor="ctr"/>
            <a:lstStyle/>
            <a:p>
              <a:pPr algn="ctr">
                <a:defRPr/>
              </a:pPr>
              <a:endParaRPr lang="tr-TR"/>
            </a:p>
          </p:txBody>
        </p:sp>
        <p:sp>
          <p:nvSpPr>
            <p:cNvPr id="28" name="24 Metin kutusu"/>
            <p:cNvSpPr txBox="1">
              <a:spLocks noChangeArrowheads="1"/>
            </p:cNvSpPr>
            <p:nvPr/>
          </p:nvSpPr>
          <p:spPr bwMode="auto">
            <a:xfrm>
              <a:off x="1288747" y="4821930"/>
              <a:ext cx="6445251"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600" b="1" i="1" dirty="0">
                  <a:solidFill>
                    <a:srgbClr val="0070C0"/>
                  </a:solidFill>
                </a:rPr>
                <a:t>Sermaye maliyeti (</a:t>
              </a:r>
              <a:r>
                <a:rPr lang="tr-TR" altLang="tr-TR" sz="1600" b="1" i="1" dirty="0" err="1">
                  <a:solidFill>
                    <a:srgbClr val="0070C0"/>
                  </a:solidFill>
                </a:rPr>
                <a:t>k</a:t>
              </a:r>
              <a:r>
                <a:rPr lang="tr-TR" altLang="tr-TR" sz="1600" b="1" i="1" baseline="-25000" dirty="0" err="1">
                  <a:solidFill>
                    <a:srgbClr val="0070C0"/>
                  </a:solidFill>
                </a:rPr>
                <a:t>C</a:t>
              </a:r>
              <a:r>
                <a:rPr lang="tr-TR" altLang="tr-TR" sz="1600" b="1" i="1" baseline="-25000" dirty="0">
                  <a:solidFill>
                    <a:srgbClr val="0070C0"/>
                  </a:solidFill>
                </a:rPr>
                <a:t> </a:t>
              </a:r>
              <a:r>
                <a:rPr lang="tr-TR" altLang="tr-TR" sz="1600" b="1" i="1" dirty="0">
                  <a:solidFill>
                    <a:srgbClr val="0070C0"/>
                  </a:solidFill>
                </a:rPr>
                <a:t>)</a:t>
              </a:r>
              <a:r>
                <a:rPr lang="tr-TR" altLang="tr-TR" sz="1600" i="1" dirty="0"/>
                <a:t> = Borç Maliyeti (</a:t>
              </a:r>
              <a:r>
                <a:rPr lang="tr-TR" altLang="tr-TR" sz="1600" dirty="0" err="1"/>
                <a:t>k</a:t>
              </a:r>
              <a:r>
                <a:rPr lang="tr-TR" altLang="tr-TR" sz="1600" baseline="-25000" dirty="0" err="1"/>
                <a:t>d</a:t>
              </a:r>
              <a:r>
                <a:rPr lang="tr-TR" altLang="tr-TR" sz="1600" baseline="-25000" dirty="0"/>
                <a:t> </a:t>
              </a:r>
              <a:r>
                <a:rPr lang="tr-TR" altLang="tr-TR" sz="1600" i="1" dirty="0"/>
                <a:t>)+ </a:t>
              </a:r>
              <a:r>
                <a:rPr lang="tr-TR" altLang="tr-TR" sz="1600" i="1" dirty="0" err="1"/>
                <a:t>Özkaynak</a:t>
              </a:r>
              <a:r>
                <a:rPr lang="tr-TR" altLang="tr-TR" sz="1600" i="1" dirty="0"/>
                <a:t> Maliyeti (</a:t>
              </a:r>
              <a:r>
                <a:rPr lang="tr-TR" altLang="tr-TR" sz="1600" dirty="0"/>
                <a:t>k</a:t>
              </a:r>
              <a:r>
                <a:rPr lang="tr-TR" altLang="tr-TR" sz="1600" baseline="-25000" dirty="0"/>
                <a:t>e </a:t>
              </a:r>
              <a:r>
                <a:rPr lang="tr-TR" altLang="tr-TR" sz="1600" i="1" dirty="0"/>
                <a:t>)</a:t>
              </a:r>
            </a:p>
            <a:p>
              <a:pPr eaLnBrk="1" hangingPunct="1"/>
              <a:endParaRPr lang="tr-TR" altLang="tr-TR" dirty="0"/>
            </a:p>
            <a:p>
              <a:pPr algn="ctr" eaLnBrk="1" hangingPunct="1"/>
              <a:r>
                <a:rPr lang="tr-TR" altLang="tr-TR" sz="1600" b="1" dirty="0">
                  <a:solidFill>
                    <a:srgbClr val="0070C0"/>
                  </a:solidFill>
                  <a:latin typeface="Bodoni MT" panose="02070603080606020203" pitchFamily="18" charset="0"/>
                </a:rPr>
                <a:t>Ağırlıklı Ortalama Sermaye Maliyeti (</a:t>
              </a:r>
              <a:r>
                <a:rPr lang="tr-TR" altLang="tr-TR" sz="1600" b="1" i="1" dirty="0" err="1">
                  <a:solidFill>
                    <a:srgbClr val="0070C0"/>
                  </a:solidFill>
                </a:rPr>
                <a:t>k</a:t>
              </a:r>
              <a:r>
                <a:rPr lang="tr-TR" altLang="tr-TR" sz="1600" b="1" i="1" baseline="-25000" dirty="0" err="1">
                  <a:solidFill>
                    <a:srgbClr val="0070C0"/>
                  </a:solidFill>
                </a:rPr>
                <a:t>WACC</a:t>
              </a:r>
              <a:r>
                <a:rPr lang="tr-TR" altLang="tr-TR" sz="1600" b="1" dirty="0">
                  <a:solidFill>
                    <a:srgbClr val="0070C0"/>
                  </a:solidFill>
                  <a:latin typeface="Bodoni MT" panose="02070603080606020203" pitchFamily="18" charset="0"/>
                </a:rPr>
                <a:t>)</a:t>
              </a:r>
            </a:p>
          </p:txBody>
        </p:sp>
        <p:pic>
          <p:nvPicPr>
            <p:cNvPr id="29" name="Picture 18"/>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346959" y="5694780"/>
              <a:ext cx="399288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26 Yuvarlatılmış Dikdörtgen"/>
            <p:cNvSpPr/>
            <p:nvPr/>
          </p:nvSpPr>
          <p:spPr>
            <a:xfrm>
              <a:off x="2034366" y="5257246"/>
              <a:ext cx="4724400" cy="914472"/>
            </a:xfrm>
            <a:prstGeom prst="roundRect">
              <a:avLst/>
            </a:prstGeom>
            <a:solidFill>
              <a:srgbClr val="FFFF00">
                <a:alpha val="4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31" name="27 Metin kutusu"/>
            <p:cNvSpPr txBox="1">
              <a:spLocks noChangeArrowheads="1"/>
            </p:cNvSpPr>
            <p:nvPr/>
          </p:nvSpPr>
          <p:spPr bwMode="auto">
            <a:xfrm>
              <a:off x="533400" y="1414046"/>
              <a:ext cx="58381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600"/>
                <a:t>Aktif</a:t>
              </a:r>
            </a:p>
          </p:txBody>
        </p:sp>
        <p:sp>
          <p:nvSpPr>
            <p:cNvPr id="32" name="28 Metin kutusu"/>
            <p:cNvSpPr txBox="1">
              <a:spLocks noChangeArrowheads="1"/>
            </p:cNvSpPr>
            <p:nvPr/>
          </p:nvSpPr>
          <p:spPr bwMode="auto">
            <a:xfrm>
              <a:off x="2819400" y="1414046"/>
              <a:ext cx="6399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altLang="tr-TR" sz="1600"/>
                <a:t>Pasif</a:t>
              </a:r>
            </a:p>
          </p:txBody>
        </p:sp>
      </p:grpSp>
    </p:spTree>
    <p:extLst>
      <p:ext uri="{BB962C8B-B14F-4D97-AF65-F5344CB8AC3E}">
        <p14:creationId xmlns:p14="http://schemas.microsoft.com/office/powerpoint/2010/main" val="2575527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323439"/>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Nakit Akımları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5" name="23 Grup"/>
          <p:cNvGrpSpPr>
            <a:grpSpLocks/>
          </p:cNvGrpSpPr>
          <p:nvPr/>
        </p:nvGrpSpPr>
        <p:grpSpPr bwMode="auto">
          <a:xfrm>
            <a:off x="450845" y="1181958"/>
            <a:ext cx="8693155" cy="4413707"/>
            <a:chOff x="492122" y="1795463"/>
            <a:chExt cx="8693756" cy="4413706"/>
          </a:xfrm>
        </p:grpSpPr>
        <p:grpSp>
          <p:nvGrpSpPr>
            <p:cNvPr id="6" name="16 Grup"/>
            <p:cNvGrpSpPr>
              <a:grpSpLocks/>
            </p:cNvGrpSpPr>
            <p:nvPr/>
          </p:nvGrpSpPr>
          <p:grpSpPr bwMode="auto">
            <a:xfrm>
              <a:off x="533400" y="1795463"/>
              <a:ext cx="7608896" cy="2395537"/>
              <a:chOff x="533400" y="1795463"/>
              <a:chExt cx="7608896" cy="2395537"/>
            </a:xfrm>
          </p:grpSpPr>
          <p:grpSp>
            <p:nvGrpSpPr>
              <p:cNvPr id="10" name="16 Grup"/>
              <p:cNvGrpSpPr>
                <a:grpSpLocks/>
              </p:cNvGrpSpPr>
              <p:nvPr/>
            </p:nvGrpSpPr>
            <p:grpSpPr bwMode="auto">
              <a:xfrm>
                <a:off x="533400" y="1795463"/>
                <a:ext cx="4267200" cy="2395537"/>
                <a:chOff x="533400" y="1795046"/>
                <a:chExt cx="4267200" cy="2395954"/>
              </a:xfrm>
            </p:grpSpPr>
            <p:grpSp>
              <p:nvGrpSpPr>
                <p:cNvPr id="18" name="13 Grup"/>
                <p:cNvGrpSpPr>
                  <a:grpSpLocks/>
                </p:cNvGrpSpPr>
                <p:nvPr/>
              </p:nvGrpSpPr>
              <p:grpSpPr bwMode="auto">
                <a:xfrm>
                  <a:off x="609600" y="2057400"/>
                  <a:ext cx="4114800" cy="2133600"/>
                  <a:chOff x="2362200" y="2057400"/>
                  <a:chExt cx="4114800" cy="2133600"/>
                </a:xfrm>
              </p:grpSpPr>
              <p:cxnSp>
                <p:nvCxnSpPr>
                  <p:cNvPr id="21" name="4 Düz Bağlayıcı"/>
                  <p:cNvCxnSpPr/>
                  <p:nvPr/>
                </p:nvCxnSpPr>
                <p:spPr>
                  <a:xfrm>
                    <a:off x="2362210" y="2057030"/>
                    <a:ext cx="4115084" cy="1587"/>
                  </a:xfrm>
                  <a:prstGeom prst="line">
                    <a:avLst/>
                  </a:prstGeom>
                  <a:ln w="19050"/>
                </p:spPr>
                <p:style>
                  <a:lnRef idx="1">
                    <a:schemeClr val="dk1"/>
                  </a:lnRef>
                  <a:fillRef idx="0">
                    <a:schemeClr val="dk1"/>
                  </a:fillRef>
                  <a:effectRef idx="0">
                    <a:schemeClr val="dk1"/>
                  </a:effectRef>
                  <a:fontRef idx="minor">
                    <a:schemeClr val="tx1"/>
                  </a:fontRef>
                </p:style>
              </p:cxnSp>
              <p:cxnSp>
                <p:nvCxnSpPr>
                  <p:cNvPr id="22" name="6 Düz Bağlayıcı"/>
                  <p:cNvCxnSpPr/>
                  <p:nvPr/>
                </p:nvCxnSpPr>
                <p:spPr>
                  <a:xfrm rot="5400000" flipH="1" flipV="1">
                    <a:off x="3353561" y="3123221"/>
                    <a:ext cx="2133970" cy="1588"/>
                  </a:xfrm>
                  <a:prstGeom prst="line">
                    <a:avLst/>
                  </a:prstGeom>
                  <a:ln w="19050"/>
                </p:spPr>
                <p:style>
                  <a:lnRef idx="1">
                    <a:schemeClr val="dk1"/>
                  </a:lnRef>
                  <a:fillRef idx="0">
                    <a:schemeClr val="dk1"/>
                  </a:fillRef>
                  <a:effectRef idx="0">
                    <a:schemeClr val="dk1"/>
                  </a:effectRef>
                  <a:fontRef idx="minor">
                    <a:schemeClr val="tx1"/>
                  </a:fontRef>
                </p:style>
              </p:cxnSp>
              <p:sp>
                <p:nvSpPr>
                  <p:cNvPr id="23" name="9 Yuvarlatılmış Dikdörtgen"/>
                  <p:cNvSpPr/>
                  <p:nvPr/>
                </p:nvSpPr>
                <p:spPr>
                  <a:xfrm>
                    <a:off x="4572163" y="2285670"/>
                    <a:ext cx="1828926" cy="91455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dirty="0"/>
                      <a:t>Yabancı</a:t>
                    </a:r>
                  </a:p>
                  <a:p>
                    <a:pPr algn="ctr">
                      <a:defRPr/>
                    </a:pPr>
                    <a:r>
                      <a:rPr lang="tr-TR" dirty="0"/>
                      <a:t>Kaynak</a:t>
                    </a:r>
                  </a:p>
                  <a:p>
                    <a:pPr algn="ctr">
                      <a:defRPr/>
                    </a:pPr>
                    <a:r>
                      <a:rPr lang="tr-TR" sz="1400" i="1" dirty="0">
                        <a:solidFill>
                          <a:srgbClr val="002060"/>
                        </a:solidFill>
                      </a:rPr>
                      <a:t>(Borç Verenler)</a:t>
                    </a:r>
                  </a:p>
                </p:txBody>
              </p:sp>
              <p:sp>
                <p:nvSpPr>
                  <p:cNvPr id="24" name="10 Yuvarlatılmış Dikdörtgen"/>
                  <p:cNvSpPr/>
                  <p:nvPr/>
                </p:nvSpPr>
                <p:spPr>
                  <a:xfrm>
                    <a:off x="4572163" y="3352655"/>
                    <a:ext cx="1828926" cy="6859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dirty="0"/>
                      <a:t>Öz Kaynak</a:t>
                    </a:r>
                  </a:p>
                  <a:p>
                    <a:pPr algn="ctr">
                      <a:defRPr/>
                    </a:pPr>
                    <a:r>
                      <a:rPr lang="tr-TR" sz="1400" i="1" dirty="0">
                        <a:solidFill>
                          <a:srgbClr val="002060"/>
                        </a:solidFill>
                      </a:rPr>
                      <a:t>(Ortaklar)</a:t>
                    </a:r>
                  </a:p>
                </p:txBody>
              </p:sp>
              <p:sp>
                <p:nvSpPr>
                  <p:cNvPr id="25" name="12 Yuvarlatılmış Dikdörtgen"/>
                  <p:cNvSpPr/>
                  <p:nvPr/>
                </p:nvSpPr>
                <p:spPr>
                  <a:xfrm>
                    <a:off x="2438415" y="2285670"/>
                    <a:ext cx="1828926" cy="17529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dirty="0"/>
                      <a:t>Varlıklar</a:t>
                    </a:r>
                  </a:p>
                  <a:p>
                    <a:pPr algn="ctr">
                      <a:defRPr/>
                    </a:pPr>
                    <a:r>
                      <a:rPr lang="tr-TR" sz="1400" i="1" dirty="0">
                        <a:solidFill>
                          <a:srgbClr val="002060"/>
                        </a:solidFill>
                      </a:rPr>
                      <a:t>(Firma,</a:t>
                    </a:r>
                  </a:p>
                  <a:p>
                    <a:pPr algn="ctr">
                      <a:defRPr/>
                    </a:pPr>
                    <a:r>
                      <a:rPr lang="tr-TR" sz="1400" i="1" dirty="0">
                        <a:solidFill>
                          <a:srgbClr val="002060"/>
                        </a:solidFill>
                      </a:rPr>
                      <a:t>Varlıklara yaptığı</a:t>
                    </a:r>
                  </a:p>
                  <a:p>
                    <a:pPr algn="ctr">
                      <a:defRPr/>
                    </a:pPr>
                    <a:r>
                      <a:rPr lang="tr-TR" sz="1400" i="1" dirty="0">
                        <a:solidFill>
                          <a:srgbClr val="002060"/>
                        </a:solidFill>
                      </a:rPr>
                      <a:t>Yatırımın karşılığı olarak nakit akışı elde eder)</a:t>
                    </a:r>
                  </a:p>
                </p:txBody>
              </p:sp>
            </p:grpSp>
            <p:sp>
              <p:nvSpPr>
                <p:cNvPr id="19" name="14 Metin kutusu"/>
                <p:cNvSpPr txBox="1">
                  <a:spLocks noChangeArrowheads="1"/>
                </p:cNvSpPr>
                <p:nvPr/>
              </p:nvSpPr>
              <p:spPr bwMode="auto">
                <a:xfrm>
                  <a:off x="533400" y="1795046"/>
                  <a:ext cx="58381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600"/>
                    <a:t>Aktif</a:t>
                  </a:r>
                </a:p>
              </p:txBody>
            </p:sp>
            <p:sp>
              <p:nvSpPr>
                <p:cNvPr id="20" name="15 Metin kutusu"/>
                <p:cNvSpPr txBox="1">
                  <a:spLocks noChangeArrowheads="1"/>
                </p:cNvSpPr>
                <p:nvPr/>
              </p:nvSpPr>
              <p:spPr bwMode="auto">
                <a:xfrm>
                  <a:off x="4160681" y="1795046"/>
                  <a:ext cx="63991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eaLnBrk="1" hangingPunct="1"/>
                  <a:r>
                    <a:rPr lang="tr-TR" altLang="tr-TR" sz="1600"/>
                    <a:t>Pasif</a:t>
                  </a:r>
                </a:p>
              </p:txBody>
            </p:sp>
          </p:grpSp>
          <p:sp>
            <p:nvSpPr>
              <p:cNvPr id="12" name="17 Yay"/>
              <p:cNvSpPr/>
              <p:nvPr/>
            </p:nvSpPr>
            <p:spPr>
              <a:xfrm>
                <a:off x="914431" y="2514601"/>
                <a:ext cx="914463" cy="914400"/>
              </a:xfrm>
              <a:prstGeom prst="arc">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tr-TR"/>
              </a:p>
            </p:txBody>
          </p:sp>
          <p:sp>
            <p:nvSpPr>
              <p:cNvPr id="14" name="19 Şeritli Sağ Ok"/>
              <p:cNvSpPr/>
              <p:nvPr/>
            </p:nvSpPr>
            <p:spPr>
              <a:xfrm>
                <a:off x="2286126" y="2590801"/>
                <a:ext cx="685847" cy="381000"/>
              </a:xfrm>
              <a:prstGeom prst="stripedRightArrow">
                <a:avLst/>
              </a:prstGeom>
              <a:solidFill>
                <a:srgbClr val="00B0F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3600" dirty="0">
                    <a:solidFill>
                      <a:srgbClr val="002060"/>
                    </a:solidFill>
                    <a:latin typeface="Stencil" pitchFamily="82" charset="0"/>
                  </a:rPr>
                  <a:t>A</a:t>
                </a:r>
              </a:p>
            </p:txBody>
          </p:sp>
          <p:sp>
            <p:nvSpPr>
              <p:cNvPr id="15" name="20 Şeritli Sağ Ok"/>
              <p:cNvSpPr/>
              <p:nvPr/>
            </p:nvSpPr>
            <p:spPr>
              <a:xfrm>
                <a:off x="2286126" y="3505200"/>
                <a:ext cx="685847" cy="381000"/>
              </a:xfrm>
              <a:prstGeom prst="stripedRightArrow">
                <a:avLst/>
              </a:prstGeom>
              <a:solidFill>
                <a:srgbClr val="00B0F0">
                  <a:alpha val="44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3600" dirty="0">
                    <a:solidFill>
                      <a:srgbClr val="002060"/>
                    </a:solidFill>
                    <a:latin typeface="Stencil" pitchFamily="82" charset="0"/>
                  </a:rPr>
                  <a:t>B</a:t>
                </a:r>
              </a:p>
            </p:txBody>
          </p:sp>
          <p:sp>
            <p:nvSpPr>
              <p:cNvPr id="16" name="14 Metin kutusu"/>
              <p:cNvSpPr txBox="1">
                <a:spLocks noChangeArrowheads="1"/>
              </p:cNvSpPr>
              <p:nvPr/>
            </p:nvSpPr>
            <p:spPr bwMode="auto">
              <a:xfrm>
                <a:off x="5029200" y="2590800"/>
                <a:ext cx="30746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b="1"/>
                  <a:t>B: </a:t>
                </a:r>
                <a:r>
                  <a:rPr lang="tr-TR" altLang="tr-TR" sz="1400" i="1"/>
                  <a:t>Özkaynağa Serbest Nakit Akımı </a:t>
                </a:r>
              </a:p>
            </p:txBody>
          </p:sp>
          <p:sp>
            <p:nvSpPr>
              <p:cNvPr id="17" name="15 Metin kutusu"/>
              <p:cNvSpPr txBox="1">
                <a:spLocks noChangeArrowheads="1"/>
              </p:cNvSpPr>
              <p:nvPr/>
            </p:nvSpPr>
            <p:spPr bwMode="auto">
              <a:xfrm>
                <a:off x="5029200" y="3059668"/>
                <a:ext cx="311309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b="1"/>
                  <a:t>A+B: </a:t>
                </a:r>
                <a:r>
                  <a:rPr lang="tr-TR" altLang="tr-TR" sz="1400" i="1"/>
                  <a:t>Firmaya Serbest Nakit Akımı </a:t>
                </a:r>
              </a:p>
            </p:txBody>
          </p:sp>
        </p:grpSp>
        <p:sp>
          <p:nvSpPr>
            <p:cNvPr id="7" name="18 Sağ Ayraç"/>
            <p:cNvSpPr/>
            <p:nvPr/>
          </p:nvSpPr>
          <p:spPr>
            <a:xfrm rot="5400000">
              <a:off x="6325019" y="2057298"/>
              <a:ext cx="381000" cy="2972005"/>
            </a:xfrm>
            <a:prstGeom prst="rightBrace">
              <a:avLst/>
            </a:prstGeom>
            <a:ln w="28575"/>
          </p:spPr>
          <p:style>
            <a:lnRef idx="1">
              <a:schemeClr val="dk1"/>
            </a:lnRef>
            <a:fillRef idx="0">
              <a:schemeClr val="dk1"/>
            </a:fillRef>
            <a:effectRef idx="0">
              <a:schemeClr val="dk1"/>
            </a:effectRef>
            <a:fontRef idx="minor">
              <a:schemeClr val="tx1"/>
            </a:fontRef>
          </p:style>
          <p:txBody>
            <a:bodyPr anchor="ctr"/>
            <a:lstStyle/>
            <a:p>
              <a:pPr algn="ctr">
                <a:defRPr/>
              </a:pPr>
              <a:endParaRPr lang="tr-TR"/>
            </a:p>
          </p:txBody>
        </p:sp>
        <p:sp>
          <p:nvSpPr>
            <p:cNvPr id="8" name="21 Metin kutusu"/>
            <p:cNvSpPr txBox="1">
              <a:spLocks noChangeArrowheads="1"/>
            </p:cNvSpPr>
            <p:nvPr/>
          </p:nvSpPr>
          <p:spPr bwMode="auto">
            <a:xfrm>
              <a:off x="4724400" y="3962400"/>
              <a:ext cx="4461478"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tr-TR" altLang="tr-TR" sz="1400" dirty="0"/>
                <a:t>“</a:t>
              </a:r>
              <a:r>
                <a:rPr lang="tr-TR" altLang="tr-TR" sz="1400" u="sng" dirty="0" err="1"/>
                <a:t>Özkaynağa</a:t>
              </a:r>
              <a:r>
                <a:rPr lang="tr-TR" altLang="tr-TR" sz="1400" u="sng" dirty="0"/>
                <a:t> Serbest Nakit Akımları</a:t>
              </a:r>
              <a:r>
                <a:rPr lang="tr-TR" altLang="tr-TR" sz="1400" dirty="0"/>
                <a:t>” </a:t>
              </a:r>
              <a:r>
                <a:rPr lang="tr-TR" altLang="tr-TR" sz="1400" i="1" dirty="0"/>
                <a:t>hesaplanırken</a:t>
              </a:r>
            </a:p>
            <a:p>
              <a:pPr algn="just" eaLnBrk="1" hangingPunct="1"/>
              <a:r>
                <a:rPr lang="tr-TR" altLang="tr-TR" sz="1400" i="1" dirty="0"/>
                <a:t>yabancı kaynak sağlayıcıların cebine giden para</a:t>
              </a:r>
            </a:p>
            <a:p>
              <a:pPr algn="just" eaLnBrk="1" hangingPunct="1"/>
              <a:r>
                <a:rPr lang="tr-TR" altLang="tr-TR" sz="1400" i="1" dirty="0"/>
                <a:t>hesap dışında tutulmaktadır. Bir başka deyişle,</a:t>
              </a:r>
            </a:p>
            <a:p>
              <a:pPr algn="just" eaLnBrk="1" hangingPunct="1"/>
              <a:r>
                <a:rPr lang="tr-TR" altLang="tr-TR" sz="1400" i="1" dirty="0"/>
                <a:t>firmanın sağladığı toplam getiri içerisinden uzun</a:t>
              </a:r>
            </a:p>
            <a:p>
              <a:pPr algn="just" eaLnBrk="1" hangingPunct="1"/>
              <a:r>
                <a:rPr lang="tr-TR" altLang="tr-TR" sz="1400" i="1" dirty="0"/>
                <a:t>Dönem borçlarına ilişkin faizler düşülmektedir.</a:t>
              </a:r>
            </a:p>
            <a:p>
              <a:pPr algn="just" eaLnBrk="1" hangingPunct="1"/>
              <a:r>
                <a:rPr lang="tr-TR" altLang="tr-TR" sz="1400" dirty="0"/>
                <a:t>“</a:t>
              </a:r>
              <a:r>
                <a:rPr lang="tr-TR" altLang="tr-TR" sz="1400" u="sng" dirty="0"/>
                <a:t>Firmaya Serbest Nakit Akımları</a:t>
              </a:r>
              <a:r>
                <a:rPr lang="tr-TR" altLang="tr-TR" sz="1400" dirty="0"/>
                <a:t>” </a:t>
              </a:r>
              <a:r>
                <a:rPr lang="tr-TR" altLang="tr-TR" sz="1400" i="1" dirty="0"/>
                <a:t>ise, firmayla ilişkili</a:t>
              </a:r>
            </a:p>
            <a:p>
              <a:pPr algn="just" eaLnBrk="1" hangingPunct="1"/>
              <a:r>
                <a:rPr lang="tr-TR" altLang="tr-TR" sz="1400" i="1" dirty="0"/>
                <a:t>tüm paydaşlara nakit akımını ifade etmektedir.</a:t>
              </a:r>
            </a:p>
            <a:p>
              <a:pPr algn="just" eaLnBrk="1" hangingPunct="1"/>
              <a:r>
                <a:rPr lang="tr-TR" altLang="tr-TR" sz="1400" i="1" dirty="0"/>
                <a:t>Faiz, yabancı kaynak sağlayıcıların cebine giren para</a:t>
              </a:r>
            </a:p>
            <a:p>
              <a:pPr algn="just" eaLnBrk="1" hangingPunct="1"/>
              <a:r>
                <a:rPr lang="tr-TR" altLang="tr-TR" sz="1400" i="1" dirty="0"/>
                <a:t>olduğu için, bu tür nakit akımlarının hesaplanmasında</a:t>
              </a:r>
            </a:p>
            <a:p>
              <a:pPr algn="just" eaLnBrk="1" hangingPunct="1"/>
              <a:r>
                <a:rPr lang="tr-TR" altLang="tr-TR" sz="1400" i="1" dirty="0"/>
                <a:t>toplamdan düşülmemektedir. </a:t>
              </a:r>
            </a:p>
          </p:txBody>
        </p:sp>
        <p:sp>
          <p:nvSpPr>
            <p:cNvPr id="9" name="22 Yuvarlatılmış Dikdörtgen"/>
            <p:cNvSpPr/>
            <p:nvPr/>
          </p:nvSpPr>
          <p:spPr>
            <a:xfrm>
              <a:off x="492122" y="4372295"/>
              <a:ext cx="3886468" cy="1828800"/>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dirty="0">
                  <a:solidFill>
                    <a:schemeClr val="tx2">
                      <a:lumMod val="75000"/>
                    </a:schemeClr>
                  </a:solidFill>
                </a:rPr>
                <a:t>Firmaya Serbest Nakit Akımları</a:t>
              </a:r>
            </a:p>
            <a:p>
              <a:pPr algn="ctr">
                <a:defRPr/>
              </a:pPr>
              <a:r>
                <a:rPr lang="tr-TR" dirty="0">
                  <a:solidFill>
                    <a:schemeClr val="tx2">
                      <a:lumMod val="75000"/>
                    </a:schemeClr>
                  </a:solidFill>
                </a:rPr>
                <a:t>İçin başlangıç noktası </a:t>
              </a:r>
              <a:r>
                <a:rPr lang="tr-TR" b="1" dirty="0">
                  <a:solidFill>
                    <a:srgbClr val="C00000"/>
                  </a:solidFill>
                </a:rPr>
                <a:t>FVÖK</a:t>
              </a:r>
              <a:r>
                <a:rPr lang="tr-TR" dirty="0">
                  <a:solidFill>
                    <a:schemeClr val="tx2">
                      <a:lumMod val="75000"/>
                    </a:schemeClr>
                  </a:solidFill>
                </a:rPr>
                <a:t>,</a:t>
              </a:r>
            </a:p>
            <a:p>
              <a:pPr algn="ctr">
                <a:defRPr/>
              </a:pPr>
              <a:endParaRPr lang="tr-TR" dirty="0">
                <a:solidFill>
                  <a:schemeClr val="tx2">
                    <a:lumMod val="75000"/>
                  </a:schemeClr>
                </a:solidFill>
              </a:endParaRPr>
            </a:p>
            <a:p>
              <a:pPr algn="ctr">
                <a:defRPr/>
              </a:pPr>
              <a:r>
                <a:rPr lang="tr-TR" dirty="0">
                  <a:solidFill>
                    <a:schemeClr val="tx2">
                      <a:lumMod val="75000"/>
                    </a:schemeClr>
                  </a:solidFill>
                </a:rPr>
                <a:t>Özkaynağa Serbest Nakit Akımları</a:t>
              </a:r>
            </a:p>
            <a:p>
              <a:pPr algn="ctr">
                <a:defRPr/>
              </a:pPr>
              <a:r>
                <a:rPr lang="tr-TR" dirty="0">
                  <a:solidFill>
                    <a:schemeClr val="tx2">
                      <a:lumMod val="75000"/>
                    </a:schemeClr>
                  </a:solidFill>
                </a:rPr>
                <a:t>İçin başlangıç noktası </a:t>
              </a:r>
              <a:r>
                <a:rPr lang="tr-TR" b="1" dirty="0">
                  <a:solidFill>
                    <a:srgbClr val="C00000"/>
                  </a:solidFill>
                </a:rPr>
                <a:t>Net Kar</a:t>
              </a:r>
              <a:r>
                <a:rPr lang="tr-TR" dirty="0">
                  <a:solidFill>
                    <a:schemeClr val="tx2">
                      <a:lumMod val="75000"/>
                    </a:schemeClr>
                  </a:solidFill>
                </a:rPr>
                <a:t>’dır.</a:t>
              </a:r>
            </a:p>
          </p:txBody>
        </p:sp>
      </p:grpSp>
    </p:spTree>
    <p:extLst>
      <p:ext uri="{BB962C8B-B14F-4D97-AF65-F5344CB8AC3E}">
        <p14:creationId xmlns:p14="http://schemas.microsoft.com/office/powerpoint/2010/main" val="38681529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323439"/>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Büyüme Oranı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6" name="32 Grup"/>
          <p:cNvGrpSpPr>
            <a:grpSpLocks/>
          </p:cNvGrpSpPr>
          <p:nvPr/>
        </p:nvGrpSpPr>
        <p:grpSpPr bwMode="auto">
          <a:xfrm>
            <a:off x="319762" y="1181958"/>
            <a:ext cx="8511155" cy="4771986"/>
            <a:chOff x="511556" y="1396425"/>
            <a:chExt cx="8510817" cy="4772686"/>
          </a:xfrm>
        </p:grpSpPr>
        <p:grpSp>
          <p:nvGrpSpPr>
            <p:cNvPr id="7" name="31 Grup"/>
            <p:cNvGrpSpPr>
              <a:grpSpLocks/>
            </p:cNvGrpSpPr>
            <p:nvPr/>
          </p:nvGrpSpPr>
          <p:grpSpPr bwMode="auto">
            <a:xfrm>
              <a:off x="511556" y="1396425"/>
              <a:ext cx="8510817" cy="3934704"/>
              <a:chOff x="511556" y="1676400"/>
              <a:chExt cx="8510817" cy="3934704"/>
            </a:xfrm>
          </p:grpSpPr>
          <p:grpSp>
            <p:nvGrpSpPr>
              <p:cNvPr id="12" name="8 Grup"/>
              <p:cNvGrpSpPr>
                <a:grpSpLocks/>
              </p:cNvGrpSpPr>
              <p:nvPr/>
            </p:nvGrpSpPr>
            <p:grpSpPr bwMode="auto">
              <a:xfrm>
                <a:off x="609600" y="1676400"/>
                <a:ext cx="3861158" cy="1446550"/>
                <a:chOff x="3276600" y="1752600"/>
                <a:chExt cx="3861158" cy="1446550"/>
              </a:xfrm>
            </p:grpSpPr>
            <p:pic>
              <p:nvPicPr>
                <p:cNvPr id="27" name="Picture 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276600" y="1828800"/>
                  <a:ext cx="1600200" cy="975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4 Oval"/>
                <p:cNvSpPr/>
                <p:nvPr/>
              </p:nvSpPr>
              <p:spPr>
                <a:xfrm>
                  <a:off x="4495749" y="2362289"/>
                  <a:ext cx="533379" cy="381056"/>
                </a:xfrm>
                <a:prstGeom prst="ellipse">
                  <a:avLst/>
                </a:prstGeom>
                <a:solidFill>
                  <a:schemeClr val="bg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29" name="6 Düz Ok Bağlayıcısı"/>
                <p:cNvCxnSpPr>
                  <a:stCxn id="28" idx="6"/>
                </p:cNvCxnSpPr>
                <p:nvPr/>
              </p:nvCxnSpPr>
              <p:spPr>
                <a:xfrm>
                  <a:off x="5029128" y="2552817"/>
                  <a:ext cx="1360434" cy="4764"/>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30" name="7 Metin kutusu"/>
                <p:cNvSpPr txBox="1">
                  <a:spLocks noChangeArrowheads="1"/>
                </p:cNvSpPr>
                <p:nvPr/>
              </p:nvSpPr>
              <p:spPr bwMode="auto">
                <a:xfrm>
                  <a:off x="6477000" y="1752600"/>
                  <a:ext cx="660758"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8800">
                      <a:latin typeface="Berlin Sans FB Demi" panose="020E0802020502020306" pitchFamily="34" charset="0"/>
                    </a:rPr>
                    <a:t>?</a:t>
                  </a:r>
                </a:p>
              </p:txBody>
            </p:sp>
          </p:grpSp>
          <p:sp>
            <p:nvSpPr>
              <p:cNvPr id="14" name="9 Metin kutusu"/>
              <p:cNvSpPr txBox="1">
                <a:spLocks noChangeArrowheads="1"/>
              </p:cNvSpPr>
              <p:nvPr/>
            </p:nvSpPr>
            <p:spPr bwMode="auto">
              <a:xfrm>
                <a:off x="609600" y="3072825"/>
                <a:ext cx="243047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3200">
                    <a:solidFill>
                      <a:srgbClr val="C00000"/>
                    </a:solidFill>
                    <a:latin typeface="Bernard MT Condensed" panose="02050806060905020404" pitchFamily="18" charset="0"/>
                  </a:rPr>
                  <a:t>KURAL: </a:t>
                </a:r>
                <a:r>
                  <a:rPr lang="tr-TR" altLang="tr-TR" sz="3200">
                    <a:latin typeface="Bodoni MT Black" panose="02070A03080606020203" pitchFamily="18" charset="0"/>
                  </a:rPr>
                  <a:t>g &lt; k</a:t>
                </a:r>
                <a:endParaRPr lang="tr-TR" altLang="tr-TR" sz="3200">
                  <a:solidFill>
                    <a:srgbClr val="C00000"/>
                  </a:solidFill>
                  <a:latin typeface="Bernard MT Condensed" panose="02050806060905020404" pitchFamily="18" charset="0"/>
                </a:endParaRPr>
              </a:p>
            </p:txBody>
          </p:sp>
          <p:sp>
            <p:nvSpPr>
              <p:cNvPr id="15" name="11 Sağ Ayraç"/>
              <p:cNvSpPr/>
              <p:nvPr/>
            </p:nvSpPr>
            <p:spPr>
              <a:xfrm rot="5400000">
                <a:off x="1638213" y="2019485"/>
                <a:ext cx="457267" cy="1447742"/>
              </a:xfrm>
              <a:prstGeom prst="rightBrace">
                <a:avLst/>
              </a:prstGeom>
              <a:ln w="38100">
                <a:solidFill>
                  <a:schemeClr val="tx1"/>
                </a:solidFill>
              </a:ln>
            </p:spPr>
            <p:style>
              <a:lnRef idx="1">
                <a:schemeClr val="dk1"/>
              </a:lnRef>
              <a:fillRef idx="0">
                <a:schemeClr val="dk1"/>
              </a:fillRef>
              <a:effectRef idx="0">
                <a:schemeClr val="dk1"/>
              </a:effectRef>
              <a:fontRef idx="minor">
                <a:schemeClr val="tx1"/>
              </a:fontRef>
            </p:style>
            <p:txBody>
              <a:bodyPr anchor="ctr"/>
              <a:lstStyle/>
              <a:p>
                <a:pPr algn="ctr">
                  <a:defRPr/>
                </a:pPr>
                <a:endParaRPr lang="tr-TR"/>
              </a:p>
            </p:txBody>
          </p:sp>
          <p:sp>
            <p:nvSpPr>
              <p:cNvPr id="16" name="13 Metin kutusu"/>
              <p:cNvSpPr txBox="1">
                <a:spLocks noChangeArrowheads="1"/>
              </p:cNvSpPr>
              <p:nvPr/>
            </p:nvSpPr>
            <p:spPr bwMode="auto">
              <a:xfrm>
                <a:off x="4495800" y="2133600"/>
                <a:ext cx="373692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i="1"/>
                  <a:t>Firma Değerlemesinde “g” tahmini </a:t>
                </a:r>
              </a:p>
              <a:p>
                <a:pPr eaLnBrk="1" hangingPunct="1"/>
                <a:r>
                  <a:rPr lang="tr-TR" altLang="tr-TR" i="1"/>
                  <a:t>hayati önem arz etmektedir </a:t>
                </a:r>
                <a:r>
                  <a:rPr lang="tr-TR" altLang="tr-TR"/>
                  <a:t>!!!</a:t>
                </a:r>
              </a:p>
            </p:txBody>
          </p:sp>
          <p:sp>
            <p:nvSpPr>
              <p:cNvPr id="17" name="14 Sağ Ok"/>
              <p:cNvSpPr/>
              <p:nvPr/>
            </p:nvSpPr>
            <p:spPr>
              <a:xfrm rot="5400000">
                <a:off x="5943600" y="2971800"/>
                <a:ext cx="533400" cy="381000"/>
              </a:xfrm>
              <a:prstGeom prst="rightArrow">
                <a:avLst/>
              </a:prstGeom>
              <a:effectLst>
                <a:glow rad="228600">
                  <a:schemeClr val="accent2">
                    <a:satMod val="175000"/>
                    <a:alpha val="40000"/>
                  </a:schemeClr>
                </a:glow>
              </a:effectLst>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tr-TR"/>
              </a:p>
            </p:txBody>
          </p:sp>
          <p:sp>
            <p:nvSpPr>
              <p:cNvPr id="18" name="15 Metin kutusu"/>
              <p:cNvSpPr txBox="1">
                <a:spLocks noChangeArrowheads="1"/>
              </p:cNvSpPr>
              <p:nvPr/>
            </p:nvSpPr>
            <p:spPr bwMode="auto">
              <a:xfrm>
                <a:off x="4894053" y="3402962"/>
                <a:ext cx="272382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tr-TR" altLang="tr-TR" i="1" dirty="0"/>
                  <a:t>Nasıl tahmin edeceğim ?</a:t>
                </a:r>
                <a:endParaRPr lang="tr-TR" altLang="tr-TR" dirty="0"/>
              </a:p>
            </p:txBody>
          </p:sp>
          <p:cxnSp>
            <p:nvCxnSpPr>
              <p:cNvPr id="19" name="17 Düz Bağlayıcı"/>
              <p:cNvCxnSpPr/>
              <p:nvPr/>
            </p:nvCxnSpPr>
            <p:spPr>
              <a:xfrm rot="16200000" flipH="1">
                <a:off x="5795902" y="4061507"/>
                <a:ext cx="838323" cy="9525"/>
              </a:xfrm>
              <a:prstGeom prst="line">
                <a:avLst/>
              </a:prstGeom>
              <a:ln w="28575"/>
            </p:spPr>
            <p:style>
              <a:lnRef idx="1">
                <a:schemeClr val="dk1"/>
              </a:lnRef>
              <a:fillRef idx="0">
                <a:schemeClr val="dk1"/>
              </a:fillRef>
              <a:effectRef idx="0">
                <a:schemeClr val="dk1"/>
              </a:effectRef>
              <a:fontRef idx="minor">
                <a:schemeClr val="tx1"/>
              </a:fontRef>
            </p:style>
          </p:cxnSp>
          <p:cxnSp>
            <p:nvCxnSpPr>
              <p:cNvPr id="20" name="18 Düz Bağlayıcı"/>
              <p:cNvCxnSpPr/>
              <p:nvPr/>
            </p:nvCxnSpPr>
            <p:spPr>
              <a:xfrm rot="10800000">
                <a:off x="1142976" y="4465578"/>
                <a:ext cx="6629137" cy="1588"/>
              </a:xfrm>
              <a:prstGeom prst="line">
                <a:avLst/>
              </a:prstGeom>
              <a:ln w="28575"/>
            </p:spPr>
            <p:style>
              <a:lnRef idx="1">
                <a:schemeClr val="dk1"/>
              </a:lnRef>
              <a:fillRef idx="0">
                <a:schemeClr val="dk1"/>
              </a:fillRef>
              <a:effectRef idx="0">
                <a:schemeClr val="dk1"/>
              </a:effectRef>
              <a:fontRef idx="minor">
                <a:schemeClr val="tx1"/>
              </a:fontRef>
            </p:style>
          </p:cxnSp>
          <p:cxnSp>
            <p:nvCxnSpPr>
              <p:cNvPr id="21" name="21 Düz Bağlayıcı"/>
              <p:cNvCxnSpPr/>
              <p:nvPr/>
            </p:nvCxnSpPr>
            <p:spPr>
              <a:xfrm rot="5400000">
                <a:off x="917435" y="4691110"/>
                <a:ext cx="457267" cy="1588"/>
              </a:xfrm>
              <a:prstGeom prst="line">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22" name="23 Düz Bağlayıcı"/>
              <p:cNvCxnSpPr/>
              <p:nvPr/>
            </p:nvCxnSpPr>
            <p:spPr>
              <a:xfrm rot="5400000">
                <a:off x="4228115" y="4691110"/>
                <a:ext cx="457267" cy="1588"/>
              </a:xfrm>
              <a:prstGeom prst="line">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23" name="24 Düz Bağlayıcı"/>
              <p:cNvCxnSpPr/>
              <p:nvPr/>
            </p:nvCxnSpPr>
            <p:spPr>
              <a:xfrm rot="5400000">
                <a:off x="7538796" y="4693367"/>
                <a:ext cx="457267" cy="1588"/>
              </a:xfrm>
              <a:prstGeom prst="line">
                <a:avLst/>
              </a:prstGeom>
              <a:ln w="28575">
                <a:headEnd type="none" w="med" len="med"/>
                <a:tailEnd type="triangle" w="med" len="med"/>
              </a:ln>
            </p:spPr>
            <p:style>
              <a:lnRef idx="1">
                <a:schemeClr val="dk1"/>
              </a:lnRef>
              <a:fillRef idx="0">
                <a:schemeClr val="dk1"/>
              </a:fillRef>
              <a:effectRef idx="0">
                <a:schemeClr val="dk1"/>
              </a:effectRef>
              <a:fontRef idx="minor">
                <a:schemeClr val="tx1"/>
              </a:fontRef>
            </p:style>
          </p:cxnSp>
          <p:sp>
            <p:nvSpPr>
              <p:cNvPr id="24" name="25 Metin kutusu"/>
              <p:cNvSpPr txBox="1">
                <a:spLocks noChangeArrowheads="1"/>
              </p:cNvSpPr>
              <p:nvPr/>
            </p:nvSpPr>
            <p:spPr bwMode="auto">
              <a:xfrm>
                <a:off x="511556" y="4991174"/>
                <a:ext cx="185057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600" i="1" dirty="0"/>
                  <a:t>Tarihsel verilerden</a:t>
                </a:r>
              </a:p>
            </p:txBody>
          </p:sp>
          <p:sp>
            <p:nvSpPr>
              <p:cNvPr id="25" name="26 Metin kutusu"/>
              <p:cNvSpPr txBox="1">
                <a:spLocks noChangeArrowheads="1"/>
              </p:cNvSpPr>
              <p:nvPr/>
            </p:nvSpPr>
            <p:spPr bwMode="auto">
              <a:xfrm>
                <a:off x="3543905" y="5015400"/>
                <a:ext cx="21323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600" i="1" dirty="0"/>
                  <a:t>Uzman görüşlerinden</a:t>
                </a:r>
              </a:p>
            </p:txBody>
          </p:sp>
          <p:sp>
            <p:nvSpPr>
              <p:cNvPr id="26" name="27 Metin kutusu"/>
              <p:cNvSpPr txBox="1">
                <a:spLocks noChangeArrowheads="1"/>
              </p:cNvSpPr>
              <p:nvPr/>
            </p:nvSpPr>
            <p:spPr bwMode="auto">
              <a:xfrm>
                <a:off x="6792275" y="5026329"/>
                <a:ext cx="223009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600" i="1" dirty="0"/>
                  <a:t>Firmaya has</a:t>
                </a:r>
              </a:p>
              <a:p>
                <a:pPr eaLnBrk="1" hangingPunct="1"/>
                <a:r>
                  <a:rPr lang="tr-TR" altLang="tr-TR" sz="1600" i="1" dirty="0"/>
                  <a:t>özelliklerin analizinden</a:t>
                </a:r>
              </a:p>
            </p:txBody>
          </p:sp>
        </p:grpSp>
        <p:sp>
          <p:nvSpPr>
            <p:cNvPr id="8" name="28 Metin kutusu"/>
            <p:cNvSpPr txBox="1">
              <a:spLocks noChangeArrowheads="1"/>
            </p:cNvSpPr>
            <p:nvPr/>
          </p:nvSpPr>
          <p:spPr bwMode="auto">
            <a:xfrm>
              <a:off x="562725" y="4968782"/>
              <a:ext cx="26052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i="1" dirty="0"/>
                <a:t>Önerilmez !!!</a:t>
              </a:r>
            </a:p>
            <a:p>
              <a:pPr eaLnBrk="1" hangingPunct="1">
                <a:buFontTx/>
                <a:buChar char="-"/>
              </a:pPr>
              <a:r>
                <a:rPr lang="tr-TR" altLang="tr-TR" sz="1200" i="1" dirty="0"/>
                <a:t>Aritmetik ortalama mı?</a:t>
              </a:r>
            </a:p>
            <a:p>
              <a:pPr eaLnBrk="1" hangingPunct="1">
                <a:buFontTx/>
                <a:buChar char="-"/>
              </a:pPr>
              <a:r>
                <a:rPr lang="tr-TR" altLang="tr-TR" sz="1200" i="1" dirty="0"/>
                <a:t>Geometrik ortalama mı?</a:t>
              </a:r>
            </a:p>
            <a:p>
              <a:pPr eaLnBrk="1" hangingPunct="1">
                <a:buFontTx/>
                <a:buChar char="-"/>
              </a:pPr>
              <a:r>
                <a:rPr lang="tr-TR" altLang="tr-TR" sz="1200" i="1" dirty="0"/>
                <a:t>Zarar varsa?</a:t>
              </a:r>
            </a:p>
            <a:p>
              <a:pPr eaLnBrk="1" hangingPunct="1">
                <a:buFontTx/>
                <a:buChar char="-"/>
              </a:pPr>
              <a:r>
                <a:rPr lang="tr-TR" altLang="tr-TR" sz="1200" i="1" dirty="0"/>
                <a:t>Hangi parametre dikkate alınacak?</a:t>
              </a:r>
            </a:p>
            <a:p>
              <a:pPr eaLnBrk="1" hangingPunct="1"/>
              <a:r>
                <a:rPr lang="tr-TR" altLang="tr-TR" sz="1200" i="1" dirty="0"/>
                <a:t>(satışlar, FVÖK, net kar)</a:t>
              </a:r>
            </a:p>
          </p:txBody>
        </p:sp>
        <p:sp>
          <p:nvSpPr>
            <p:cNvPr id="9" name="29 Metin kutusu"/>
            <p:cNvSpPr txBox="1">
              <a:spLocks noChangeArrowheads="1"/>
            </p:cNvSpPr>
            <p:nvPr/>
          </p:nvSpPr>
          <p:spPr bwMode="auto">
            <a:xfrm>
              <a:off x="3598239" y="5107369"/>
              <a:ext cx="242156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i="1" dirty="0"/>
                <a:t>Ya firma küçükse,</a:t>
              </a:r>
            </a:p>
            <a:p>
              <a:pPr eaLnBrk="1" hangingPunct="1"/>
              <a:r>
                <a:rPr lang="tr-TR" altLang="tr-TR" sz="1200" i="1" dirty="0"/>
                <a:t>Veya borsada işlem görmüyorsa.</a:t>
              </a:r>
            </a:p>
            <a:p>
              <a:pPr eaLnBrk="1" hangingPunct="1"/>
              <a:r>
                <a:rPr lang="tr-TR" altLang="tr-TR" sz="1200" i="1" dirty="0"/>
                <a:t>O zaman hangi uzman </a:t>
              </a:r>
            </a:p>
            <a:p>
              <a:pPr eaLnBrk="1" hangingPunct="1"/>
              <a:r>
                <a:rPr lang="tr-TR" altLang="tr-TR" sz="1200" i="1" dirty="0"/>
                <a:t>o firmayı takip eder?</a:t>
              </a:r>
            </a:p>
          </p:txBody>
        </p:sp>
        <p:sp>
          <p:nvSpPr>
            <p:cNvPr id="10" name="30 Metin kutusu"/>
            <p:cNvSpPr txBox="1">
              <a:spLocks noChangeArrowheads="1"/>
            </p:cNvSpPr>
            <p:nvPr/>
          </p:nvSpPr>
          <p:spPr bwMode="auto">
            <a:xfrm>
              <a:off x="6898072" y="5331129"/>
              <a:ext cx="201850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200" i="1" dirty="0"/>
                <a:t>Finansal gerçeklilerden </a:t>
              </a:r>
            </a:p>
            <a:p>
              <a:pPr eaLnBrk="1" hangingPunct="1"/>
              <a:r>
                <a:rPr lang="tr-TR" altLang="tr-TR" sz="1200" i="1" dirty="0"/>
                <a:t>hareketle en doğrusudur !!!</a:t>
              </a:r>
            </a:p>
          </p:txBody>
        </p:sp>
      </p:grpSp>
    </p:spTree>
    <p:extLst>
      <p:ext uri="{BB962C8B-B14F-4D97-AF65-F5344CB8AC3E}">
        <p14:creationId xmlns:p14="http://schemas.microsoft.com/office/powerpoint/2010/main" val="9558286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323439"/>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Terminal Değer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grpSp>
        <p:nvGrpSpPr>
          <p:cNvPr id="5" name="47 Grup"/>
          <p:cNvGrpSpPr>
            <a:grpSpLocks/>
          </p:cNvGrpSpPr>
          <p:nvPr/>
        </p:nvGrpSpPr>
        <p:grpSpPr bwMode="auto">
          <a:xfrm>
            <a:off x="0" y="1375950"/>
            <a:ext cx="9144000" cy="3617913"/>
            <a:chOff x="0" y="1743075"/>
            <a:chExt cx="9144000" cy="3617476"/>
          </a:xfrm>
        </p:grpSpPr>
        <p:grpSp>
          <p:nvGrpSpPr>
            <p:cNvPr id="6" name="20 Grup"/>
            <p:cNvGrpSpPr>
              <a:grpSpLocks/>
            </p:cNvGrpSpPr>
            <p:nvPr/>
          </p:nvGrpSpPr>
          <p:grpSpPr bwMode="auto">
            <a:xfrm>
              <a:off x="0" y="1743075"/>
              <a:ext cx="9144000" cy="1304925"/>
              <a:chOff x="0" y="1066800"/>
              <a:chExt cx="9144000" cy="1304925"/>
            </a:xfrm>
          </p:grpSpPr>
          <p:cxnSp>
            <p:nvCxnSpPr>
              <p:cNvPr id="27" name="4 Düz Bağlayıcı"/>
              <p:cNvCxnSpPr/>
              <p:nvPr/>
            </p:nvCxnSpPr>
            <p:spPr>
              <a:xfrm>
                <a:off x="609600" y="2057280"/>
                <a:ext cx="3733800" cy="1588"/>
              </a:xfrm>
              <a:prstGeom prst="line">
                <a:avLst/>
              </a:prstGeom>
              <a:ln w="76200"/>
            </p:spPr>
            <p:style>
              <a:lnRef idx="1">
                <a:schemeClr val="dk1"/>
              </a:lnRef>
              <a:fillRef idx="0">
                <a:schemeClr val="dk1"/>
              </a:fillRef>
              <a:effectRef idx="0">
                <a:schemeClr val="dk1"/>
              </a:effectRef>
              <a:fontRef idx="minor">
                <a:schemeClr val="tx1"/>
              </a:fontRef>
            </p:style>
          </p:cxnSp>
          <p:cxnSp>
            <p:nvCxnSpPr>
              <p:cNvPr id="28" name="6 Düz Bağlayıcı"/>
              <p:cNvCxnSpPr/>
              <p:nvPr/>
            </p:nvCxnSpPr>
            <p:spPr>
              <a:xfrm>
                <a:off x="4343400" y="2057280"/>
                <a:ext cx="3733800" cy="1588"/>
              </a:xfrm>
              <a:prstGeom prst="line">
                <a:avLst/>
              </a:prstGeom>
              <a:ln w="76200">
                <a:prstDash val="sysDash"/>
              </a:ln>
            </p:spPr>
            <p:style>
              <a:lnRef idx="1">
                <a:schemeClr val="dk1"/>
              </a:lnRef>
              <a:fillRef idx="0">
                <a:schemeClr val="dk1"/>
              </a:fillRef>
              <a:effectRef idx="0">
                <a:schemeClr val="dk1"/>
              </a:effectRef>
              <a:fontRef idx="minor">
                <a:schemeClr val="tx1"/>
              </a:fontRef>
            </p:style>
          </p:cxnSp>
          <p:pic>
            <p:nvPicPr>
              <p:cNvPr id="29" name="Picture 3"/>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67600" y="1143000"/>
                <a:ext cx="781050"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Rectangle 5"/>
              <p:cNvSpPr>
                <a:spLocks noChangeArrowheads="1"/>
              </p:cNvSpPr>
              <p:nvPr/>
            </p:nvSpPr>
            <p:spPr bwMode="auto">
              <a:xfrm>
                <a:off x="0" y="1685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tr-TR"/>
              </a:p>
            </p:txBody>
          </p:sp>
          <p:pic>
            <p:nvPicPr>
              <p:cNvPr id="31" name="Picture 6"/>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67200" y="1066800"/>
                <a:ext cx="54292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8"/>
              <p:cNvSpPr>
                <a:spLocks noChangeArrowheads="1"/>
              </p:cNvSpPr>
              <p:nvPr/>
            </p:nvSpPr>
            <p:spPr bwMode="auto">
              <a:xfrm>
                <a:off x="0" y="1685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tr-TR"/>
              </a:p>
            </p:txBody>
          </p:sp>
          <p:pic>
            <p:nvPicPr>
              <p:cNvPr id="33" name="Picture 9"/>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57200" y="1066800"/>
                <a:ext cx="504825" cy="1228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Rectangle 11"/>
              <p:cNvSpPr>
                <a:spLocks noChangeArrowheads="1"/>
              </p:cNvSpPr>
              <p:nvPr/>
            </p:nvSpPr>
            <p:spPr bwMode="auto">
              <a:xfrm>
                <a:off x="0" y="16859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tr-TR" altLang="tr-TR"/>
              </a:p>
            </p:txBody>
          </p:sp>
        </p:grpSp>
        <p:sp>
          <p:nvSpPr>
            <p:cNvPr id="7" name="21 İkizkenar Üçgen"/>
            <p:cNvSpPr/>
            <p:nvPr/>
          </p:nvSpPr>
          <p:spPr bwMode="auto">
            <a:xfrm>
              <a:off x="533400" y="2514507"/>
              <a:ext cx="228600" cy="4571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8" name="22 İkizkenar Üçgen"/>
            <p:cNvSpPr/>
            <p:nvPr/>
          </p:nvSpPr>
          <p:spPr bwMode="auto">
            <a:xfrm>
              <a:off x="1219200" y="2514507"/>
              <a:ext cx="228600" cy="4571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 name="23 İkizkenar Üçgen"/>
            <p:cNvSpPr/>
            <p:nvPr/>
          </p:nvSpPr>
          <p:spPr bwMode="auto">
            <a:xfrm>
              <a:off x="1828800" y="2514507"/>
              <a:ext cx="228600" cy="4571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0" name="24 İkizkenar Üçgen"/>
            <p:cNvSpPr/>
            <p:nvPr/>
          </p:nvSpPr>
          <p:spPr bwMode="auto">
            <a:xfrm>
              <a:off x="2514600" y="2514507"/>
              <a:ext cx="228600" cy="4571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2" name="25 İkizkenar Üçgen"/>
            <p:cNvSpPr/>
            <p:nvPr/>
          </p:nvSpPr>
          <p:spPr bwMode="auto">
            <a:xfrm>
              <a:off x="3200400" y="2514507"/>
              <a:ext cx="228600" cy="4571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4" name="27 İkizkenar Üçgen"/>
            <p:cNvSpPr/>
            <p:nvPr/>
          </p:nvSpPr>
          <p:spPr bwMode="auto">
            <a:xfrm>
              <a:off x="3886200" y="2514507"/>
              <a:ext cx="228600" cy="4571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5" name="28 İkizkenar Üçgen"/>
            <p:cNvSpPr/>
            <p:nvPr/>
          </p:nvSpPr>
          <p:spPr bwMode="auto">
            <a:xfrm>
              <a:off x="4343400" y="2514507"/>
              <a:ext cx="304800" cy="457145"/>
            </a:xfrm>
            <a:prstGeom prst="triangl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16" name="32 Şekil"/>
            <p:cNvCxnSpPr>
              <a:stCxn id="8" idx="3"/>
            </p:cNvCxnSpPr>
            <p:nvPr/>
          </p:nvCxnSpPr>
          <p:spPr bwMode="auto">
            <a:xfrm rot="5400000">
              <a:off x="742978" y="2838274"/>
              <a:ext cx="457145" cy="723900"/>
            </a:xfrm>
            <a:prstGeom prst="bentConnector2">
              <a:avLst/>
            </a:prstGeom>
            <a:ln w="19050">
              <a:tailEnd type="arrow"/>
            </a:ln>
          </p:spPr>
          <p:style>
            <a:lnRef idx="1">
              <a:schemeClr val="dk1"/>
            </a:lnRef>
            <a:fillRef idx="0">
              <a:schemeClr val="dk1"/>
            </a:fillRef>
            <a:effectRef idx="0">
              <a:schemeClr val="dk1"/>
            </a:effectRef>
            <a:fontRef idx="minor">
              <a:schemeClr val="tx1"/>
            </a:fontRef>
          </p:style>
        </p:cxnSp>
        <p:cxnSp>
          <p:nvCxnSpPr>
            <p:cNvPr id="17" name="36 Şekil"/>
            <p:cNvCxnSpPr>
              <a:stCxn id="9" idx="3"/>
            </p:cNvCxnSpPr>
            <p:nvPr/>
          </p:nvCxnSpPr>
          <p:spPr bwMode="auto">
            <a:xfrm rot="5400000">
              <a:off x="857301" y="2723951"/>
              <a:ext cx="838099" cy="1333500"/>
            </a:xfrm>
            <a:prstGeom prst="bentConnector2">
              <a:avLst/>
            </a:prstGeom>
            <a:ln w="19050">
              <a:tailEnd type="arrow"/>
            </a:ln>
          </p:spPr>
          <p:style>
            <a:lnRef idx="1">
              <a:schemeClr val="dk1"/>
            </a:lnRef>
            <a:fillRef idx="0">
              <a:schemeClr val="dk1"/>
            </a:fillRef>
            <a:effectRef idx="0">
              <a:schemeClr val="dk1"/>
            </a:effectRef>
            <a:fontRef idx="minor">
              <a:schemeClr val="tx1"/>
            </a:fontRef>
          </p:style>
        </p:cxnSp>
        <p:cxnSp>
          <p:nvCxnSpPr>
            <p:cNvPr id="18" name="39 Şekil"/>
            <p:cNvCxnSpPr>
              <a:stCxn id="10" idx="3"/>
            </p:cNvCxnSpPr>
            <p:nvPr/>
          </p:nvCxnSpPr>
          <p:spPr bwMode="auto">
            <a:xfrm rot="5400000">
              <a:off x="1009724" y="2571528"/>
              <a:ext cx="1219053" cy="2019300"/>
            </a:xfrm>
            <a:prstGeom prst="bentConnector2">
              <a:avLst/>
            </a:prstGeom>
            <a:ln w="19050">
              <a:tailEnd type="arrow"/>
            </a:ln>
          </p:spPr>
          <p:style>
            <a:lnRef idx="1">
              <a:schemeClr val="dk1"/>
            </a:lnRef>
            <a:fillRef idx="0">
              <a:schemeClr val="dk1"/>
            </a:fillRef>
            <a:effectRef idx="0">
              <a:schemeClr val="dk1"/>
            </a:effectRef>
            <a:fontRef idx="minor">
              <a:schemeClr val="tx1"/>
            </a:fontRef>
          </p:style>
        </p:cxnSp>
        <p:cxnSp>
          <p:nvCxnSpPr>
            <p:cNvPr id="19" name="40 Şekil"/>
            <p:cNvCxnSpPr/>
            <p:nvPr/>
          </p:nvCxnSpPr>
          <p:spPr bwMode="auto">
            <a:xfrm rot="10800000" flipV="1">
              <a:off x="609600" y="2971652"/>
              <a:ext cx="2705100" cy="1600007"/>
            </a:xfrm>
            <a:prstGeom prst="bentConnector3">
              <a:avLst>
                <a:gd name="adj1" fmla="val -302"/>
              </a:avLst>
            </a:prstGeom>
            <a:ln w="19050">
              <a:tailEnd type="arrow"/>
            </a:ln>
          </p:spPr>
          <p:style>
            <a:lnRef idx="1">
              <a:schemeClr val="dk1"/>
            </a:lnRef>
            <a:fillRef idx="0">
              <a:schemeClr val="dk1"/>
            </a:fillRef>
            <a:effectRef idx="0">
              <a:schemeClr val="dk1"/>
            </a:effectRef>
            <a:fontRef idx="minor">
              <a:schemeClr val="tx1"/>
            </a:fontRef>
          </p:style>
        </p:cxnSp>
        <p:cxnSp>
          <p:nvCxnSpPr>
            <p:cNvPr id="20" name="40 Şekil"/>
            <p:cNvCxnSpPr/>
            <p:nvPr/>
          </p:nvCxnSpPr>
          <p:spPr bwMode="auto">
            <a:xfrm rot="10800000" flipV="1">
              <a:off x="609600" y="2971652"/>
              <a:ext cx="3390900" cy="1980961"/>
            </a:xfrm>
            <a:prstGeom prst="bentConnector3">
              <a:avLst>
                <a:gd name="adj1" fmla="val -401"/>
              </a:avLst>
            </a:prstGeom>
            <a:ln w="19050">
              <a:tailEnd type="arrow"/>
            </a:ln>
          </p:spPr>
          <p:style>
            <a:lnRef idx="1">
              <a:schemeClr val="dk1"/>
            </a:lnRef>
            <a:fillRef idx="0">
              <a:schemeClr val="dk1"/>
            </a:fillRef>
            <a:effectRef idx="0">
              <a:schemeClr val="dk1"/>
            </a:effectRef>
            <a:fontRef idx="minor">
              <a:schemeClr val="tx1"/>
            </a:fontRef>
          </p:style>
        </p:cxnSp>
        <p:cxnSp>
          <p:nvCxnSpPr>
            <p:cNvPr id="21" name="33 Düz Ok Bağlayıcısı"/>
            <p:cNvCxnSpPr/>
            <p:nvPr/>
          </p:nvCxnSpPr>
          <p:spPr>
            <a:xfrm rot="5400000">
              <a:off x="4115640" y="3351812"/>
              <a:ext cx="761908"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2" name="34 Metin kutusu"/>
            <p:cNvSpPr txBox="1">
              <a:spLocks noChangeArrowheads="1"/>
            </p:cNvSpPr>
            <p:nvPr/>
          </p:nvSpPr>
          <p:spPr bwMode="auto">
            <a:xfrm>
              <a:off x="4191000" y="3657600"/>
              <a:ext cx="184749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b="1" i="1">
                  <a:solidFill>
                    <a:srgbClr val="FF0000"/>
                  </a:solidFill>
                </a:rPr>
                <a:t>Terminal Değer</a:t>
              </a:r>
            </a:p>
          </p:txBody>
        </p:sp>
        <p:cxnSp>
          <p:nvCxnSpPr>
            <p:cNvPr id="23" name="35 Düz Ok Bağlayıcısı"/>
            <p:cNvCxnSpPr/>
            <p:nvPr/>
          </p:nvCxnSpPr>
          <p:spPr>
            <a:xfrm rot="5400000">
              <a:off x="3810877" y="4647055"/>
              <a:ext cx="1371434" cy="1588"/>
            </a:xfrm>
            <a:prstGeom prst="straightConnector1">
              <a:avLst/>
            </a:prstGeom>
            <a:ln w="28575">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42 Düz Ok Bağlayıcısı"/>
            <p:cNvCxnSpPr/>
            <p:nvPr/>
          </p:nvCxnSpPr>
          <p:spPr>
            <a:xfrm rot="10800000">
              <a:off x="609600" y="5333566"/>
              <a:ext cx="3886200" cy="1588"/>
            </a:xfrm>
            <a:prstGeom prst="straightConnector1">
              <a:avLst/>
            </a:prstGeom>
            <a:ln w="28575">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5" name="44 Yukarı Bükülü Ok"/>
            <p:cNvSpPr/>
            <p:nvPr/>
          </p:nvSpPr>
          <p:spPr>
            <a:xfrm flipH="1" flipV="1">
              <a:off x="4724400" y="2133600"/>
              <a:ext cx="2819400" cy="533400"/>
            </a:xfrm>
            <a:prstGeom prst="curvedUpArrow">
              <a:avLst/>
            </a:prstGeom>
            <a:effectLst>
              <a:reflection blurRad="6350" stA="50000" endA="295" endPos="92000" dist="1016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solidFill>
                  <a:schemeClr val="tx1"/>
                </a:solidFill>
              </a:endParaRPr>
            </a:p>
          </p:txBody>
        </p:sp>
        <p:sp>
          <p:nvSpPr>
            <p:cNvPr id="26" name="46 Metin kutusu"/>
            <p:cNvSpPr txBox="1">
              <a:spLocks noChangeArrowheads="1"/>
            </p:cNvSpPr>
            <p:nvPr/>
          </p:nvSpPr>
          <p:spPr bwMode="auto">
            <a:xfrm>
              <a:off x="5128928" y="4191000"/>
              <a:ext cx="3634072"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400" dirty="0"/>
                <a:t>Maden işletmesi, lisans, hak vb. gibi</a:t>
              </a:r>
            </a:p>
            <a:p>
              <a:pPr eaLnBrk="1" hangingPunct="1"/>
              <a:r>
                <a:rPr lang="tr-TR" altLang="tr-TR" sz="1400" dirty="0"/>
                <a:t>özellikli değerleme durumları dışında;</a:t>
              </a:r>
            </a:p>
            <a:p>
              <a:pPr eaLnBrk="1" hangingPunct="1"/>
              <a:r>
                <a:rPr lang="tr-TR" altLang="tr-TR" sz="1400" dirty="0"/>
                <a:t>firmaların ömrünün sonsuz olduğu </a:t>
              </a:r>
            </a:p>
            <a:p>
              <a:pPr eaLnBrk="1" hangingPunct="1"/>
              <a:r>
                <a:rPr lang="tr-TR" altLang="tr-TR" sz="1400" dirty="0"/>
                <a:t>varsayımı; </a:t>
              </a:r>
              <a:r>
                <a:rPr lang="tr-TR" altLang="tr-TR" sz="1400" b="1" dirty="0">
                  <a:solidFill>
                    <a:srgbClr val="C00000"/>
                  </a:solidFill>
                </a:rPr>
                <a:t>Terminal Değer</a:t>
              </a:r>
              <a:r>
                <a:rPr lang="tr-TR" altLang="tr-TR" sz="1400" dirty="0"/>
                <a:t> tahmininin</a:t>
              </a:r>
            </a:p>
            <a:p>
              <a:pPr eaLnBrk="1" hangingPunct="1"/>
              <a:r>
                <a:rPr lang="tr-TR" altLang="tr-TR" sz="1400" dirty="0"/>
                <a:t>değerleme açısından önemini artırmaktadır.</a:t>
              </a:r>
            </a:p>
          </p:txBody>
        </p:sp>
      </p:grpSp>
    </p:spTree>
    <p:extLst>
      <p:ext uri="{BB962C8B-B14F-4D97-AF65-F5344CB8AC3E}">
        <p14:creationId xmlns:p14="http://schemas.microsoft.com/office/powerpoint/2010/main" val="9212355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1323439"/>
          </a:xfrm>
          <a:prstGeom prst="rect">
            <a:avLst/>
          </a:prstGeom>
        </p:spPr>
        <p:txBody>
          <a:bodyPr wrap="square">
            <a:spAutoFit/>
          </a:bodyPr>
          <a:lstStyle/>
          <a:p>
            <a:pPr algn="just">
              <a:spcBef>
                <a:spcPts val="600"/>
              </a:spcBef>
              <a:spcAft>
                <a:spcPts val="600"/>
              </a:spcAft>
              <a:buClr>
                <a:srgbClr val="000099"/>
              </a:buClr>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Parametrelerin Tahmini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5" name="3 Yuvarlatılmış Dikdörtgen"/>
          <p:cNvSpPr/>
          <p:nvPr/>
        </p:nvSpPr>
        <p:spPr>
          <a:xfrm>
            <a:off x="3695699" y="1226670"/>
            <a:ext cx="1752600" cy="12192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tr-TR" sz="1600" dirty="0" err="1">
                <a:latin typeface="Arial" panose="020B0604020202020204" pitchFamily="34" charset="0"/>
                <a:cs typeface="Arial" panose="020B0604020202020204" pitchFamily="34" charset="0"/>
              </a:rPr>
              <a:t>Özkaynak</a:t>
            </a:r>
            <a:r>
              <a:rPr lang="tr-TR" sz="1600" dirty="0">
                <a:latin typeface="Arial" panose="020B0604020202020204" pitchFamily="34" charset="0"/>
                <a:cs typeface="Arial" panose="020B0604020202020204" pitchFamily="34" charset="0"/>
              </a:rPr>
              <a:t> Maliyeti &amp;</a:t>
            </a:r>
          </a:p>
          <a:p>
            <a:pPr algn="ctr">
              <a:defRPr/>
            </a:pPr>
            <a:r>
              <a:rPr lang="tr-TR" sz="1600" dirty="0">
                <a:latin typeface="Arial" panose="020B0604020202020204" pitchFamily="34" charset="0"/>
                <a:cs typeface="Arial" panose="020B0604020202020204" pitchFamily="34" charset="0"/>
              </a:rPr>
              <a:t>Sermaye Maliyeti</a:t>
            </a:r>
          </a:p>
        </p:txBody>
      </p:sp>
      <p:sp>
        <p:nvSpPr>
          <p:cNvPr id="6" name="6 Yuvarlatılmış Dikdörtgen"/>
          <p:cNvSpPr/>
          <p:nvPr/>
        </p:nvSpPr>
        <p:spPr>
          <a:xfrm>
            <a:off x="7078318" y="2837981"/>
            <a:ext cx="1752600" cy="12192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tr-TR" sz="1600" dirty="0">
                <a:latin typeface="Arial" panose="020B0604020202020204" pitchFamily="34" charset="0"/>
                <a:cs typeface="Arial" panose="020B0604020202020204" pitchFamily="34" charset="0"/>
              </a:rPr>
              <a:t>Terminal Değer</a:t>
            </a:r>
          </a:p>
        </p:txBody>
      </p:sp>
      <p:sp>
        <p:nvSpPr>
          <p:cNvPr id="7" name="5 Yuvarlatılmış Dikdörtgen"/>
          <p:cNvSpPr/>
          <p:nvPr/>
        </p:nvSpPr>
        <p:spPr>
          <a:xfrm>
            <a:off x="3695699" y="4604120"/>
            <a:ext cx="1752600" cy="12192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tr-TR" sz="1600" dirty="0">
                <a:latin typeface="Arial" panose="020B0604020202020204" pitchFamily="34" charset="0"/>
                <a:cs typeface="Arial" panose="020B0604020202020204" pitchFamily="34" charset="0"/>
              </a:rPr>
              <a:t>Büyüme Oranı</a:t>
            </a:r>
          </a:p>
        </p:txBody>
      </p:sp>
      <p:sp>
        <p:nvSpPr>
          <p:cNvPr id="8" name="4 Yuvarlatılmış Dikdörtgen"/>
          <p:cNvSpPr/>
          <p:nvPr/>
        </p:nvSpPr>
        <p:spPr>
          <a:xfrm>
            <a:off x="313081" y="2837981"/>
            <a:ext cx="1752600" cy="1219200"/>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r>
              <a:rPr lang="tr-TR" sz="1600" dirty="0"/>
              <a:t>Nakit Akımları</a:t>
            </a:r>
          </a:p>
        </p:txBody>
      </p:sp>
      <p:cxnSp>
        <p:nvCxnSpPr>
          <p:cNvPr id="12" name="10 Düz Ok Bağlayıcısı"/>
          <p:cNvCxnSpPr/>
          <p:nvPr/>
        </p:nvCxnSpPr>
        <p:spPr>
          <a:xfrm flipV="1">
            <a:off x="1828799" y="1927455"/>
            <a:ext cx="1828800" cy="914400"/>
          </a:xfrm>
          <a:prstGeom prst="straightConnector1">
            <a:avLst/>
          </a:prstGeom>
          <a:ln w="76200">
            <a:headEnd type="arrow"/>
            <a:tailEnd type="arrow"/>
          </a:ln>
        </p:spPr>
        <p:style>
          <a:lnRef idx="1">
            <a:schemeClr val="dk1"/>
          </a:lnRef>
          <a:fillRef idx="0">
            <a:schemeClr val="dk1"/>
          </a:fillRef>
          <a:effectRef idx="0">
            <a:schemeClr val="dk1"/>
          </a:effectRef>
          <a:fontRef idx="minor">
            <a:schemeClr val="tx1"/>
          </a:fontRef>
        </p:style>
      </p:cxnSp>
      <p:cxnSp>
        <p:nvCxnSpPr>
          <p:cNvPr id="14" name="10 Düz Ok Bağlayıcısı"/>
          <p:cNvCxnSpPr/>
          <p:nvPr/>
        </p:nvCxnSpPr>
        <p:spPr>
          <a:xfrm>
            <a:off x="5562601" y="1891980"/>
            <a:ext cx="1828800" cy="914400"/>
          </a:xfrm>
          <a:prstGeom prst="straightConnector1">
            <a:avLst/>
          </a:prstGeom>
          <a:ln w="76200">
            <a:headEnd type="arrow"/>
            <a:tailEnd type="arrow"/>
          </a:ln>
        </p:spPr>
        <p:style>
          <a:lnRef idx="1">
            <a:schemeClr val="dk1"/>
          </a:lnRef>
          <a:fillRef idx="0">
            <a:schemeClr val="dk1"/>
          </a:fillRef>
          <a:effectRef idx="0">
            <a:schemeClr val="dk1"/>
          </a:effectRef>
          <a:fontRef idx="minor">
            <a:schemeClr val="tx1"/>
          </a:fontRef>
        </p:style>
      </p:cxnSp>
      <p:cxnSp>
        <p:nvCxnSpPr>
          <p:cNvPr id="15" name="10 Düz Ok Bağlayıcısı"/>
          <p:cNvCxnSpPr/>
          <p:nvPr/>
        </p:nvCxnSpPr>
        <p:spPr>
          <a:xfrm flipV="1">
            <a:off x="5486400" y="4096029"/>
            <a:ext cx="1828800" cy="914400"/>
          </a:xfrm>
          <a:prstGeom prst="straightConnector1">
            <a:avLst/>
          </a:prstGeom>
          <a:ln w="76200">
            <a:headEnd type="arrow"/>
            <a:tailEnd type="arrow"/>
          </a:ln>
        </p:spPr>
        <p:style>
          <a:lnRef idx="1">
            <a:schemeClr val="dk1"/>
          </a:lnRef>
          <a:fillRef idx="0">
            <a:schemeClr val="dk1"/>
          </a:fillRef>
          <a:effectRef idx="0">
            <a:schemeClr val="dk1"/>
          </a:effectRef>
          <a:fontRef idx="minor">
            <a:schemeClr val="tx1"/>
          </a:fontRef>
        </p:style>
      </p:cxnSp>
      <p:cxnSp>
        <p:nvCxnSpPr>
          <p:cNvPr id="16" name="10 Düz Ok Bağlayıcısı"/>
          <p:cNvCxnSpPr/>
          <p:nvPr/>
        </p:nvCxnSpPr>
        <p:spPr>
          <a:xfrm>
            <a:off x="1828799" y="4088782"/>
            <a:ext cx="1828800" cy="914400"/>
          </a:xfrm>
          <a:prstGeom prst="straightConnector1">
            <a:avLst/>
          </a:prstGeom>
          <a:ln w="76200">
            <a:headEnd type="arrow"/>
            <a:tailEnd type="arrow"/>
          </a:ln>
        </p:spPr>
        <p:style>
          <a:lnRef idx="1">
            <a:schemeClr val="dk1"/>
          </a:lnRef>
          <a:fillRef idx="0">
            <a:schemeClr val="dk1"/>
          </a:fillRef>
          <a:effectRef idx="0">
            <a:schemeClr val="dk1"/>
          </a:effectRef>
          <a:fontRef idx="minor">
            <a:schemeClr val="tx1"/>
          </a:fontRef>
        </p:style>
      </p:cxnSp>
      <p:sp>
        <p:nvSpPr>
          <p:cNvPr id="17" name="Dikdörtgen 16"/>
          <p:cNvSpPr/>
          <p:nvPr/>
        </p:nvSpPr>
        <p:spPr>
          <a:xfrm>
            <a:off x="2285999" y="2880703"/>
            <a:ext cx="4572000" cy="1569660"/>
          </a:xfrm>
          <a:prstGeom prst="rect">
            <a:avLst/>
          </a:prstGeom>
        </p:spPr>
        <p:txBody>
          <a:bodyPr>
            <a:spAutoFit/>
          </a:bodyPr>
          <a:lstStyle/>
          <a:p>
            <a:pPr algn="ctr"/>
            <a:r>
              <a:rPr lang="tr-TR" altLang="tr-TR" sz="1600" i="1" dirty="0">
                <a:latin typeface="Arial" panose="020B0604020202020204" pitchFamily="34" charset="0"/>
                <a:cs typeface="Arial" panose="020B0604020202020204" pitchFamily="34" charset="0"/>
              </a:rPr>
              <a:t>Her bir parametrenin tahmini, diğer </a:t>
            </a:r>
          </a:p>
          <a:p>
            <a:pPr algn="ctr"/>
            <a:r>
              <a:rPr lang="tr-TR" altLang="tr-TR" sz="1600" i="1" dirty="0">
                <a:latin typeface="Arial" panose="020B0604020202020204" pitchFamily="34" charset="0"/>
                <a:cs typeface="Arial" panose="020B0604020202020204" pitchFamily="34" charset="0"/>
              </a:rPr>
              <a:t>parametrenin hesaplanan değerini </a:t>
            </a:r>
          </a:p>
          <a:p>
            <a:pPr algn="ctr"/>
            <a:r>
              <a:rPr lang="tr-TR" altLang="tr-TR" sz="1600" i="1" dirty="0">
                <a:latin typeface="Arial" panose="020B0604020202020204" pitchFamily="34" charset="0"/>
                <a:cs typeface="Arial" panose="020B0604020202020204" pitchFamily="34" charset="0"/>
              </a:rPr>
              <a:t>doğrudan veya dolaylı etkilemektedir.</a:t>
            </a:r>
          </a:p>
          <a:p>
            <a:pPr algn="ctr"/>
            <a:r>
              <a:rPr lang="tr-TR" altLang="tr-TR" sz="1600" i="1" dirty="0">
                <a:latin typeface="Arial" panose="020B0604020202020204" pitchFamily="34" charset="0"/>
                <a:cs typeface="Arial" panose="020B0604020202020204" pitchFamily="34" charset="0"/>
              </a:rPr>
              <a:t>Bu nedenle sektöre ve firmaya has tüm </a:t>
            </a:r>
          </a:p>
          <a:p>
            <a:pPr algn="ctr"/>
            <a:r>
              <a:rPr lang="tr-TR" altLang="tr-TR" sz="1600" i="1" dirty="0">
                <a:latin typeface="Arial" panose="020B0604020202020204" pitchFamily="34" charset="0"/>
                <a:cs typeface="Arial" panose="020B0604020202020204" pitchFamily="34" charset="0"/>
              </a:rPr>
              <a:t>özellikleri Her bir parametrenin tahmininde </a:t>
            </a:r>
          </a:p>
          <a:p>
            <a:pPr algn="ctr"/>
            <a:r>
              <a:rPr lang="tr-TR" altLang="tr-TR" sz="1600" i="1" dirty="0">
                <a:latin typeface="Arial" panose="020B0604020202020204" pitchFamily="34" charset="0"/>
                <a:cs typeface="Arial" panose="020B0604020202020204" pitchFamily="34" charset="0"/>
              </a:rPr>
              <a:t>aynen dikkate alınması gerekir !!!</a:t>
            </a:r>
            <a:endParaRPr lang="tr-TR" altLang="tr-TR" sz="1600" i="1" dirty="0">
              <a:latin typeface="Arial" panose="020B0604020202020204" pitchFamily="34" charset="0"/>
              <a:cs typeface="Arial" panose="020B0604020202020204" pitchFamily="34" charset="0"/>
            </a:endParaRPr>
          </a:p>
        </p:txBody>
      </p:sp>
      <p:cxnSp>
        <p:nvCxnSpPr>
          <p:cNvPr id="18" name="17 Düz Ok Bağlayıcısı"/>
          <p:cNvCxnSpPr/>
          <p:nvPr/>
        </p:nvCxnSpPr>
        <p:spPr>
          <a:xfrm>
            <a:off x="6189076" y="3449343"/>
            <a:ext cx="990600" cy="6350"/>
          </a:xfrm>
          <a:prstGeom prst="straightConnector1">
            <a:avLst/>
          </a:prstGeom>
          <a:ln w="76200">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9" name="16 Düz Ok Bağlayıcısı"/>
          <p:cNvCxnSpPr/>
          <p:nvPr/>
        </p:nvCxnSpPr>
        <p:spPr>
          <a:xfrm>
            <a:off x="1876071" y="3462143"/>
            <a:ext cx="990600" cy="6350"/>
          </a:xfrm>
          <a:prstGeom prst="straightConnector1">
            <a:avLst/>
          </a:prstGeom>
          <a:ln w="76200">
            <a:solidFill>
              <a:schemeClr val="tx1"/>
            </a:solidFill>
            <a:headEnd type="arrow" w="med" len="med"/>
            <a:tailEnd type="none" w="med" len="med"/>
          </a:ln>
        </p:spPr>
        <p:style>
          <a:lnRef idx="1">
            <a:schemeClr val="dk1"/>
          </a:lnRef>
          <a:fillRef idx="0">
            <a:schemeClr val="dk1"/>
          </a:fillRef>
          <a:effectRef idx="0">
            <a:schemeClr val="dk1"/>
          </a:effectRef>
          <a:fontRef idx="minor">
            <a:schemeClr val="tx1"/>
          </a:fontRef>
        </p:style>
      </p:cxnSp>
      <p:cxnSp>
        <p:nvCxnSpPr>
          <p:cNvPr id="20" name="18 Düz Ok Bağlayıcısı"/>
          <p:cNvCxnSpPr/>
          <p:nvPr/>
        </p:nvCxnSpPr>
        <p:spPr>
          <a:xfrm flipV="1">
            <a:off x="4571999" y="2445870"/>
            <a:ext cx="0" cy="507037"/>
          </a:xfrm>
          <a:prstGeom prst="straightConnector1">
            <a:avLst/>
          </a:prstGeom>
          <a:ln w="76200">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23" name="18 Düz Ok Bağlayıcısı"/>
          <p:cNvCxnSpPr/>
          <p:nvPr/>
        </p:nvCxnSpPr>
        <p:spPr>
          <a:xfrm>
            <a:off x="4551870" y="4350601"/>
            <a:ext cx="0" cy="507037"/>
          </a:xfrm>
          <a:prstGeom prst="straightConnector1">
            <a:avLst/>
          </a:prstGeom>
          <a:ln w="76200">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5177333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02239" y="647598"/>
            <a:ext cx="10053405" cy="369332"/>
          </a:xfrm>
          <a:prstGeom prst="rect">
            <a:avLst/>
          </a:prstGeom>
        </p:spPr>
        <p:txBody>
          <a:bodyPr/>
          <a:lstStyle/>
          <a:p>
            <a:pPr lvl="1"/>
            <a:endParaRPr lang="en-US" dirty="0"/>
          </a:p>
        </p:txBody>
      </p:sp>
      <p:sp>
        <p:nvSpPr>
          <p:cNvPr id="4" name="Dikdörtgen 3"/>
          <p:cNvSpPr/>
          <p:nvPr/>
        </p:nvSpPr>
        <p:spPr>
          <a:xfrm>
            <a:off x="313081" y="1265736"/>
            <a:ext cx="8517838" cy="5632311"/>
          </a:xfrm>
          <a:prstGeom prst="rect">
            <a:avLst/>
          </a:prstGeom>
        </p:spPr>
        <p:txBody>
          <a:bodyPr wrap="square">
            <a:spAutoFit/>
          </a:bodyPr>
          <a:lstStyle/>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Makroekonomik göstergeler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Sektöre has özellikler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Firmaya has özellikler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Kullanılan yöntemler ?</a:t>
            </a:r>
          </a:p>
          <a:p>
            <a:pPr marL="342900" indent="-342900" algn="just">
              <a:spcBef>
                <a:spcPts val="600"/>
              </a:spcBef>
              <a:spcAft>
                <a:spcPts val="600"/>
              </a:spcAft>
              <a:buClr>
                <a:srgbClr val="000099"/>
              </a:buClr>
              <a:buFont typeface="Wingdings" panose="05000000000000000000" pitchFamily="2" charset="2"/>
              <a:buChar char="q"/>
            </a:pPr>
            <a:r>
              <a:rPr lang="tr-TR" sz="2000" spc="-50" dirty="0">
                <a:latin typeface="Arial" panose="020B0604020202020204" pitchFamily="34" charset="0"/>
                <a:ea typeface="Trebuchet MS" panose="020B0603020202020204" pitchFamily="34" charset="0"/>
                <a:cs typeface="Arial" panose="020B0604020202020204" pitchFamily="34" charset="0"/>
              </a:rPr>
              <a:t>Değerlemenin amacı ?</a:t>
            </a:r>
          </a:p>
          <a:p>
            <a:pPr marL="342900" indent="-342900" algn="just">
              <a:spcBef>
                <a:spcPts val="600"/>
              </a:spcBef>
              <a:spcAft>
                <a:spcPts val="600"/>
              </a:spcAft>
              <a:buClr>
                <a:srgbClr val="000099"/>
              </a:buClr>
              <a:buFont typeface="Wingdings" panose="05000000000000000000" pitchFamily="2" charset="2"/>
              <a:buChar char="q"/>
            </a:pPr>
            <a:r>
              <a:rPr lang="tr-TR" sz="2000" spc="-50" dirty="0" smtClean="0">
                <a:latin typeface="Arial" panose="020B0604020202020204" pitchFamily="34" charset="0"/>
                <a:ea typeface="Trebuchet MS" panose="020B0603020202020204" pitchFamily="34" charset="0"/>
                <a:cs typeface="Arial" panose="020B0604020202020204" pitchFamily="34" charset="0"/>
              </a:rPr>
              <a:t>Pratik </a:t>
            </a:r>
            <a:r>
              <a:rPr lang="tr-TR" sz="2000" spc="-50" dirty="0">
                <a:latin typeface="Arial" panose="020B0604020202020204" pitchFamily="34" charset="0"/>
                <a:ea typeface="Trebuchet MS" panose="020B0603020202020204" pitchFamily="34" charset="0"/>
                <a:cs typeface="Arial" panose="020B0604020202020204" pitchFamily="34" charset="0"/>
              </a:rPr>
              <a:t>uygulamalarda, genellikle, değerlemeyi yapan uzmanın, parametre tahminine başlamadan, halihazırda kafasında oluşturduğu bir değer vardır. Uzman, değerleme sürecinde aslında kafasındaki değeri ispatlamaya çalışmaktadır. Bu doğrultuda da parametrelerin tahmini bir tür ispat niteliğindedir. Önemli olan, bu ispat uğraşında, gerçekçi olmak ve sübjektifliği minimum kılmaktır.</a:t>
            </a: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a:p>
            <a:pPr marL="342900" indent="-342900" algn="just">
              <a:spcBef>
                <a:spcPts val="600"/>
              </a:spcBef>
              <a:spcAft>
                <a:spcPts val="600"/>
              </a:spcAft>
              <a:buClr>
                <a:srgbClr val="000099"/>
              </a:buClr>
              <a:buFont typeface="Wingdings" panose="05000000000000000000" pitchFamily="2" charset="2"/>
              <a:buChar char="q"/>
            </a:pPr>
            <a:endParaRPr lang="tr-TR" sz="2000" spc="-50" dirty="0">
              <a:latin typeface="Arial" panose="020B0604020202020204" pitchFamily="34" charset="0"/>
              <a:ea typeface="Trebuchet MS" panose="020B0603020202020204" pitchFamily="34" charset="0"/>
              <a:cs typeface="Arial" panose="020B0604020202020204" pitchFamily="34" charset="0"/>
            </a:endParaRPr>
          </a:p>
        </p:txBody>
      </p:sp>
      <p:sp>
        <p:nvSpPr>
          <p:cNvPr id="11" name="Dikdörtgen 10"/>
          <p:cNvSpPr/>
          <p:nvPr/>
        </p:nvSpPr>
        <p:spPr>
          <a:xfrm>
            <a:off x="313081" y="702412"/>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Parametreleri Etkileyen Faktörler</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0203892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12588</TotalTime>
  <Words>433</Words>
  <Application>Microsoft Office PowerPoint</Application>
  <PresentationFormat>Ekran Gösterisi (4:3)</PresentationFormat>
  <Paragraphs>107</Paragraphs>
  <Slides>7</Slides>
  <Notes>0</Notes>
  <HiddenSlides>0</HiddenSlides>
  <MMClips>0</MMClips>
  <ScaleCrop>false</ScaleCrop>
  <HeadingPairs>
    <vt:vector size="6" baseType="variant">
      <vt:variant>
        <vt:lpstr>Kullanılan Yazı Tipleri</vt:lpstr>
      </vt:variant>
      <vt:variant>
        <vt:i4>10</vt:i4>
      </vt:variant>
      <vt:variant>
        <vt:lpstr>Tema</vt:lpstr>
      </vt:variant>
      <vt:variant>
        <vt:i4>3</vt:i4>
      </vt:variant>
      <vt:variant>
        <vt:lpstr>Slayt Başlıkları</vt:lpstr>
      </vt:variant>
      <vt:variant>
        <vt:i4>7</vt:i4>
      </vt:variant>
    </vt:vector>
  </HeadingPairs>
  <TitlesOfParts>
    <vt:vector size="20" baseType="lpstr">
      <vt:lpstr>ＭＳ Ｐゴシック</vt:lpstr>
      <vt:lpstr>Arial</vt:lpstr>
      <vt:lpstr>Berlin Sans FB Demi</vt:lpstr>
      <vt:lpstr>Bernard MT Condensed</vt:lpstr>
      <vt:lpstr>Bodoni MT</vt:lpstr>
      <vt:lpstr>Bodoni MT Black</vt:lpstr>
      <vt:lpstr>Calibri</vt:lpstr>
      <vt:lpstr>Stencil</vt:lpstr>
      <vt:lpstr>Trebuchet MS</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816</cp:revision>
  <cp:lastPrinted>2016-10-24T07:53:35Z</cp:lastPrinted>
  <dcterms:created xsi:type="dcterms:W3CDTF">2016-09-18T09:35:24Z</dcterms:created>
  <dcterms:modified xsi:type="dcterms:W3CDTF">2020-02-26T10:44:31Z</dcterms:modified>
</cp:coreProperties>
</file>