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9" r:id="rId4"/>
    <p:sldId id="1083" r:id="rId5"/>
    <p:sldId id="1084" r:id="rId6"/>
    <p:sldId id="1085" r:id="rId7"/>
    <p:sldId id="1086" r:id="rId8"/>
    <p:sldId id="1087" r:id="rId9"/>
    <p:sldId id="1088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4332" y="503683"/>
            <a:ext cx="5335334" cy="51371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2010" y="2213610"/>
            <a:ext cx="7402354" cy="3445510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9824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4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Yeşim TANRIVERMİŞ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29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7425" y="1235012"/>
            <a:ext cx="583120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dirty="0"/>
              <a:t>OLİGOPOLE OYUN TEORİSİ</a:t>
            </a:r>
            <a:r>
              <a:rPr spc="-127" dirty="0"/>
              <a:t> </a:t>
            </a:r>
            <a:r>
              <a:rPr spc="-26" dirty="0"/>
              <a:t>YAKLAŞIMI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42010" y="2315775"/>
            <a:ext cx="7401878" cy="1786547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Amerikalı iktisatçılar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John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von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Neumann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(1903-1957)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Oskar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Morgernstern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(1902-1977) tarafından Oyunlar </a:t>
            </a:r>
            <a:r>
              <a:rPr sz="1650" spc="-26" dirty="0">
                <a:solidFill>
                  <a:srgbClr val="2F2F2F"/>
                </a:solidFill>
                <a:latin typeface="Arial"/>
                <a:cs typeface="Arial"/>
              </a:rPr>
              <a:t>Teorisi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İktisadi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Davranış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(Theory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of  Games and Economic Behaviour) başlıklı kitapta geliştirilen (1944) oyun  teorisi (game theory) bir karar biriminin (firmanın)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nasıl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davranacağını,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diğer 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karar birimlerinin kendi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kararına nasıl karşılık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vereceklerini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hesaba katarak  belirlediği bir ortamda karar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birimlerinin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nasıl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davrandıklarını inceleyen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bir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yaklaşım diye</a:t>
            </a:r>
            <a:r>
              <a:rPr sz="1650" spc="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tanımlanabilir.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105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7425" y="1235012"/>
            <a:ext cx="583120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dirty="0"/>
              <a:t>OLİGOPOLE OYUN TEORİSİ</a:t>
            </a:r>
            <a:r>
              <a:rPr spc="-127" dirty="0"/>
              <a:t> </a:t>
            </a:r>
            <a:r>
              <a:rPr spc="-26" dirty="0"/>
              <a:t>YAKLAŞIMI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234375" y="2014251"/>
            <a:ext cx="484346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</a:t>
            </a:r>
            <a:endParaRPr sz="16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83598" y="2014251"/>
            <a:ext cx="3020378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1033463" algn="l"/>
                <a:tab pos="1439228" algn="l"/>
                <a:tab pos="2240756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yı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az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lma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şıl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endParaRPr sz="16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42011" y="2014251"/>
            <a:ext cx="1250156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05740" marR="27623" indent="-205740" algn="r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0574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Oligop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lde</a:t>
            </a:r>
            <a:endParaRPr sz="1650">
              <a:latin typeface="Arial"/>
              <a:cs typeface="Arial"/>
            </a:endParaRPr>
          </a:p>
          <a:p>
            <a:pPr marR="3810" algn="r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birbir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erinin</a:t>
            </a:r>
            <a:endParaRPr sz="16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10955" y="2014251"/>
            <a:ext cx="4802505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R="3810" algn="r">
              <a:spcBef>
                <a:spcPts val="71"/>
              </a:spcBef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ım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lı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endParaRPr sz="1650">
              <a:latin typeface="Arial"/>
              <a:cs typeface="Arial"/>
            </a:endParaRPr>
          </a:p>
          <a:p>
            <a:pPr marR="54769" algn="r">
              <a:tabLst>
                <a:tab pos="1473517" algn="l"/>
                <a:tab pos="3191351" algn="l"/>
                <a:tab pos="369570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rla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etki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nmelerin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)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aç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tığ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nda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n,</a:t>
            </a:r>
            <a:endParaRPr sz="16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78910" y="2014251"/>
            <a:ext cx="966311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(firmaların</a:t>
            </a:r>
            <a:endParaRPr sz="1650">
              <a:latin typeface="Arial"/>
              <a:cs typeface="Arial"/>
            </a:endParaRPr>
          </a:p>
          <a:p>
            <a:pPr marL="10478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oligopolcü</a:t>
            </a:r>
            <a:endParaRPr sz="165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body" idx="1"/>
          </p:nvPr>
        </p:nvSpPr>
        <p:spPr>
          <a:xfrm>
            <a:off x="631506" y="2517458"/>
            <a:ext cx="8055293" cy="234567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0" marR="4286" indent="0" algn="just">
              <a:lnSpc>
                <a:spcPct val="100000"/>
              </a:lnSpc>
              <a:spcBef>
                <a:spcPts val="71"/>
              </a:spcBef>
              <a:buNone/>
            </a:pPr>
            <a:r>
              <a:rPr lang="tr-TR" spc="-4" dirty="0" smtClean="0"/>
              <a:t> </a:t>
            </a:r>
            <a:r>
              <a:rPr spc="-4" dirty="0" err="1" smtClean="0"/>
              <a:t>firmaların</a:t>
            </a:r>
            <a:r>
              <a:rPr spc="-4" dirty="0" smtClean="0"/>
              <a:t> </a:t>
            </a:r>
            <a:r>
              <a:rPr dirty="0"/>
              <a:t>fiyat-üretim-reklam-ürün </a:t>
            </a:r>
            <a:r>
              <a:rPr spc="-4" dirty="0"/>
              <a:t>geliştirme konularında aldıkları </a:t>
            </a:r>
            <a:r>
              <a:rPr dirty="0"/>
              <a:t>kararları  </a:t>
            </a:r>
            <a:r>
              <a:rPr spc="-4" dirty="0"/>
              <a:t>oyun </a:t>
            </a:r>
            <a:r>
              <a:rPr dirty="0"/>
              <a:t>teorisi </a:t>
            </a:r>
            <a:r>
              <a:rPr spc="-4" dirty="0"/>
              <a:t>çerçevesinde </a:t>
            </a:r>
            <a:r>
              <a:rPr dirty="0"/>
              <a:t>incelemek</a:t>
            </a:r>
            <a:r>
              <a:rPr spc="23" dirty="0"/>
              <a:t> </a:t>
            </a:r>
            <a:r>
              <a:rPr spc="-11" dirty="0"/>
              <a:t>mümkündür.</a:t>
            </a:r>
          </a:p>
          <a:p>
            <a:pPr marL="214789" marR="3810" indent="-205740" algn="just">
              <a:lnSpc>
                <a:spcPct val="100000"/>
              </a:lnSpc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/>
              <a:t>Biyoloji, uluslararası </a:t>
            </a:r>
            <a:r>
              <a:rPr dirty="0"/>
              <a:t>politika </a:t>
            </a:r>
            <a:r>
              <a:rPr spc="-8" dirty="0"/>
              <a:t>ve </a:t>
            </a:r>
            <a:r>
              <a:rPr spc="-4" dirty="0"/>
              <a:t>psikoloji gibi </a:t>
            </a:r>
            <a:r>
              <a:rPr spc="-8" dirty="0"/>
              <a:t>birçok </a:t>
            </a:r>
            <a:r>
              <a:rPr spc="-4" dirty="0"/>
              <a:t>alanda uygulanabilen  oyun </a:t>
            </a:r>
            <a:r>
              <a:rPr dirty="0"/>
              <a:t>teorisinin </a:t>
            </a:r>
            <a:r>
              <a:rPr spc="-4" dirty="0"/>
              <a:t>temel </a:t>
            </a:r>
            <a:r>
              <a:rPr dirty="0"/>
              <a:t>varsayımı, </a:t>
            </a:r>
            <a:r>
              <a:rPr spc="-4" dirty="0"/>
              <a:t>her </a:t>
            </a:r>
            <a:r>
              <a:rPr dirty="0"/>
              <a:t>karar biriminin kendi </a:t>
            </a:r>
            <a:r>
              <a:rPr spc="-4" dirty="0"/>
              <a:t>amacı  doğrultusunda rasyonel </a:t>
            </a:r>
            <a:r>
              <a:rPr spc="-8" dirty="0"/>
              <a:t>düşündüğü ve </a:t>
            </a:r>
            <a:r>
              <a:rPr spc="-4" dirty="0"/>
              <a:t>rakiplerinin de rasyonel  davranacaklarının bilincinde olduğu </a:t>
            </a:r>
            <a:r>
              <a:rPr spc="-11" dirty="0"/>
              <a:t>hususudur. </a:t>
            </a:r>
            <a:r>
              <a:rPr spc="-8" dirty="0"/>
              <a:t>Bu </a:t>
            </a:r>
            <a:r>
              <a:rPr dirty="0"/>
              <a:t>temel </a:t>
            </a:r>
            <a:r>
              <a:rPr spc="-4" dirty="0"/>
              <a:t>varsayıma göre her  oligopolcü firma kendi </a:t>
            </a:r>
            <a:r>
              <a:rPr dirty="0"/>
              <a:t>karını </a:t>
            </a:r>
            <a:r>
              <a:rPr spc="-4" dirty="0"/>
              <a:t>maksimize </a:t>
            </a:r>
            <a:r>
              <a:rPr dirty="0"/>
              <a:t>edecek </a:t>
            </a:r>
            <a:r>
              <a:rPr spc="-4" dirty="0"/>
              <a:t>biçimde davranır </a:t>
            </a:r>
            <a:r>
              <a:rPr spc="-11" dirty="0"/>
              <a:t>ve  </a:t>
            </a:r>
            <a:r>
              <a:rPr spc="-4" dirty="0"/>
              <a:t>rakiplerinin de </a:t>
            </a:r>
            <a:r>
              <a:rPr dirty="0"/>
              <a:t>kendi </a:t>
            </a:r>
            <a:r>
              <a:rPr spc="-4" dirty="0"/>
              <a:t>karlarını maksimize edecek </a:t>
            </a:r>
            <a:r>
              <a:rPr spc="-8" dirty="0"/>
              <a:t>biçimde </a:t>
            </a:r>
            <a:r>
              <a:rPr spc="-4" dirty="0"/>
              <a:t>davrandıklarının  </a:t>
            </a:r>
            <a:r>
              <a:rPr spc="-8" dirty="0"/>
              <a:t>bilincindedir. Bu </a:t>
            </a:r>
            <a:r>
              <a:rPr spc="-4" dirty="0"/>
              <a:t>bağlamda oyun </a:t>
            </a:r>
            <a:r>
              <a:rPr dirty="0"/>
              <a:t>teorisinde </a:t>
            </a:r>
            <a:r>
              <a:rPr spc="-4" dirty="0"/>
              <a:t>her oyun, bir takım </a:t>
            </a:r>
            <a:r>
              <a:rPr dirty="0"/>
              <a:t>oyunculardan,  </a:t>
            </a:r>
            <a:r>
              <a:rPr spc="-4" dirty="0"/>
              <a:t>stratejilerden </a:t>
            </a:r>
            <a:r>
              <a:rPr spc="-8" dirty="0"/>
              <a:t>ve </a:t>
            </a:r>
            <a:r>
              <a:rPr spc="-4" dirty="0"/>
              <a:t>kazançlardan</a:t>
            </a:r>
            <a:r>
              <a:rPr spc="45" dirty="0"/>
              <a:t> </a:t>
            </a:r>
            <a:r>
              <a:rPr spc="-15" dirty="0"/>
              <a:t>oluşur.</a:t>
            </a:r>
          </a:p>
        </p:txBody>
      </p:sp>
    </p:spTree>
    <p:extLst>
      <p:ext uri="{BB962C8B-B14F-4D97-AF65-F5344CB8AC3E}">
        <p14:creationId xmlns:p14="http://schemas.microsoft.com/office/powerpoint/2010/main" val="63000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8809" y="1189291"/>
            <a:ext cx="5027294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4" dirty="0"/>
              <a:t>MAHKUMLARIN </a:t>
            </a:r>
            <a:r>
              <a:rPr dirty="0"/>
              <a:t>İKİLEMİ</a:t>
            </a:r>
            <a:r>
              <a:rPr spc="-68" dirty="0"/>
              <a:t> </a:t>
            </a:r>
            <a:r>
              <a:rPr dirty="0"/>
              <a:t>(AÇMAZI</a:t>
            </a:r>
            <a:r>
              <a:rPr sz="2700" dirty="0"/>
              <a:t>)</a:t>
            </a:r>
            <a:endParaRPr sz="2700"/>
          </a:p>
        </p:txBody>
      </p:sp>
      <p:sp>
        <p:nvSpPr>
          <p:cNvPr id="12" name="object 12"/>
          <p:cNvSpPr txBox="1"/>
          <p:nvPr/>
        </p:nvSpPr>
        <p:spPr>
          <a:xfrm>
            <a:off x="842010" y="2014251"/>
            <a:ext cx="7409498" cy="254829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Oyun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teorisinin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klasik bir oyunu olan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Amerikalı iktisatçı A.W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Tucker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(1905-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1995)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tarafından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1950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yılında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geliştirilen mahkumların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ikilemi (prisoners’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dilemma) oyununda,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polis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trafik kazası suçundan tutukladığı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Ahmet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ve 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Mehmet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isimli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iki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kişinin aslında banka soyguncusu olduklarından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şüphelenmektedir.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Ancak polisin elinde cezası 10 yıl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hapis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olan banka  soygunu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konusunda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yeteri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kadar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güçlü kanıt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yoktur.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 yüzden de Ahmet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4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Mehmet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adlı kişilerin yargılama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sonucu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trafik kazası suçundan birer yıl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hapse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mahkum olmaları söz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konusudur.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durumda polis banka soygunu suçunu  itiraf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ettirmek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 her suçluyu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ayrı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ayrı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sorgular ve her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suçluya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şu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öneriyi  yapar: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117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4332" y="1235012"/>
            <a:ext cx="5014913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dirty="0"/>
              <a:t>MAHKUMLARIN İKİLEMİ</a:t>
            </a:r>
            <a:r>
              <a:rPr spc="-71" dirty="0"/>
              <a:t> </a:t>
            </a:r>
            <a:r>
              <a:rPr spc="-4" dirty="0"/>
              <a:t>(AÇMAZI)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42010" y="2315775"/>
            <a:ext cx="7402830" cy="1786547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«Susarak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trafik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kazası suçundan bir yıl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hapis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yatmaktansa, soygun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suçunu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itiraf ederek sen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serbest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kal, suç ortağın 10 yıl hapis yatsın. Ancak suç  ortağında senin gibi suçunu itiraf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ederse,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senin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itirafına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ihtiyacımız  olmayacağından senin cezanı indiririz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10 yıl yerine 5 yıl hapis hapse  mahkum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olursun.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 öneriye ilişkin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kararını bize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(yarın) bildirinceye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kadar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senin arkadaşınla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görüşmene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izin vermeyeceğiz, önerimize ilişkin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kararını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tek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başına</a:t>
            </a:r>
            <a:r>
              <a:rPr sz="1650"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alacaksın.»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30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4333" y="1235012"/>
            <a:ext cx="5018246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dirty="0"/>
              <a:t>MAHKUMLARIN İKİLEMİ</a:t>
            </a:r>
            <a:r>
              <a:rPr spc="-71" dirty="0"/>
              <a:t> </a:t>
            </a:r>
            <a:r>
              <a:rPr dirty="0"/>
              <a:t>(AÇMAZI)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42010" y="2315775"/>
            <a:ext cx="7402830" cy="254829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 söylenenlerden anlaşılmış olacağı gibi, mahkumların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ikilemi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(mahkumların  açmazı) oyununda. Ahmet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Mehmet isimli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iki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oyuncu, susmak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itiraf  etmek gibi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iki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strateji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her mahkumun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her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stratejiden elde edeceği  kazançlar (payoffs)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vardır.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 üç unsuru birlikte gösteren bir sonraki tablodaki  dört hücredeki (üst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sol,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üst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sağ,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alt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sol,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alt sağ)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rakamlar,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her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oyuncunun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aldığı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karardan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sağladığı kazancı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belirtir.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bağlamda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her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hücredeki 1.  rakam Ahmet’in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aldığı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kararın kendisine sağladığı kazancı, 2.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rakam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ise 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Mehmet’in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aldığı bir kararın kendisine sağladığı kazancı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gösterir.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sonraki  tabloda her oyuncunun bir stratejiden elde ettiği kazanç, arkadaşının seçtiği  stratejiye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bağlıdır.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269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4333" y="1235012"/>
            <a:ext cx="5018246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dirty="0"/>
              <a:t>MAHKUMLARIN İKİLEMİ</a:t>
            </a:r>
            <a:r>
              <a:rPr spc="-71" dirty="0"/>
              <a:t> </a:t>
            </a:r>
            <a:r>
              <a:rPr dirty="0"/>
              <a:t>(AÇMAZI)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42010" y="2315775"/>
            <a:ext cx="7401878" cy="770884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Her suçlunun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rasyonel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düşündüğü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(cezasını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minimize etmeyi amaçladığı)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ve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rakibinin de rasyonel davrandığının bilincinde olduğu temel varsayımı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altında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oyuncular acaba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nasıl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davranacaklardır</a:t>
            </a:r>
            <a:r>
              <a:rPr sz="1650"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?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9258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27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12439</TotalTime>
  <Words>617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OLİGOPOLE OYUN TEORİSİ YAKLAŞIMI</vt:lpstr>
      <vt:lpstr>OLİGOPOLE OYUN TEORİSİ YAKLAŞIMI</vt:lpstr>
      <vt:lpstr>MAHKUMLARIN İKİLEMİ (AÇMAZI)</vt:lpstr>
      <vt:lpstr>MAHKUMLARIN İKİLEMİ (AÇMAZI)</vt:lpstr>
      <vt:lpstr>MAHKUMLARIN İKİLEMİ (AÇMAZI)</vt:lpstr>
      <vt:lpstr>MAHKUMLARIN İKİLEMİ (AÇMAZI)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812</cp:revision>
  <cp:lastPrinted>2016-10-24T07:53:35Z</cp:lastPrinted>
  <dcterms:created xsi:type="dcterms:W3CDTF">2016-09-18T09:35:24Z</dcterms:created>
  <dcterms:modified xsi:type="dcterms:W3CDTF">2020-02-24T11:31:56Z</dcterms:modified>
</cp:coreProperties>
</file>