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61" r:id="rId6"/>
    <p:sldId id="262" r:id="rId7"/>
    <p:sldId id="263" r:id="rId8"/>
    <p:sldId id="264" r:id="rId9"/>
    <p:sldId id="266"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A12715-5186-49BF-94C6-2DCB422F7488}" type="datetimeFigureOut">
              <a:rPr lang="tr-TR" smtClean="0"/>
              <a:t>21.11.2019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B0108-33D6-4AEB-A812-C083F5F8D5F5}" type="slidenum">
              <a:rPr lang="tr-TR" smtClean="0"/>
              <a:t>‹#›</a:t>
            </a:fld>
            <a:endParaRPr lang="tr-TR"/>
          </a:p>
        </p:txBody>
      </p:sp>
    </p:spTree>
    <p:extLst>
      <p:ext uri="{BB962C8B-B14F-4D97-AF65-F5344CB8AC3E}">
        <p14:creationId xmlns:p14="http://schemas.microsoft.com/office/powerpoint/2010/main" val="74523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C713027-2ACF-4492-8112-723D62985339}" type="slidenum">
              <a:rPr lang="tr-TR" smtClean="0"/>
              <a:t>4</a:t>
            </a:fld>
            <a:endParaRPr lang="tr-TR"/>
          </a:p>
        </p:txBody>
      </p:sp>
    </p:spTree>
    <p:extLst>
      <p:ext uri="{BB962C8B-B14F-4D97-AF65-F5344CB8AC3E}">
        <p14:creationId xmlns:p14="http://schemas.microsoft.com/office/powerpoint/2010/main" val="197053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3EE24F9-4732-4203-9BDB-08CBAA0B929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3735229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EE24F9-4732-4203-9BDB-08CBAA0B929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313356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EE24F9-4732-4203-9BDB-08CBAA0B929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568747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3EE24F9-4732-4203-9BDB-08CBAA0B929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3809000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3EE24F9-4732-4203-9BDB-08CBAA0B929B}"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1707243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3EE24F9-4732-4203-9BDB-08CBAA0B929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4100457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3EE24F9-4732-4203-9BDB-08CBAA0B929B}"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420723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3EE24F9-4732-4203-9BDB-08CBAA0B929B}"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303330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3EE24F9-4732-4203-9BDB-08CBAA0B929B}"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2016876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EE24F9-4732-4203-9BDB-08CBAA0B929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3671099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3EE24F9-4732-4203-9BDB-08CBAA0B929B}"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656F1A4-B0B0-43B8-AB43-788B0FEDFD98}" type="slidenum">
              <a:rPr lang="tr-TR" smtClean="0"/>
              <a:t>‹#›</a:t>
            </a:fld>
            <a:endParaRPr lang="tr-TR"/>
          </a:p>
        </p:txBody>
      </p:sp>
    </p:spTree>
    <p:extLst>
      <p:ext uri="{BB962C8B-B14F-4D97-AF65-F5344CB8AC3E}">
        <p14:creationId xmlns:p14="http://schemas.microsoft.com/office/powerpoint/2010/main" val="1192199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EE24F9-4732-4203-9BDB-08CBAA0B929B}"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56F1A4-B0B0-43B8-AB43-788B0FEDFD98}" type="slidenum">
              <a:rPr lang="tr-TR" smtClean="0"/>
              <a:t>‹#›</a:t>
            </a:fld>
            <a:endParaRPr lang="tr-TR"/>
          </a:p>
        </p:txBody>
      </p:sp>
    </p:spTree>
    <p:extLst>
      <p:ext uri="{BB962C8B-B14F-4D97-AF65-F5344CB8AC3E}">
        <p14:creationId xmlns:p14="http://schemas.microsoft.com/office/powerpoint/2010/main" val="1424478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92166" y="313066"/>
            <a:ext cx="9144000" cy="2387600"/>
          </a:xfrm>
        </p:spPr>
        <p:txBody>
          <a:bodyPr/>
          <a:lstStyle/>
          <a:p>
            <a:r>
              <a:rPr lang="tr-TR" dirty="0" smtClean="0"/>
              <a:t>TEMEL GERONTOLOJİ</a:t>
            </a:r>
            <a:endParaRPr lang="tr-TR" dirty="0"/>
          </a:p>
        </p:txBody>
      </p:sp>
      <p:sp>
        <p:nvSpPr>
          <p:cNvPr id="3" name="Alt Başlık 2"/>
          <p:cNvSpPr>
            <a:spLocks noGrp="1"/>
          </p:cNvSpPr>
          <p:nvPr>
            <p:ph type="subTitle" idx="1"/>
          </p:nvPr>
        </p:nvSpPr>
        <p:spPr/>
        <p:txBody>
          <a:bodyPr/>
          <a:lstStyle/>
          <a:p>
            <a:r>
              <a:rPr lang="tr-TR" dirty="0" err="1" smtClean="0"/>
              <a:t>Gerontolojinin</a:t>
            </a:r>
            <a:r>
              <a:rPr lang="tr-TR" dirty="0" smtClean="0"/>
              <a:t> </a:t>
            </a:r>
            <a:r>
              <a:rPr lang="tr-TR" dirty="0" smtClean="0"/>
              <a:t>tanımı, temel </a:t>
            </a:r>
            <a:r>
              <a:rPr lang="tr-TR" dirty="0" smtClean="0"/>
              <a:t>kavramlar</a:t>
            </a:r>
            <a:endParaRPr lang="tr-TR" dirty="0"/>
          </a:p>
        </p:txBody>
      </p:sp>
    </p:spTree>
    <p:extLst>
      <p:ext uri="{BB962C8B-B14F-4D97-AF65-F5344CB8AC3E}">
        <p14:creationId xmlns:p14="http://schemas.microsoft.com/office/powerpoint/2010/main" val="10385521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Yaşlı kime denir?</a:t>
            </a:r>
            <a:endParaRPr lang="tr-TR" dirty="0"/>
          </a:p>
        </p:txBody>
      </p:sp>
      <p:sp>
        <p:nvSpPr>
          <p:cNvPr id="3" name="İçerik Yer Tutucusu 2"/>
          <p:cNvSpPr>
            <a:spLocks noGrp="1"/>
          </p:cNvSpPr>
          <p:nvPr>
            <p:ph idx="1"/>
          </p:nvPr>
        </p:nvSpPr>
        <p:spPr/>
        <p:txBody>
          <a:bodyPr/>
          <a:lstStyle/>
          <a:p>
            <a:r>
              <a:rPr lang="tr-TR" dirty="0" smtClean="0"/>
              <a:t>Yaşlı tanımını/kategorisini keskin bir şekilde sınırlandırmamız güçtür.</a:t>
            </a:r>
          </a:p>
          <a:p>
            <a:r>
              <a:rPr lang="tr-TR" dirty="0" smtClean="0"/>
              <a:t>Toplumdan topluma bireyden bireye farklılık gösterir.</a:t>
            </a:r>
          </a:p>
          <a:p>
            <a:r>
              <a:rPr lang="tr-TR" dirty="0" smtClean="0"/>
              <a:t>Bir futbolcu için kaç yaş yaşlı anlamına gelir?</a:t>
            </a:r>
          </a:p>
          <a:p>
            <a:r>
              <a:rPr lang="tr-TR" dirty="0" smtClean="0"/>
              <a:t>Aynı senede doğan her birey aynı yaşta mıdır?</a:t>
            </a:r>
          </a:p>
          <a:p>
            <a:r>
              <a:rPr lang="tr-TR" dirty="0" smtClean="0"/>
              <a:t>Yaşamın her döneminde olduğu gibi yaşlı bireylerin de heterojen bir grup içinde yer aldıklarını vurgulamak gerekir.</a:t>
            </a:r>
          </a:p>
          <a:p>
            <a:r>
              <a:rPr lang="tr-TR" dirty="0" smtClean="0"/>
              <a:t>Ancak yine de yaşlı tanımı yapabilmek için kullanılan genel yaş sınırı 65 olarak karşımıza çıkmaktadır (WHO, 1984).</a:t>
            </a:r>
          </a:p>
        </p:txBody>
      </p:sp>
    </p:spTree>
    <p:extLst>
      <p:ext uri="{BB962C8B-B14F-4D97-AF65-F5344CB8AC3E}">
        <p14:creationId xmlns:p14="http://schemas.microsoft.com/office/powerpoint/2010/main" val="4047473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Bu sınıflandırmaya göre:</a:t>
            </a:r>
          </a:p>
          <a:p>
            <a:pPr lvl="1">
              <a:buFont typeface="Wingdings" panose="05000000000000000000" pitchFamily="2" charset="2"/>
              <a:buChar char="Ø"/>
            </a:pPr>
            <a:r>
              <a:rPr lang="tr-TR" dirty="0" smtClean="0"/>
              <a:t>65-74: Genç yaşlı</a:t>
            </a:r>
          </a:p>
          <a:p>
            <a:pPr lvl="1">
              <a:buFont typeface="Wingdings" panose="05000000000000000000" pitchFamily="2" charset="2"/>
              <a:buChar char="Ø"/>
            </a:pPr>
            <a:r>
              <a:rPr lang="tr-TR" dirty="0" smtClean="0"/>
              <a:t>75-84: Orta yaşlı</a:t>
            </a:r>
          </a:p>
          <a:p>
            <a:pPr lvl="1">
              <a:buFont typeface="Wingdings" panose="05000000000000000000" pitchFamily="2" charset="2"/>
              <a:buChar char="Ø"/>
            </a:pPr>
            <a:r>
              <a:rPr lang="tr-TR" dirty="0" smtClean="0"/>
              <a:t>85+: İleri Yaşlı</a:t>
            </a:r>
            <a:endParaRPr lang="tr-TR" dirty="0"/>
          </a:p>
        </p:txBody>
      </p:sp>
    </p:spTree>
    <p:extLst>
      <p:ext uri="{BB962C8B-B14F-4D97-AF65-F5344CB8AC3E}">
        <p14:creationId xmlns:p14="http://schemas.microsoft.com/office/powerpoint/2010/main" val="560597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Yaşlılık ve Yaşlanma</a:t>
            </a:r>
            <a:endParaRPr lang="tr-TR" dirty="0"/>
          </a:p>
        </p:txBody>
      </p:sp>
      <p:sp>
        <p:nvSpPr>
          <p:cNvPr id="3" name="İçerik Yer Tutucusu 2"/>
          <p:cNvSpPr>
            <a:spLocks noGrp="1"/>
          </p:cNvSpPr>
          <p:nvPr>
            <p:ph idx="1"/>
          </p:nvPr>
        </p:nvSpPr>
        <p:spPr/>
        <p:txBody>
          <a:bodyPr/>
          <a:lstStyle/>
          <a:p>
            <a:r>
              <a:rPr lang="tr-TR" smtClean="0">
                <a:sym typeface="Wingdings" panose="05000000000000000000" pitchFamily="2" charset="2"/>
              </a:rPr>
              <a:t>Yaşlılık </a:t>
            </a:r>
            <a:r>
              <a:rPr lang="tr-TR" dirty="0" smtClean="0">
                <a:sym typeface="Wingdings" panose="05000000000000000000" pitchFamily="2" charset="2"/>
              </a:rPr>
              <a:t>bir </a:t>
            </a:r>
            <a:r>
              <a:rPr lang="tr-TR" dirty="0" smtClean="0">
                <a:solidFill>
                  <a:srgbClr val="FF0000"/>
                </a:solidFill>
                <a:sym typeface="Wingdings" panose="05000000000000000000" pitchFamily="2" charset="2"/>
              </a:rPr>
              <a:t>dönem</a:t>
            </a:r>
            <a:r>
              <a:rPr lang="tr-TR" dirty="0" smtClean="0">
                <a:sym typeface="Wingdings" panose="05000000000000000000" pitchFamily="2" charset="2"/>
              </a:rPr>
              <a:t>i yaşlanma ise </a:t>
            </a:r>
            <a:r>
              <a:rPr lang="tr-TR" dirty="0" smtClean="0">
                <a:solidFill>
                  <a:srgbClr val="FF0000"/>
                </a:solidFill>
                <a:sym typeface="Wingdings" panose="05000000000000000000" pitchFamily="2" charset="2"/>
              </a:rPr>
              <a:t>sürec</a:t>
            </a:r>
            <a:r>
              <a:rPr lang="tr-TR" dirty="0" smtClean="0">
                <a:sym typeface="Wingdings" panose="05000000000000000000" pitchFamily="2" charset="2"/>
              </a:rPr>
              <a:t>i anlatır.</a:t>
            </a:r>
            <a:endParaRPr lang="tr-TR" dirty="0"/>
          </a:p>
        </p:txBody>
      </p:sp>
    </p:spTree>
    <p:extLst>
      <p:ext uri="{BB962C8B-B14F-4D97-AF65-F5344CB8AC3E}">
        <p14:creationId xmlns:p14="http://schemas.microsoft.com/office/powerpoint/2010/main" val="79994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Yaşlanmayı sadece belli bir tanımla ifade etmek güçtür:</a:t>
            </a:r>
          </a:p>
          <a:p>
            <a:pPr lvl="1">
              <a:buFont typeface="Wingdings" panose="05000000000000000000" pitchFamily="2" charset="2"/>
              <a:buChar char="v"/>
            </a:pPr>
            <a:r>
              <a:rPr lang="tr-TR" dirty="0" smtClean="0"/>
              <a:t>Kronolojik yaşlanma</a:t>
            </a:r>
          </a:p>
          <a:p>
            <a:pPr lvl="1">
              <a:buFont typeface="Wingdings" panose="05000000000000000000" pitchFamily="2" charset="2"/>
              <a:buChar char="v"/>
            </a:pPr>
            <a:r>
              <a:rPr lang="tr-TR" dirty="0" smtClean="0"/>
              <a:t>Fizyolojik yaşlanma</a:t>
            </a:r>
          </a:p>
          <a:p>
            <a:pPr lvl="1">
              <a:buFont typeface="Wingdings" panose="05000000000000000000" pitchFamily="2" charset="2"/>
              <a:buChar char="v"/>
            </a:pPr>
            <a:r>
              <a:rPr lang="tr-TR" dirty="0" smtClean="0"/>
              <a:t>Psikolojik yaşlanma</a:t>
            </a:r>
          </a:p>
          <a:p>
            <a:pPr lvl="1">
              <a:buFont typeface="Wingdings" panose="05000000000000000000" pitchFamily="2" charset="2"/>
              <a:buChar char="v"/>
            </a:pPr>
            <a:r>
              <a:rPr lang="tr-TR" dirty="0" smtClean="0"/>
              <a:t>Sosyal yaşlanma</a:t>
            </a:r>
          </a:p>
          <a:p>
            <a:pPr lvl="1">
              <a:buFont typeface="Wingdings" panose="05000000000000000000" pitchFamily="2" charset="2"/>
              <a:buChar char="v"/>
            </a:pPr>
            <a:r>
              <a:rPr lang="tr-TR" dirty="0" smtClean="0"/>
              <a:t>Ekonomik yaşlanma</a:t>
            </a:r>
            <a:endParaRPr lang="tr-TR" dirty="0"/>
          </a:p>
        </p:txBody>
      </p:sp>
    </p:spTree>
    <p:extLst>
      <p:ext uri="{BB962C8B-B14F-4D97-AF65-F5344CB8AC3E}">
        <p14:creationId xmlns:p14="http://schemas.microsoft.com/office/powerpoint/2010/main" val="2680612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i="1" u="sng" dirty="0" err="1" smtClean="0">
                <a:solidFill>
                  <a:srgbClr val="7030A0"/>
                </a:solidFill>
              </a:rPr>
              <a:t>Gerontoloji</a:t>
            </a:r>
            <a:r>
              <a:rPr lang="tr-TR" i="1" u="sng" dirty="0" smtClean="0">
                <a:solidFill>
                  <a:srgbClr val="7030A0"/>
                </a:solidFill>
              </a:rPr>
              <a:t>; </a:t>
            </a:r>
            <a:r>
              <a:rPr lang="tr-TR" dirty="0" smtClean="0"/>
              <a:t>yaşlanma ve yaşlılık süreçlerine ilişkin bilimsel araştırmaları gerçekleştiren, bulgulara dayalı olarak aktif yaşlanma politikaları üreten, yaşlanma ve yaşlılıkla ilgili var olan teorik yaklaşımları değerlendiren ve yenilerini oluşturan, uygulamalı çalışmaları sürdüren, toplumsal yaşam içinde sadece yaşlıları değil, tüm kuşakların yaşlanma süreçlerine ilişkin </a:t>
            </a:r>
            <a:r>
              <a:rPr lang="tr-TR" dirty="0" err="1" smtClean="0"/>
              <a:t>interdisipliner</a:t>
            </a:r>
            <a:r>
              <a:rPr lang="tr-TR" dirty="0" smtClean="0"/>
              <a:t> bir perspektifle sosyal, ekonomik, kültürel boyutları analiz eden bilim dalıdır (MYK, 2016).</a:t>
            </a:r>
            <a:endParaRPr lang="tr-TR" i="1" u="sng" dirty="0">
              <a:solidFill>
                <a:srgbClr val="7030A0"/>
              </a:solidFill>
            </a:endParaRPr>
          </a:p>
        </p:txBody>
      </p:sp>
    </p:spTree>
    <p:extLst>
      <p:ext uri="{BB962C8B-B14F-4D97-AF65-F5344CB8AC3E}">
        <p14:creationId xmlns:p14="http://schemas.microsoft.com/office/powerpoint/2010/main" val="853158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Yaşlanma ve disiplinler arası kavramı</a:t>
            </a:r>
            <a:endParaRPr lang="tr-TR" dirty="0"/>
          </a:p>
        </p:txBody>
      </p:sp>
      <p:sp>
        <p:nvSpPr>
          <p:cNvPr id="3" name="İçerik Yer Tutucusu 2"/>
          <p:cNvSpPr>
            <a:spLocks noGrp="1"/>
          </p:cNvSpPr>
          <p:nvPr>
            <p:ph idx="1"/>
          </p:nvPr>
        </p:nvSpPr>
        <p:spPr/>
        <p:txBody>
          <a:bodyPr/>
          <a:lstStyle/>
          <a:p>
            <a:r>
              <a:rPr lang="tr-TR" dirty="0" err="1" smtClean="0"/>
              <a:t>Multidisipliner</a:t>
            </a:r>
            <a:r>
              <a:rPr lang="tr-TR" dirty="0" smtClean="0"/>
              <a:t> ?</a:t>
            </a:r>
          </a:p>
          <a:p>
            <a:r>
              <a:rPr lang="tr-TR" dirty="0" err="1" smtClean="0"/>
              <a:t>İnterdisipliner</a:t>
            </a:r>
            <a:r>
              <a:rPr lang="tr-TR" dirty="0" smtClean="0"/>
              <a:t> ?</a:t>
            </a:r>
            <a:endParaRPr lang="tr-TR" dirty="0"/>
          </a:p>
        </p:txBody>
      </p:sp>
    </p:spTree>
    <p:extLst>
      <p:ext uri="{BB962C8B-B14F-4D97-AF65-F5344CB8AC3E}">
        <p14:creationId xmlns:p14="http://schemas.microsoft.com/office/powerpoint/2010/main" val="1113619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Gerontolojinin</a:t>
            </a:r>
            <a:r>
              <a:rPr lang="tr-TR" dirty="0" smtClean="0"/>
              <a:t> ortak çalıştığı bilim alanları:</a:t>
            </a:r>
            <a:endParaRPr lang="tr-TR" dirty="0"/>
          </a:p>
        </p:txBody>
      </p:sp>
      <p:sp>
        <p:nvSpPr>
          <p:cNvPr id="3" name="İçerik Yer Tutucusu 2"/>
          <p:cNvSpPr>
            <a:spLocks noGrp="1"/>
          </p:cNvSpPr>
          <p:nvPr>
            <p:ph idx="1"/>
          </p:nvPr>
        </p:nvSpPr>
        <p:spPr/>
        <p:txBody>
          <a:bodyPr>
            <a:normAutofit lnSpcReduction="10000"/>
          </a:bodyPr>
          <a:lstStyle/>
          <a:p>
            <a:r>
              <a:rPr lang="tr-TR" dirty="0" smtClean="0"/>
              <a:t>Geriatri</a:t>
            </a:r>
          </a:p>
          <a:p>
            <a:r>
              <a:rPr lang="tr-TR" dirty="0" err="1" smtClean="0"/>
              <a:t>Biyogerontoloji</a:t>
            </a:r>
            <a:endParaRPr lang="tr-TR" dirty="0" smtClean="0"/>
          </a:p>
          <a:p>
            <a:r>
              <a:rPr lang="tr-TR" dirty="0" err="1" smtClean="0"/>
              <a:t>Gerontopsikiyatri</a:t>
            </a:r>
            <a:endParaRPr lang="tr-TR" dirty="0" smtClean="0"/>
          </a:p>
          <a:p>
            <a:r>
              <a:rPr lang="tr-TR" dirty="0" err="1" smtClean="0"/>
              <a:t>Gerontopsikoloji</a:t>
            </a:r>
            <a:endParaRPr lang="tr-TR" dirty="0" smtClean="0"/>
          </a:p>
          <a:p>
            <a:r>
              <a:rPr lang="tr-TR" dirty="0" err="1" smtClean="0"/>
              <a:t>Gerontososyoloji</a:t>
            </a:r>
            <a:endParaRPr lang="tr-TR" dirty="0" smtClean="0"/>
          </a:p>
          <a:p>
            <a:r>
              <a:rPr lang="tr-TR" dirty="0" err="1" smtClean="0"/>
              <a:t>Gerontolojik</a:t>
            </a:r>
            <a:r>
              <a:rPr lang="tr-TR" dirty="0" smtClean="0"/>
              <a:t> antropoloji</a:t>
            </a:r>
          </a:p>
          <a:p>
            <a:r>
              <a:rPr lang="tr-TR" dirty="0" err="1" smtClean="0"/>
              <a:t>Geronteknoloji</a:t>
            </a:r>
            <a:endParaRPr lang="tr-TR" dirty="0" smtClean="0"/>
          </a:p>
          <a:p>
            <a:r>
              <a:rPr lang="tr-TR" dirty="0" smtClean="0"/>
              <a:t>Ekolojik </a:t>
            </a:r>
            <a:r>
              <a:rPr lang="tr-TR" dirty="0" err="1" smtClean="0"/>
              <a:t>gerontoloji</a:t>
            </a:r>
            <a:endParaRPr lang="tr-TR" dirty="0" smtClean="0"/>
          </a:p>
          <a:p>
            <a:r>
              <a:rPr lang="tr-TR" dirty="0" smtClean="0"/>
              <a:t>Serbest zaman </a:t>
            </a:r>
            <a:r>
              <a:rPr lang="tr-TR" dirty="0" smtClean="0"/>
              <a:t>pedagojisi (</a:t>
            </a:r>
            <a:r>
              <a:rPr lang="tr-TR" dirty="0" err="1" smtClean="0"/>
              <a:t>Kalınkara</a:t>
            </a:r>
            <a:r>
              <a:rPr lang="tr-TR" dirty="0" smtClean="0"/>
              <a:t>, 2016)</a:t>
            </a:r>
            <a:endParaRPr lang="tr-TR" dirty="0"/>
          </a:p>
        </p:txBody>
      </p:sp>
    </p:spTree>
    <p:extLst>
      <p:ext uri="{BB962C8B-B14F-4D97-AF65-F5344CB8AC3E}">
        <p14:creationId xmlns:p14="http://schemas.microsoft.com/office/powerpoint/2010/main" val="40000748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tr-TR" b="1" dirty="0"/>
          </a:p>
        </p:txBody>
      </p:sp>
      <p:sp>
        <p:nvSpPr>
          <p:cNvPr id="3" name="İçerik Yer Tutucusu 2"/>
          <p:cNvSpPr>
            <a:spLocks noGrp="1"/>
          </p:cNvSpPr>
          <p:nvPr>
            <p:ph idx="1"/>
          </p:nvPr>
        </p:nvSpPr>
        <p:spPr/>
        <p:txBody>
          <a:bodyPr>
            <a:normAutofit/>
          </a:bodyPr>
          <a:lstStyle/>
          <a:p>
            <a:r>
              <a:rPr lang="tr-TR" dirty="0" err="1" smtClean="0"/>
              <a:t>Kalınkara</a:t>
            </a:r>
            <a:r>
              <a:rPr lang="tr-TR" dirty="0" smtClean="0"/>
              <a:t>, V. (2016). </a:t>
            </a:r>
            <a:r>
              <a:rPr lang="tr-TR" i="1" dirty="0" smtClean="0"/>
              <a:t>Temel </a:t>
            </a:r>
            <a:r>
              <a:rPr lang="tr-TR" i="1" dirty="0" err="1" smtClean="0"/>
              <a:t>gerontoloji</a:t>
            </a:r>
            <a:r>
              <a:rPr lang="tr-TR" i="1" dirty="0" smtClean="0"/>
              <a:t>: Yaşlılık bilimi</a:t>
            </a:r>
            <a:r>
              <a:rPr lang="tr-TR" dirty="0" smtClean="0"/>
              <a:t>. Ankara: Nobel Yayınları.</a:t>
            </a:r>
          </a:p>
          <a:p>
            <a:r>
              <a:rPr lang="tr-TR" dirty="0" smtClean="0"/>
              <a:t>MYK, (2016). “Mesleki Yeterlilik Kurumu Sağlık ve Sosyal Hizmetler Sektör Komitesi, </a:t>
            </a:r>
            <a:r>
              <a:rPr lang="tr-TR" dirty="0" err="1" smtClean="0"/>
              <a:t>Gerontolog</a:t>
            </a:r>
            <a:r>
              <a:rPr lang="tr-TR" dirty="0" smtClean="0"/>
              <a:t>, Seviye 6” 1-29.</a:t>
            </a:r>
          </a:p>
          <a:p>
            <a:r>
              <a:rPr lang="tr-TR" dirty="0" smtClean="0"/>
              <a:t>WHO (1984) </a:t>
            </a:r>
            <a:r>
              <a:rPr lang="tr-TR" dirty="0" err="1" smtClean="0"/>
              <a:t>The</a:t>
            </a:r>
            <a:r>
              <a:rPr lang="tr-TR" dirty="0" smtClean="0"/>
              <a:t> </a:t>
            </a:r>
            <a:r>
              <a:rPr lang="tr-TR" dirty="0" err="1" smtClean="0"/>
              <a:t>uses</a:t>
            </a:r>
            <a:r>
              <a:rPr lang="tr-TR" dirty="0" smtClean="0"/>
              <a:t> of </a:t>
            </a:r>
            <a:r>
              <a:rPr lang="tr-TR" dirty="0" err="1" smtClean="0"/>
              <a:t>epidemiology</a:t>
            </a:r>
            <a:r>
              <a:rPr lang="tr-TR" dirty="0" smtClean="0"/>
              <a:t> in </a:t>
            </a:r>
            <a:r>
              <a:rPr lang="tr-TR" dirty="0" err="1" smtClean="0"/>
              <a:t>the</a:t>
            </a:r>
            <a:r>
              <a:rPr lang="tr-TR" dirty="0" smtClean="0"/>
              <a:t> </a:t>
            </a:r>
            <a:r>
              <a:rPr lang="tr-TR" dirty="0" err="1" smtClean="0"/>
              <a:t>study</a:t>
            </a:r>
            <a:r>
              <a:rPr lang="tr-TR" dirty="0" smtClean="0"/>
              <a:t> of </a:t>
            </a:r>
            <a:r>
              <a:rPr lang="tr-TR" dirty="0" err="1" smtClean="0"/>
              <a:t>the</a:t>
            </a:r>
            <a:r>
              <a:rPr lang="tr-TR" dirty="0" smtClean="0"/>
              <a:t> </a:t>
            </a:r>
            <a:r>
              <a:rPr lang="tr-TR" dirty="0" err="1" smtClean="0"/>
              <a:t>elderly</a:t>
            </a:r>
            <a:r>
              <a:rPr lang="tr-TR" dirty="0" smtClean="0"/>
              <a:t>. WHO, Technical </a:t>
            </a:r>
            <a:r>
              <a:rPr lang="tr-TR" dirty="0" err="1" smtClean="0"/>
              <a:t>Reports</a:t>
            </a:r>
            <a:r>
              <a:rPr lang="tr-TR" dirty="0" smtClean="0"/>
              <a:t> Series 706, Geneva:8-9.</a:t>
            </a:r>
          </a:p>
          <a:p>
            <a:endParaRPr lang="tr-TR" dirty="0"/>
          </a:p>
        </p:txBody>
      </p:sp>
    </p:spTree>
    <p:extLst>
      <p:ext uri="{BB962C8B-B14F-4D97-AF65-F5344CB8AC3E}">
        <p14:creationId xmlns:p14="http://schemas.microsoft.com/office/powerpoint/2010/main" val="29412791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235</Words>
  <Application>Microsoft Office PowerPoint</Application>
  <PresentationFormat>Geniş ekran</PresentationFormat>
  <Paragraphs>41</Paragraphs>
  <Slides>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Wingdings</vt:lpstr>
      <vt:lpstr>Office Teması</vt:lpstr>
      <vt:lpstr>TEMEL GERONTOLOJİ</vt:lpstr>
      <vt:lpstr>Yaşlı kime denir?</vt:lpstr>
      <vt:lpstr>PowerPoint Sunusu</vt:lpstr>
      <vt:lpstr>Yaşlılık ve Yaşlanma</vt:lpstr>
      <vt:lpstr>PowerPoint Sunusu</vt:lpstr>
      <vt:lpstr>PowerPoint Sunusu</vt:lpstr>
      <vt:lpstr>Yaşlanma ve disiplinler arası kavramı</vt:lpstr>
      <vt:lpstr>Gerontolojinin ortak çalıştığı bilim alanları:</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4</cp:revision>
  <dcterms:created xsi:type="dcterms:W3CDTF">2019-11-21T09:24:27Z</dcterms:created>
  <dcterms:modified xsi:type="dcterms:W3CDTF">2019-11-21T09:30:42Z</dcterms:modified>
</cp:coreProperties>
</file>