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18"/>
  </p:notesMasterIdLst>
  <p:sldIdLst>
    <p:sldId id="611" r:id="rId2"/>
    <p:sldId id="612" r:id="rId3"/>
    <p:sldId id="613" r:id="rId4"/>
    <p:sldId id="614" r:id="rId5"/>
    <p:sldId id="603" r:id="rId6"/>
    <p:sldId id="591" r:id="rId7"/>
    <p:sldId id="597" r:id="rId8"/>
    <p:sldId id="592" r:id="rId9"/>
    <p:sldId id="602" r:id="rId10"/>
    <p:sldId id="506" r:id="rId11"/>
    <p:sldId id="510" r:id="rId12"/>
    <p:sldId id="512" r:id="rId13"/>
    <p:sldId id="511" r:id="rId14"/>
    <p:sldId id="514" r:id="rId15"/>
    <p:sldId id="515" r:id="rId16"/>
    <p:sldId id="609" r:id="rId17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66"/>
    <a:srgbClr val="FFFF00"/>
    <a:srgbClr val="0066FF"/>
    <a:srgbClr val="000099"/>
    <a:srgbClr val="111111"/>
    <a:srgbClr val="0000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B0166-80FD-4CAE-8979-FDAEB6342DF0}" type="datetimeFigureOut">
              <a:rPr lang="tr-TR" smtClean="0"/>
              <a:pPr/>
              <a:t>17.01.2020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C9F57-933D-4433-969F-844F0CD6308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0081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C9F57-933D-4433-969F-844F0CD63086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8938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863F38E3-9EF7-4D52-9748-F9C35D961F5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57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3490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4956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647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6454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1949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3279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71E9DA-33B6-4B39-BAAF-7B16A5558A8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68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832F93-F701-4EAC-A58B-61366391E84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260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504FE673-097B-47CE-9B5C-091C62B4C77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704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0C16E98C-625B-4F15-B7D4-8D31CE4AA13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995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4835E157-DCE8-4202-A2F4-C5C3C93551F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3989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53364B-630F-4D23-AB4E-A34F098D1C1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780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C42176-17DD-4FE5-BB12-F5634161FD1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8730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DC675F-915D-4382-A462-4328557A018C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11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A19F39D6-EC6E-4594-9821-48C79015527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928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8864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Başlık"/>
          <p:cNvSpPr>
            <a:spLocks noGrp="1"/>
          </p:cNvSpPr>
          <p:nvPr>
            <p:ph type="title"/>
          </p:nvPr>
        </p:nvSpPr>
        <p:spPr>
          <a:xfrm>
            <a:off x="1835696" y="1412776"/>
            <a:ext cx="5832648" cy="708025"/>
          </a:xfrm>
        </p:spPr>
        <p:txBody>
          <a:bodyPr>
            <a:normAutofit/>
          </a:bodyPr>
          <a:lstStyle/>
          <a:p>
            <a:r>
              <a:rPr lang="tr-TR" sz="3200" b="1" dirty="0" err="1" smtClean="0"/>
              <a:t>References</a:t>
            </a:r>
            <a:endParaRPr lang="tr-TR" altLang="tr-TR" sz="2800" dirty="0" smtClean="0"/>
          </a:p>
        </p:txBody>
      </p:sp>
      <p:sp>
        <p:nvSpPr>
          <p:cNvPr id="20483" name="2 İçerik Yer Tutucusu"/>
          <p:cNvSpPr>
            <a:spLocks noGrp="1"/>
          </p:cNvSpPr>
          <p:nvPr>
            <p:ph idx="1"/>
          </p:nvPr>
        </p:nvSpPr>
        <p:spPr>
          <a:xfrm>
            <a:off x="1403648" y="2276872"/>
            <a:ext cx="7489825" cy="446405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tr-TR" altLang="tr-TR" dirty="0" smtClean="0">
                <a:solidFill>
                  <a:schemeClr val="tx1"/>
                </a:solidFill>
              </a:rPr>
              <a:t>1)	</a:t>
            </a:r>
            <a:r>
              <a:rPr lang="tr-TR" altLang="tr-TR" dirty="0" err="1" smtClean="0">
                <a:solidFill>
                  <a:schemeClr val="tx1"/>
                </a:solidFill>
              </a:rPr>
              <a:t>Brock</a:t>
            </a:r>
            <a:r>
              <a:rPr lang="tr-TR" altLang="tr-TR" dirty="0" smtClean="0">
                <a:solidFill>
                  <a:schemeClr val="tx1"/>
                </a:solidFill>
              </a:rPr>
              <a:t> </a:t>
            </a:r>
            <a:r>
              <a:rPr lang="tr-TR" altLang="tr-TR" dirty="0" err="1" smtClean="0">
                <a:solidFill>
                  <a:schemeClr val="tx1"/>
                </a:solidFill>
              </a:rPr>
              <a:t>Biology</a:t>
            </a:r>
            <a:r>
              <a:rPr lang="tr-TR" altLang="tr-TR" dirty="0" smtClean="0">
                <a:solidFill>
                  <a:schemeClr val="tx1"/>
                </a:solidFill>
              </a:rPr>
              <a:t> of </a:t>
            </a:r>
            <a:r>
              <a:rPr lang="tr-TR" altLang="tr-TR" dirty="0" err="1" smtClean="0">
                <a:solidFill>
                  <a:schemeClr val="tx1"/>
                </a:solidFill>
              </a:rPr>
              <a:t>Microorganisms</a:t>
            </a:r>
            <a:r>
              <a:rPr lang="tr-TR" altLang="tr-TR" dirty="0" smtClean="0">
                <a:solidFill>
                  <a:schemeClr val="tx1"/>
                </a:solidFill>
              </a:rPr>
              <a:t> </a:t>
            </a:r>
            <a:r>
              <a:rPr lang="tr-TR" altLang="tr-TR" dirty="0" err="1" smtClean="0">
                <a:solidFill>
                  <a:schemeClr val="tx1"/>
                </a:solidFill>
              </a:rPr>
              <a:t>fifteenth</a:t>
            </a:r>
            <a:r>
              <a:rPr lang="tr-TR" altLang="tr-TR" dirty="0" smtClean="0">
                <a:solidFill>
                  <a:schemeClr val="tx1"/>
                </a:solidFill>
              </a:rPr>
              <a:t> </a:t>
            </a:r>
            <a:r>
              <a:rPr lang="tr-TR" altLang="tr-TR" dirty="0" err="1" smtClean="0">
                <a:solidFill>
                  <a:schemeClr val="tx1"/>
                </a:solidFill>
              </a:rPr>
              <a:t>edition</a:t>
            </a:r>
            <a:r>
              <a:rPr lang="tr-TR" altLang="tr-TR" dirty="0" smtClean="0">
                <a:solidFill>
                  <a:schemeClr val="tx1"/>
                </a:solidFill>
              </a:rPr>
              <a:t> </a:t>
            </a:r>
            <a:r>
              <a:rPr lang="tr-TR" altLang="tr-TR" dirty="0" err="1" smtClean="0">
                <a:solidFill>
                  <a:schemeClr val="tx1"/>
                </a:solidFill>
              </a:rPr>
              <a:t>Madigan</a:t>
            </a:r>
            <a:r>
              <a:rPr lang="tr-TR" altLang="tr-TR" dirty="0" smtClean="0">
                <a:solidFill>
                  <a:schemeClr val="tx1"/>
                </a:solidFill>
              </a:rPr>
              <a:t>, M. T., </a:t>
            </a:r>
            <a:r>
              <a:rPr lang="tr-TR" altLang="tr-TR" dirty="0" err="1" smtClean="0">
                <a:solidFill>
                  <a:schemeClr val="tx1"/>
                </a:solidFill>
              </a:rPr>
              <a:t>Martinko</a:t>
            </a:r>
            <a:r>
              <a:rPr lang="tr-TR" altLang="tr-TR" dirty="0" smtClean="0">
                <a:solidFill>
                  <a:schemeClr val="tx1"/>
                </a:solidFill>
              </a:rPr>
              <a:t>, J. M., </a:t>
            </a:r>
            <a:r>
              <a:rPr lang="tr-TR" altLang="tr-TR" dirty="0" err="1" smtClean="0">
                <a:solidFill>
                  <a:schemeClr val="tx1"/>
                </a:solidFill>
              </a:rPr>
              <a:t>Dunlap</a:t>
            </a:r>
            <a:r>
              <a:rPr lang="tr-TR" altLang="tr-TR" dirty="0" smtClean="0">
                <a:solidFill>
                  <a:schemeClr val="tx1"/>
                </a:solidFill>
              </a:rPr>
              <a:t>, P.V., </a:t>
            </a:r>
            <a:r>
              <a:rPr lang="tr-TR" altLang="tr-TR" dirty="0" err="1" smtClean="0">
                <a:solidFill>
                  <a:schemeClr val="tx1"/>
                </a:solidFill>
              </a:rPr>
              <a:t>Clark</a:t>
            </a:r>
            <a:r>
              <a:rPr lang="tr-TR" altLang="tr-TR" dirty="0" smtClean="0">
                <a:solidFill>
                  <a:schemeClr val="tx1"/>
                </a:solidFill>
              </a:rPr>
              <a:t>, D.P., </a:t>
            </a:r>
            <a:r>
              <a:rPr lang="tr-TR" altLang="tr-TR" dirty="0" err="1" smtClean="0">
                <a:solidFill>
                  <a:schemeClr val="tx1"/>
                </a:solidFill>
              </a:rPr>
              <a:t>Pearson</a:t>
            </a:r>
            <a:r>
              <a:rPr lang="tr-TR" altLang="tr-TR" dirty="0" smtClean="0">
                <a:solidFill>
                  <a:schemeClr val="tx1"/>
                </a:solidFill>
              </a:rPr>
              <a:t> Benjamin </a:t>
            </a:r>
            <a:r>
              <a:rPr lang="tr-TR" altLang="tr-TR" dirty="0" err="1" smtClean="0">
                <a:solidFill>
                  <a:schemeClr val="tx1"/>
                </a:solidFill>
              </a:rPr>
              <a:t>Cummings</a:t>
            </a:r>
            <a:r>
              <a:rPr lang="tr-TR" altLang="tr-TR" dirty="0" smtClean="0">
                <a:solidFill>
                  <a:schemeClr val="tx1"/>
                </a:solidFill>
              </a:rPr>
              <a:t>, 2018.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tr-TR" dirty="0" smtClean="0">
                <a:solidFill>
                  <a:schemeClr val="tx1"/>
                </a:solidFill>
              </a:rPr>
              <a:t>2)	</a:t>
            </a:r>
            <a:r>
              <a:rPr lang="tr-TR" altLang="tr-TR" dirty="0" err="1" smtClean="0">
                <a:solidFill>
                  <a:schemeClr val="tx1"/>
                </a:solidFill>
              </a:rPr>
              <a:t>Microbiology</a:t>
            </a:r>
            <a:r>
              <a:rPr lang="tr-TR" altLang="tr-TR" dirty="0" smtClean="0">
                <a:solidFill>
                  <a:schemeClr val="tx1"/>
                </a:solidFill>
              </a:rPr>
              <a:t> an </a:t>
            </a:r>
            <a:r>
              <a:rPr lang="tr-TR" altLang="tr-TR" dirty="0" err="1" smtClean="0">
                <a:solidFill>
                  <a:schemeClr val="tx1"/>
                </a:solidFill>
              </a:rPr>
              <a:t>introduction</a:t>
            </a:r>
            <a:r>
              <a:rPr lang="tr-TR" altLang="tr-TR" dirty="0" smtClean="0">
                <a:solidFill>
                  <a:schemeClr val="tx1"/>
                </a:solidFill>
              </a:rPr>
              <a:t>, </a:t>
            </a:r>
            <a:r>
              <a:rPr lang="tr-TR" altLang="tr-TR" dirty="0" err="1" smtClean="0">
                <a:solidFill>
                  <a:schemeClr val="tx1"/>
                </a:solidFill>
              </a:rPr>
              <a:t>Tortora</a:t>
            </a:r>
            <a:r>
              <a:rPr lang="tr-TR" altLang="tr-TR" dirty="0" smtClean="0">
                <a:solidFill>
                  <a:schemeClr val="tx1"/>
                </a:solidFill>
              </a:rPr>
              <a:t>, G.J., </a:t>
            </a:r>
            <a:r>
              <a:rPr lang="tr-TR" altLang="tr-TR" dirty="0" err="1" smtClean="0">
                <a:solidFill>
                  <a:schemeClr val="tx1"/>
                </a:solidFill>
              </a:rPr>
              <a:t>Funke</a:t>
            </a:r>
            <a:r>
              <a:rPr lang="tr-TR" altLang="tr-TR" dirty="0" smtClean="0">
                <a:solidFill>
                  <a:schemeClr val="tx1"/>
                </a:solidFill>
              </a:rPr>
              <a:t>, B.R., Case, C.L., </a:t>
            </a:r>
            <a:r>
              <a:rPr lang="tr-TR" altLang="tr-TR" dirty="0" err="1" smtClean="0">
                <a:solidFill>
                  <a:schemeClr val="tx1"/>
                </a:solidFill>
              </a:rPr>
              <a:t>Pearson</a:t>
            </a:r>
            <a:r>
              <a:rPr lang="tr-TR" altLang="tr-TR" dirty="0" smtClean="0">
                <a:solidFill>
                  <a:schemeClr val="tx1"/>
                </a:solidFill>
              </a:rPr>
              <a:t> Benjamin </a:t>
            </a:r>
            <a:r>
              <a:rPr lang="tr-TR" altLang="tr-TR" dirty="0" err="1" smtClean="0">
                <a:solidFill>
                  <a:schemeClr val="tx1"/>
                </a:solidFill>
              </a:rPr>
              <a:t>Cummings</a:t>
            </a:r>
            <a:r>
              <a:rPr lang="tr-TR" altLang="tr-TR" dirty="0" smtClean="0">
                <a:solidFill>
                  <a:schemeClr val="tx1"/>
                </a:solidFill>
              </a:rPr>
              <a:t>, 2007.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tr-TR" dirty="0" smtClean="0">
                <a:solidFill>
                  <a:schemeClr val="tx1"/>
                </a:solidFill>
              </a:rPr>
              <a:t>3)	</a:t>
            </a:r>
            <a:r>
              <a:rPr lang="tr-TR" altLang="tr-TR" dirty="0" err="1" smtClean="0">
                <a:solidFill>
                  <a:schemeClr val="tx1"/>
                </a:solidFill>
              </a:rPr>
              <a:t>The</a:t>
            </a:r>
            <a:r>
              <a:rPr lang="tr-TR" altLang="tr-TR" dirty="0" smtClean="0">
                <a:solidFill>
                  <a:schemeClr val="tx1"/>
                </a:solidFill>
              </a:rPr>
              <a:t> </a:t>
            </a:r>
            <a:r>
              <a:rPr lang="tr-TR" altLang="tr-TR" dirty="0" err="1" smtClean="0">
                <a:solidFill>
                  <a:schemeClr val="tx1"/>
                </a:solidFill>
              </a:rPr>
              <a:t>Prokaryotes</a:t>
            </a:r>
            <a:r>
              <a:rPr lang="tr-TR" altLang="tr-TR" dirty="0" smtClean="0">
                <a:solidFill>
                  <a:schemeClr val="tx1"/>
                </a:solidFill>
              </a:rPr>
              <a:t>, </a:t>
            </a:r>
            <a:r>
              <a:rPr lang="tr-TR" altLang="tr-TR" dirty="0" err="1" smtClean="0">
                <a:solidFill>
                  <a:schemeClr val="tx1"/>
                </a:solidFill>
              </a:rPr>
              <a:t>third</a:t>
            </a:r>
            <a:r>
              <a:rPr lang="tr-TR" altLang="tr-TR" dirty="0" smtClean="0">
                <a:solidFill>
                  <a:schemeClr val="tx1"/>
                </a:solidFill>
              </a:rPr>
              <a:t> </a:t>
            </a:r>
            <a:r>
              <a:rPr lang="tr-TR" altLang="tr-TR" dirty="0" err="1" smtClean="0">
                <a:solidFill>
                  <a:schemeClr val="tx1"/>
                </a:solidFill>
              </a:rPr>
              <a:t>edition</a:t>
            </a:r>
            <a:r>
              <a:rPr lang="tr-TR" altLang="tr-TR" dirty="0" smtClean="0">
                <a:solidFill>
                  <a:schemeClr val="tx1"/>
                </a:solidFill>
              </a:rPr>
              <a:t>, Volume1-7, </a:t>
            </a:r>
            <a:r>
              <a:rPr lang="tr-TR" altLang="tr-TR" dirty="0" err="1" smtClean="0">
                <a:solidFill>
                  <a:schemeClr val="tx1"/>
                </a:solidFill>
              </a:rPr>
              <a:t>Dworkin</a:t>
            </a:r>
            <a:r>
              <a:rPr lang="tr-TR" altLang="tr-TR" dirty="0" smtClean="0">
                <a:solidFill>
                  <a:schemeClr val="tx1"/>
                </a:solidFill>
              </a:rPr>
              <a:t>, M. (Editor in </a:t>
            </a:r>
            <a:r>
              <a:rPr lang="tr-TR" altLang="tr-TR" dirty="0" err="1" smtClean="0">
                <a:solidFill>
                  <a:schemeClr val="tx1"/>
                </a:solidFill>
              </a:rPr>
              <a:t>chief</a:t>
            </a:r>
            <a:r>
              <a:rPr lang="tr-TR" altLang="tr-TR" dirty="0" smtClean="0">
                <a:solidFill>
                  <a:schemeClr val="tx1"/>
                </a:solidFill>
              </a:rPr>
              <a:t>), </a:t>
            </a:r>
            <a:r>
              <a:rPr lang="tr-TR" altLang="tr-TR" dirty="0" err="1" smtClean="0">
                <a:solidFill>
                  <a:schemeClr val="tx1"/>
                </a:solidFill>
              </a:rPr>
              <a:t>Springer</a:t>
            </a:r>
            <a:r>
              <a:rPr lang="tr-TR" altLang="tr-TR" dirty="0" smtClean="0">
                <a:solidFill>
                  <a:schemeClr val="tx1"/>
                </a:solidFill>
              </a:rPr>
              <a:t>, 2006</a:t>
            </a:r>
          </a:p>
          <a:p>
            <a:pPr eaLnBrk="1" hangingPunct="1">
              <a:lnSpc>
                <a:spcPct val="150000"/>
              </a:lnSpc>
            </a:pPr>
            <a:endParaRPr lang="tr-TR" altLang="tr-TR" dirty="0" smtClean="0">
              <a:solidFill>
                <a:schemeClr val="tx1"/>
              </a:solidFill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1410297" y="476672"/>
            <a:ext cx="7632775" cy="570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  <a:defRPr/>
            </a:pPr>
            <a:r>
              <a:rPr lang="tr-TR" sz="2800" b="1" dirty="0"/>
              <a:t>BIY 210 GENERAL MICROBIOLOGY II</a:t>
            </a:r>
          </a:p>
        </p:txBody>
      </p:sp>
    </p:spTree>
    <p:extLst>
      <p:ext uri="{BB962C8B-B14F-4D97-AF65-F5344CB8AC3E}">
        <p14:creationId xmlns:p14="http://schemas.microsoft.com/office/powerpoint/2010/main" val="1091607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91680" y="1268760"/>
            <a:ext cx="6995120" cy="5328592"/>
          </a:xfrm>
          <a:noFill/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The size of a DNA molecule is expressed as the number of bases or base pairs in the molecule.</a:t>
            </a:r>
          </a:p>
          <a:p>
            <a:r>
              <a:rPr lang="en-US" sz="2800" dirty="0">
                <a:solidFill>
                  <a:schemeClr val="tx1"/>
                </a:solidFill>
              </a:rPr>
              <a:t>1000 base </a:t>
            </a:r>
            <a:r>
              <a:rPr lang="en-US" sz="2800" dirty="0" err="1">
                <a:solidFill>
                  <a:schemeClr val="tx1"/>
                </a:solidFill>
              </a:rPr>
              <a:t>kilobases</a:t>
            </a:r>
            <a:r>
              <a:rPr lang="en-US" sz="2800" dirty="0">
                <a:solidFill>
                  <a:schemeClr val="tx1"/>
                </a:solidFill>
              </a:rPr>
              <a:t> (1 kb)</a:t>
            </a:r>
          </a:p>
          <a:p>
            <a:r>
              <a:rPr lang="en-US" sz="2800" dirty="0" err="1">
                <a:solidFill>
                  <a:schemeClr val="tx1"/>
                </a:solidFill>
              </a:rPr>
              <a:t>Kilobase</a:t>
            </a:r>
            <a:r>
              <a:rPr lang="en-US" sz="2800" dirty="0">
                <a:solidFill>
                  <a:schemeClr val="tx1"/>
                </a:solidFill>
              </a:rPr>
              <a:t> pair (1 </a:t>
            </a:r>
            <a:r>
              <a:rPr lang="en-US" sz="2800" dirty="0" err="1">
                <a:solidFill>
                  <a:schemeClr val="tx1"/>
                </a:solidFill>
              </a:rPr>
              <a:t>kbp</a:t>
            </a:r>
            <a:r>
              <a:rPr lang="en-US" sz="2800" dirty="0">
                <a:solidFill>
                  <a:schemeClr val="tx1"/>
                </a:solidFill>
              </a:rPr>
              <a:t>) if DNA is double stranded</a:t>
            </a:r>
          </a:p>
          <a:p>
            <a:r>
              <a:rPr lang="en-US" sz="2800" dirty="0">
                <a:solidFill>
                  <a:schemeClr val="tx1"/>
                </a:solidFill>
              </a:rPr>
              <a:t>A DNA strand with 5000 base pairs is 5 </a:t>
            </a:r>
            <a:r>
              <a:rPr lang="en-US" sz="2800" dirty="0" err="1">
                <a:solidFill>
                  <a:schemeClr val="tx1"/>
                </a:solidFill>
              </a:rPr>
              <a:t>kbp</a:t>
            </a:r>
            <a:r>
              <a:rPr lang="en-US" sz="2800" dirty="0">
                <a:solidFill>
                  <a:schemeClr val="tx1"/>
                </a:solidFill>
              </a:rPr>
              <a:t> in size.</a:t>
            </a:r>
          </a:p>
          <a:p>
            <a:r>
              <a:rPr lang="en-US" sz="2800" dirty="0">
                <a:solidFill>
                  <a:schemeClr val="tx1"/>
                </a:solidFill>
              </a:rPr>
              <a:t>The </a:t>
            </a:r>
            <a:r>
              <a:rPr lang="en-US" sz="2800" i="1" dirty="0">
                <a:solidFill>
                  <a:schemeClr val="tx1"/>
                </a:solidFill>
              </a:rPr>
              <a:t>E. coli </a:t>
            </a:r>
            <a:r>
              <a:rPr lang="en-US" sz="2800" dirty="0">
                <a:solidFill>
                  <a:schemeClr val="tx1"/>
                </a:solidFill>
              </a:rPr>
              <a:t>genome is 4640 </a:t>
            </a:r>
            <a:r>
              <a:rPr lang="en-US" sz="2800" dirty="0" err="1">
                <a:solidFill>
                  <a:schemeClr val="tx1"/>
                </a:solidFill>
              </a:rPr>
              <a:t>kbp</a:t>
            </a:r>
            <a:r>
              <a:rPr lang="en-US" sz="2800" dirty="0">
                <a:solidFill>
                  <a:schemeClr val="tx1"/>
                </a:solidFill>
              </a:rPr>
              <a:t> (4.64 </a:t>
            </a:r>
            <a:r>
              <a:rPr lang="en-US" sz="2800" dirty="0" err="1">
                <a:solidFill>
                  <a:schemeClr val="tx1"/>
                </a:solidFill>
              </a:rPr>
              <a:t>megabase</a:t>
            </a:r>
            <a:r>
              <a:rPr lang="en-US" sz="2800" dirty="0">
                <a:solidFill>
                  <a:schemeClr val="tx1"/>
                </a:solidFill>
              </a:rPr>
              <a:t> pairs = </a:t>
            </a:r>
            <a:r>
              <a:rPr lang="en-US" sz="2800" dirty="0" err="1">
                <a:solidFill>
                  <a:schemeClr val="tx1"/>
                </a:solidFill>
              </a:rPr>
              <a:t>Mbp</a:t>
            </a:r>
            <a:r>
              <a:rPr lang="en-US" sz="2800" dirty="0">
                <a:solidFill>
                  <a:schemeClr val="tx1"/>
                </a:solidFill>
              </a:rPr>
              <a:t>).</a:t>
            </a:r>
            <a:endParaRPr lang="tr-TR" sz="28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4895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07704" y="209311"/>
            <a:ext cx="6717432" cy="832644"/>
          </a:xfrm>
        </p:spPr>
        <p:txBody>
          <a:bodyPr/>
          <a:lstStyle/>
          <a:p>
            <a:pPr algn="ctr"/>
            <a:r>
              <a:rPr lang="fr-FR" b="1" dirty="0">
                <a:solidFill>
                  <a:schemeClr val="tx1"/>
                </a:solidFill>
                <a:effectLst/>
              </a:rPr>
              <a:t>DNA </a:t>
            </a:r>
            <a:r>
              <a:rPr lang="fr-FR" b="1" dirty="0" smtClean="0">
                <a:solidFill>
                  <a:schemeClr val="tx1"/>
                </a:solidFill>
                <a:effectLst/>
              </a:rPr>
              <a:t>po</a:t>
            </a:r>
            <a:r>
              <a:rPr lang="tr-TR" b="1" dirty="0" err="1" smtClean="0">
                <a:solidFill>
                  <a:schemeClr val="tx1"/>
                </a:solidFill>
                <a:effectLst/>
              </a:rPr>
              <a:t>lymerase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75656" y="1052736"/>
            <a:ext cx="7211144" cy="4967064"/>
          </a:xfrm>
          <a:noFill/>
        </p:spPr>
        <p:txBody>
          <a:bodyPr>
            <a:normAutofit lnSpcReduction="10000"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There are five types of DNA polymerases in </a:t>
            </a:r>
            <a:r>
              <a:rPr lang="en-US" sz="2800" i="1" dirty="0">
                <a:solidFill>
                  <a:schemeClr val="tx1"/>
                </a:solidFill>
              </a:rPr>
              <a:t>E. coli</a:t>
            </a:r>
            <a:r>
              <a:rPr lang="en-US" sz="2800" dirty="0">
                <a:solidFill>
                  <a:schemeClr val="tx1"/>
                </a:solidFill>
              </a:rPr>
              <a:t>, DNA polymerase I, II, III, IV and V.</a:t>
            </a:r>
          </a:p>
          <a:p>
            <a:r>
              <a:rPr lang="en-US" sz="2800" dirty="0">
                <a:solidFill>
                  <a:schemeClr val="tx1"/>
                </a:solidFill>
              </a:rPr>
              <a:t>DNA polymerase I removes RNA primers from the DNA chain with 5 </a:t>
            </a:r>
            <a:r>
              <a:rPr lang="en-US" sz="2800" dirty="0" smtClean="0">
                <a:solidFill>
                  <a:schemeClr val="tx1"/>
                </a:solidFill>
              </a:rPr>
              <a:t>' </a:t>
            </a:r>
            <a:r>
              <a:rPr lang="tr-TR" sz="2800" dirty="0" smtClean="0">
                <a:solidFill>
                  <a:schemeClr val="tx1"/>
                </a:solidFill>
              </a:rPr>
              <a:t>   </a:t>
            </a:r>
            <a:r>
              <a:rPr lang="en-US" sz="2800" dirty="0" smtClean="0">
                <a:solidFill>
                  <a:schemeClr val="tx1"/>
                </a:solidFill>
              </a:rPr>
              <a:t>3</a:t>
            </a:r>
            <a:r>
              <a:rPr lang="en-US" sz="2800" dirty="0">
                <a:solidFill>
                  <a:schemeClr val="tx1"/>
                </a:solidFill>
              </a:rPr>
              <a:t>' exonuclease activity. DNA polymerase III cannot do this.</a:t>
            </a:r>
          </a:p>
          <a:p>
            <a:r>
              <a:rPr lang="en-US" sz="2800" dirty="0">
                <a:solidFill>
                  <a:schemeClr val="tx1"/>
                </a:solidFill>
              </a:rPr>
              <a:t>The polymerase activity of DNA Polymerase III is higher than the others. Therefore, it uses this enzyme in cell replication.</a:t>
            </a:r>
            <a:endParaRPr lang="tr-TR" sz="2800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Sağ Ok 3"/>
          <p:cNvSpPr/>
          <p:nvPr/>
        </p:nvSpPr>
        <p:spPr>
          <a:xfrm>
            <a:off x="7956376" y="2852936"/>
            <a:ext cx="28803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79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364144" y="344302"/>
            <a:ext cx="4176464" cy="832644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chemeClr val="tx1"/>
                </a:solidFill>
                <a:effectLst/>
              </a:rPr>
              <a:t>DNA </a:t>
            </a:r>
            <a:r>
              <a:rPr lang="fr-FR" b="1" dirty="0" smtClean="0">
                <a:solidFill>
                  <a:schemeClr val="tx1"/>
                </a:solidFill>
                <a:effectLst/>
              </a:rPr>
              <a:t>po</a:t>
            </a:r>
            <a:r>
              <a:rPr lang="tr-TR" b="1" dirty="0" err="1" smtClean="0">
                <a:solidFill>
                  <a:schemeClr val="tx1"/>
                </a:solidFill>
                <a:effectLst/>
              </a:rPr>
              <a:t>ly</a:t>
            </a:r>
            <a:r>
              <a:rPr lang="fr-FR" b="1" dirty="0" err="1" smtClean="0">
                <a:solidFill>
                  <a:schemeClr val="tx1"/>
                </a:solidFill>
                <a:effectLst/>
              </a:rPr>
              <a:t>mera</a:t>
            </a:r>
            <a:r>
              <a:rPr lang="tr-TR" b="1" dirty="0" smtClean="0">
                <a:solidFill>
                  <a:schemeClr val="tx1"/>
                </a:solidFill>
                <a:effectLst/>
              </a:rPr>
              <a:t>se III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176946"/>
            <a:ext cx="8435280" cy="5492414"/>
          </a:xfrm>
          <a:noFill/>
        </p:spPr>
        <p:txBody>
          <a:bodyPr>
            <a:normAutofit lnSpcReduction="10000"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It is a complex holoenzyme.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core part of the enzyme consists of alpha (α), epsilon (ε) and theta (θ) subunits. This enzyme, which shows activity in double-stranded DNA, shows the highest activity in the form of dimer (the enzyme in both strands comes together) in the </a:t>
            </a:r>
            <a:r>
              <a:rPr lang="en-US" sz="2400" dirty="0" smtClean="0">
                <a:solidFill>
                  <a:schemeClr val="tx1"/>
                </a:solidFill>
              </a:rPr>
              <a:t>replisome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r>
              <a:rPr lang="en-US" sz="2400" dirty="0">
                <a:solidFill>
                  <a:schemeClr val="tx1"/>
                </a:solidFill>
              </a:rPr>
              <a:t>In this structure of the enzyme;</a:t>
            </a:r>
          </a:p>
          <a:p>
            <a:r>
              <a:rPr lang="en-US" sz="2400" dirty="0">
                <a:solidFill>
                  <a:schemeClr val="tx1"/>
                </a:solidFill>
              </a:rPr>
              <a:t>2 cores,</a:t>
            </a:r>
          </a:p>
          <a:p>
            <a:r>
              <a:rPr lang="en-US" sz="2400" dirty="0">
                <a:solidFill>
                  <a:schemeClr val="tx1"/>
                </a:solidFill>
              </a:rPr>
              <a:t>2 (β) beta subunits (ring subunit through which double stranded DNA passes, β sliding clamp),</a:t>
            </a:r>
          </a:p>
          <a:p>
            <a:r>
              <a:rPr lang="en-US" sz="2400" dirty="0">
                <a:solidFill>
                  <a:schemeClr val="tx1"/>
                </a:solidFill>
              </a:rPr>
              <a:t>2 (τ) tau subunits and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There are (γ) gamma, (δ) delta, (δ ’) delta prime, (ψ) psi and (χ) chi subunits called clamp-loading complex.</a:t>
            </a:r>
            <a:endParaRPr lang="tr-TR" sz="24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6245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496944" cy="936104"/>
          </a:xfrm>
          <a:noFill/>
        </p:spPr>
        <p:txBody>
          <a:bodyPr/>
          <a:lstStyle/>
          <a:p>
            <a:r>
              <a:rPr lang="en-US" sz="3200" b="1" dirty="0">
                <a:solidFill>
                  <a:schemeClr val="tx1"/>
                </a:solidFill>
              </a:rPr>
              <a:t>Correction of DNA replication errors</a:t>
            </a:r>
            <a:endParaRPr lang="tr-TR" sz="32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87624" y="1196752"/>
            <a:ext cx="7632848" cy="5328592"/>
          </a:xfrm>
          <a:noFill/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DNA polymerase III demonstrates exonuclease activity as well as conducting DNA synthesis. With this activity, DNA polymerase III plays a proofreading role in DNA replication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  <a:endParaRPr lang="tr-TR" sz="2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The </a:t>
            </a:r>
            <a:r>
              <a:rPr lang="tr-TR" sz="2800" dirty="0" smtClean="0">
                <a:solidFill>
                  <a:schemeClr val="tx1"/>
                </a:solidFill>
              </a:rPr>
              <a:t>         </a:t>
            </a:r>
            <a:r>
              <a:rPr lang="en-US" sz="2800" dirty="0" smtClean="0">
                <a:solidFill>
                  <a:schemeClr val="tx1"/>
                </a:solidFill>
              </a:rPr>
              <a:t>exonuclease </a:t>
            </a:r>
            <a:r>
              <a:rPr lang="en-US" sz="2800" dirty="0">
                <a:solidFill>
                  <a:schemeClr val="tx1"/>
                </a:solidFill>
              </a:rPr>
              <a:t>activity of DNA polymerase III adds to the correct structure by removing the wrong base in DNA synthesis.</a:t>
            </a:r>
          </a:p>
          <a:p>
            <a:r>
              <a:rPr lang="en-US" sz="2800" dirty="0">
                <a:solidFill>
                  <a:schemeClr val="tx1"/>
                </a:solidFill>
              </a:rPr>
              <a:t>This feature also has the DNA polymerase I enzyme.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220759" y="3532946"/>
            <a:ext cx="11304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/>
              <a:t>3</a:t>
            </a:r>
            <a:r>
              <a:rPr lang="fr-FR" sz="2000" b="1" dirty="0" smtClean="0"/>
              <a:t>'</a:t>
            </a:r>
            <a:r>
              <a:rPr lang="en-GB" sz="2000" b="1" dirty="0" smtClean="0">
                <a:sym typeface="Wingdings"/>
              </a:rPr>
              <a:t></a:t>
            </a:r>
            <a:r>
              <a:rPr lang="fr-FR" sz="2000" b="1" dirty="0" smtClean="0"/>
              <a:t> 5‘</a:t>
            </a:r>
            <a:r>
              <a:rPr lang="tr-TR" sz="2000" b="1" dirty="0" smtClean="0"/>
              <a:t> </a:t>
            </a:r>
            <a:r>
              <a:rPr lang="fr-FR" sz="2000" b="1" dirty="0" smtClean="0"/>
              <a:t>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45940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75656" y="292100"/>
            <a:ext cx="7211144" cy="832644"/>
          </a:xfrm>
          <a:noFill/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R</a:t>
            </a:r>
            <a:r>
              <a:rPr lang="fr-FR" b="1" dirty="0" err="1" smtClean="0">
                <a:solidFill>
                  <a:schemeClr val="tx1"/>
                </a:solidFill>
              </a:rPr>
              <a:t>eplication</a:t>
            </a:r>
            <a:r>
              <a:rPr lang="tr-TR" b="1" dirty="0" smtClean="0">
                <a:solidFill>
                  <a:schemeClr val="tx1"/>
                </a:solidFill>
              </a:rPr>
              <a:t> of </a:t>
            </a:r>
            <a:r>
              <a:rPr lang="fr-FR" b="1" dirty="0" err="1" smtClean="0">
                <a:solidFill>
                  <a:schemeClr val="tx1"/>
                </a:solidFill>
              </a:rPr>
              <a:t>Linear</a:t>
            </a:r>
            <a:r>
              <a:rPr lang="fr-FR" b="1" dirty="0" smtClean="0">
                <a:solidFill>
                  <a:schemeClr val="tx1"/>
                </a:solidFill>
              </a:rPr>
              <a:t> DNA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5184576"/>
          </a:xfrm>
          <a:noFill/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The primer is irreplaceable in eukaryotes, bacteria, plasmids and virus replication with linear genomes.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All DNA polymerases can add nucleotides to the 3’-OH terminal. Linear DNA does not contain a free 3’-OH lead at the site of the primer.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This problem has been solved in some viruses by circularizing the genome or forming </a:t>
            </a:r>
            <a:r>
              <a:rPr lang="en-US" sz="2800" dirty="0" err="1">
                <a:solidFill>
                  <a:schemeClr val="tx1"/>
                </a:solidFill>
              </a:rPr>
              <a:t>concatemers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Different ways have been developed to solve this problem in organisms with linear genomes.</a:t>
            </a:r>
            <a:endParaRPr lang="tr-TR" sz="28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58720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051720" y="292100"/>
            <a:ext cx="6635080" cy="832644"/>
          </a:xfrm>
          <a:noFill/>
        </p:spPr>
        <p:txBody>
          <a:bodyPr/>
          <a:lstStyle/>
          <a:p>
            <a:r>
              <a:rPr lang="tr-TR" b="1" dirty="0">
                <a:solidFill>
                  <a:schemeClr val="tx1"/>
                </a:solidFill>
              </a:rPr>
              <a:t>R</a:t>
            </a:r>
            <a:r>
              <a:rPr lang="fr-FR" b="1" dirty="0" err="1">
                <a:solidFill>
                  <a:schemeClr val="tx1"/>
                </a:solidFill>
              </a:rPr>
              <a:t>eplication</a:t>
            </a:r>
            <a:r>
              <a:rPr lang="tr-TR" b="1" dirty="0">
                <a:solidFill>
                  <a:schemeClr val="tx1"/>
                </a:solidFill>
              </a:rPr>
              <a:t> of </a:t>
            </a:r>
            <a:r>
              <a:rPr lang="fr-FR" b="1" dirty="0" err="1">
                <a:solidFill>
                  <a:schemeClr val="tx1"/>
                </a:solidFill>
              </a:rPr>
              <a:t>Linear</a:t>
            </a:r>
            <a:r>
              <a:rPr lang="fr-FR" b="1" dirty="0">
                <a:solidFill>
                  <a:schemeClr val="tx1"/>
                </a:solidFill>
              </a:rPr>
              <a:t> DNA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328592"/>
          </a:xfrm>
          <a:noFill/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en-US" sz="2800" dirty="0">
                <a:solidFill>
                  <a:schemeClr val="tx1"/>
                </a:solidFill>
              </a:rPr>
              <a:t>The linear DNA ends in eukaryotic chromosomes contain guanine-rich sequences called telomere, usually formed by repeating 6 base pairs for 20 or more. Replication is achieved by binding the telomerase enzyme, which carries a short RNA as a cofactor, to the 3 ’end of the DNA to be replicated.</a:t>
            </a:r>
          </a:p>
          <a:p>
            <a:pPr>
              <a:lnSpc>
                <a:spcPct val="160000"/>
              </a:lnSpc>
            </a:pPr>
            <a:r>
              <a:rPr lang="en-US" sz="2800" dirty="0">
                <a:solidFill>
                  <a:schemeClr val="tx1"/>
                </a:solidFill>
              </a:rPr>
              <a:t>Bacteria, plasmids and viruses primarily use a protein instead of RNA. DNA polymerases can add nucleotides to the OH groups in these proteins. Proteins are covalently bound to the 5 ’ends of DNA.</a:t>
            </a:r>
            <a:endParaRPr lang="tr-TR" sz="28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8173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971600" y="836712"/>
            <a:ext cx="8064896" cy="5832648"/>
          </a:xfrm>
          <a:noFill/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US" sz="1600" b="1" dirty="0">
                <a:solidFill>
                  <a:schemeClr val="tx1"/>
                </a:solidFill>
              </a:rPr>
              <a:t>Bacteria with linear genomes: </a:t>
            </a:r>
            <a:r>
              <a:rPr lang="en-US" sz="1600" dirty="0">
                <a:solidFill>
                  <a:schemeClr val="tx1"/>
                </a:solidFill>
              </a:rPr>
              <a:t>Some species of </a:t>
            </a:r>
            <a:r>
              <a:rPr lang="en-US" sz="1600" i="1" dirty="0">
                <a:solidFill>
                  <a:schemeClr val="tx1"/>
                </a:solidFill>
              </a:rPr>
              <a:t>Streptomyces</a:t>
            </a:r>
            <a:r>
              <a:rPr lang="en-US" sz="1600" dirty="0">
                <a:solidFill>
                  <a:schemeClr val="tx1"/>
                </a:solidFill>
              </a:rPr>
              <a:t> and </a:t>
            </a:r>
            <a:r>
              <a:rPr lang="en-US" sz="1600" i="1" dirty="0" err="1">
                <a:solidFill>
                  <a:schemeClr val="tx1"/>
                </a:solidFill>
              </a:rPr>
              <a:t>Borrelia</a:t>
            </a:r>
            <a:r>
              <a:rPr lang="en-US" sz="1600" i="1" dirty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genera.</a:t>
            </a:r>
          </a:p>
          <a:p>
            <a:pPr>
              <a:lnSpc>
                <a:spcPct val="160000"/>
              </a:lnSpc>
            </a:pPr>
            <a:r>
              <a:rPr lang="en-US" sz="1600" i="1" dirty="0">
                <a:solidFill>
                  <a:schemeClr val="tx1"/>
                </a:solidFill>
              </a:rPr>
              <a:t>Streptomyces</a:t>
            </a:r>
            <a:r>
              <a:rPr lang="en-US" sz="1600" dirty="0">
                <a:solidFill>
                  <a:schemeClr val="tx1"/>
                </a:solidFill>
              </a:rPr>
              <a:t> chromosomal DNA is linear about 8 </a:t>
            </a:r>
            <a:r>
              <a:rPr lang="en-US" sz="1600" dirty="0" err="1">
                <a:solidFill>
                  <a:schemeClr val="tx1"/>
                </a:solidFill>
              </a:rPr>
              <a:t>Mbp</a:t>
            </a:r>
            <a:r>
              <a:rPr lang="en-US" sz="1600" dirty="0">
                <a:solidFill>
                  <a:schemeClr val="tx1"/>
                </a:solidFill>
              </a:rPr>
              <a:t> in length. Genome ends have terminal reverse repeats (TIRs) covalently linked to proteins. Two-way replication starts from the region of origin in the middle of the chromosome and two chromosomes of similar size are formed. DNA has a terminal protein at the 5 ′ end.</a:t>
            </a:r>
          </a:p>
          <a:p>
            <a:pPr>
              <a:lnSpc>
                <a:spcPct val="160000"/>
              </a:lnSpc>
            </a:pPr>
            <a:r>
              <a:rPr lang="en-US" sz="1600" b="1" dirty="0">
                <a:solidFill>
                  <a:schemeClr val="tx1"/>
                </a:solidFill>
              </a:rPr>
              <a:t>Viruses with linear genomes: </a:t>
            </a:r>
            <a:r>
              <a:rPr lang="en-US" sz="1600" i="1" dirty="0">
                <a:solidFill>
                  <a:schemeClr val="tx1"/>
                </a:solidFill>
              </a:rPr>
              <a:t>Bacillus subtilis </a:t>
            </a:r>
            <a:r>
              <a:rPr lang="en-US" sz="1600" dirty="0">
                <a:solidFill>
                  <a:schemeClr val="tx1"/>
                </a:solidFill>
              </a:rPr>
              <a:t>phage φ29 is a model phage for linear DNA replication in prokaryotic cells. Adenoviruses in eukaryotic cells are models. DNA has a terminal protein at the 5 ′ end.</a:t>
            </a:r>
          </a:p>
          <a:p>
            <a:pPr>
              <a:lnSpc>
                <a:spcPct val="160000"/>
              </a:lnSpc>
            </a:pPr>
            <a:r>
              <a:rPr lang="en-US" sz="1600" b="1" dirty="0">
                <a:solidFill>
                  <a:schemeClr val="tx1"/>
                </a:solidFill>
              </a:rPr>
              <a:t>Plasmids with linear genomes: </a:t>
            </a:r>
            <a:r>
              <a:rPr lang="en-US" sz="1600" dirty="0">
                <a:solidFill>
                  <a:schemeClr val="tx1"/>
                </a:solidFill>
              </a:rPr>
              <a:t>Two genera with linear genomes and some bacteria with </a:t>
            </a:r>
            <a:r>
              <a:rPr lang="tr-TR" sz="1600" dirty="0" err="1" smtClean="0">
                <a:solidFill>
                  <a:schemeClr val="tx1"/>
                </a:solidFill>
              </a:rPr>
              <a:t>circular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genomes. </a:t>
            </a:r>
            <a:r>
              <a:rPr lang="en-US" sz="1600" i="1" dirty="0">
                <a:solidFill>
                  <a:schemeClr val="tx1"/>
                </a:solidFill>
              </a:rPr>
              <a:t>Streptomyces</a:t>
            </a:r>
            <a:r>
              <a:rPr lang="en-US" sz="1600" dirty="0">
                <a:solidFill>
                  <a:schemeClr val="tx1"/>
                </a:solidFill>
              </a:rPr>
              <a:t> linear plasmid is in the form of a racket with terminal repeats. The hairpin structure is seen in the </a:t>
            </a:r>
            <a:r>
              <a:rPr lang="en-US" sz="1600" i="1" dirty="0" err="1">
                <a:solidFill>
                  <a:schemeClr val="tx1"/>
                </a:solidFill>
              </a:rPr>
              <a:t>Borrelia</a:t>
            </a:r>
            <a:r>
              <a:rPr lang="en-US" sz="1600" dirty="0">
                <a:solidFill>
                  <a:schemeClr val="tx1"/>
                </a:solidFill>
              </a:rPr>
              <a:t> plasmid.</a:t>
            </a:r>
            <a:endParaRPr lang="tr-TR" sz="1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414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548680"/>
            <a:ext cx="6995120" cy="71973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de-DE" sz="3200" b="1" dirty="0">
                <a:solidFill>
                  <a:schemeClr val="tx1"/>
                </a:solidFill>
              </a:rPr>
              <a:t>MICROBIAL MOLECULAR BIOLOGY</a:t>
            </a:r>
            <a:endParaRPr lang="tr-TR" sz="3200" b="1" dirty="0" smtClean="0">
              <a:solidFill>
                <a:schemeClr val="tx1"/>
              </a:solidFill>
            </a:endParaRPr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>
          <a:xfrm>
            <a:off x="1547664" y="1628800"/>
            <a:ext cx="7139136" cy="4968850"/>
          </a:xfrm>
          <a:noFill/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dirty="0"/>
              <a:t>Key macromolecules that carry and transmit information in prokaryotic and eukaryotic </a:t>
            </a:r>
            <a:r>
              <a:rPr lang="en-US" sz="2800" dirty="0" smtClean="0"/>
              <a:t>cells</a:t>
            </a:r>
            <a:r>
              <a:rPr lang="tr-TR" sz="2800" dirty="0" smtClean="0"/>
              <a:t> are</a:t>
            </a:r>
            <a:r>
              <a:rPr lang="en-US" sz="2800" dirty="0" smtClean="0"/>
              <a:t>,</a:t>
            </a:r>
            <a:endParaRPr lang="en-US" sz="2800" dirty="0"/>
          </a:p>
          <a:p>
            <a:pPr>
              <a:lnSpc>
                <a:spcPct val="90000"/>
              </a:lnSpc>
              <a:defRPr/>
            </a:pPr>
            <a:r>
              <a:rPr lang="en-US" sz="2800" dirty="0"/>
              <a:t>DNA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/>
              <a:t>RNA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Proteins</a:t>
            </a:r>
            <a:endParaRPr lang="en-US" sz="2800" dirty="0"/>
          </a:p>
          <a:p>
            <a:pPr>
              <a:lnSpc>
                <a:spcPct val="90000"/>
              </a:lnSpc>
              <a:defRPr/>
            </a:pPr>
            <a:endParaRPr lang="en-US" sz="2800" dirty="0"/>
          </a:p>
          <a:p>
            <a:pPr>
              <a:lnSpc>
                <a:spcPct val="90000"/>
              </a:lnSpc>
              <a:defRPr/>
            </a:pPr>
            <a:r>
              <a:rPr lang="en-US" sz="2800" dirty="0"/>
              <a:t>The flow of genetic information at the molecular level takes place in three </a:t>
            </a:r>
            <a:r>
              <a:rPr lang="en-US" sz="2800" dirty="0" smtClean="0"/>
              <a:t>stages </a:t>
            </a:r>
            <a:r>
              <a:rPr lang="en-US" sz="2800" dirty="0"/>
              <a:t>(central </a:t>
            </a:r>
            <a:r>
              <a:rPr lang="tr-TR" sz="2800" dirty="0" smtClean="0"/>
              <a:t>dogma</a:t>
            </a:r>
            <a:r>
              <a:rPr lang="en-US" sz="2800" dirty="0" smtClean="0"/>
              <a:t>)</a:t>
            </a:r>
            <a:r>
              <a:rPr lang="tr-TR" sz="2800" dirty="0" smtClean="0"/>
              <a:t>.</a:t>
            </a:r>
            <a:endParaRPr lang="en-US" sz="2800" dirty="0"/>
          </a:p>
          <a:p>
            <a:pPr>
              <a:lnSpc>
                <a:spcPct val="90000"/>
              </a:lnSpc>
              <a:defRPr/>
            </a:pPr>
            <a:r>
              <a:rPr lang="en-US" sz="2800" dirty="0"/>
              <a:t>replication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/>
              <a:t>Transcription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/>
              <a:t>translational</a:t>
            </a: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1887983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292100"/>
            <a:ext cx="7416824" cy="832644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tr-TR" sz="2800" b="1" dirty="0" smtClean="0">
                <a:solidFill>
                  <a:schemeClr val="tx1"/>
                </a:solidFill>
              </a:rPr>
              <a:t>STRUCTURE AND FUNCTION OF THE DNA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>
          <a:xfrm>
            <a:off x="1547664" y="1423257"/>
            <a:ext cx="6984776" cy="4958072"/>
          </a:xfrm>
          <a:noFill/>
        </p:spPr>
        <p:txBody>
          <a:bodyPr>
            <a:noAutofit/>
          </a:bodyPr>
          <a:lstStyle/>
          <a:p>
            <a:pPr>
              <a:lnSpc>
                <a:spcPct val="80000"/>
              </a:lnSpc>
              <a:defRPr/>
            </a:pPr>
            <a:r>
              <a:rPr lang="en-GB" sz="2800" b="1" dirty="0"/>
              <a:t>Deoxyribose</a:t>
            </a:r>
            <a:r>
              <a:rPr lang="tr-TR" sz="2800" b="1" dirty="0" smtClean="0">
                <a:effectLst/>
              </a:rPr>
              <a:t> </a:t>
            </a:r>
            <a:r>
              <a:rPr lang="tr-TR" sz="2800" b="1" dirty="0" smtClean="0">
                <a:effectLst/>
                <a:sym typeface="Wingdings" pitchFamily="2" charset="2"/>
              </a:rPr>
              <a:t></a:t>
            </a:r>
            <a:r>
              <a:rPr lang="en-GB" sz="2800" dirty="0" smtClean="0">
                <a:effectLst/>
              </a:rPr>
              <a:t> </a:t>
            </a:r>
            <a:endParaRPr lang="tr-TR" sz="2800" dirty="0" smtClean="0">
              <a:effectLst/>
            </a:endParaRPr>
          </a:p>
          <a:p>
            <a:pPr>
              <a:lnSpc>
                <a:spcPct val="80000"/>
              </a:lnSpc>
              <a:buNone/>
              <a:defRPr/>
            </a:pPr>
            <a:r>
              <a:rPr lang="tr-TR" sz="2800" dirty="0" smtClean="0">
                <a:effectLst/>
              </a:rPr>
              <a:t>	</a:t>
            </a:r>
            <a:r>
              <a:rPr lang="en-GB" sz="2800" dirty="0" smtClean="0">
                <a:effectLst/>
              </a:rPr>
              <a:t>1. </a:t>
            </a:r>
            <a:r>
              <a:rPr lang="tr-TR" sz="2800" dirty="0" smtClean="0">
                <a:effectLst/>
              </a:rPr>
              <a:t>C </a:t>
            </a:r>
            <a:r>
              <a:rPr lang="tr-TR" sz="2800" dirty="0" smtClean="0">
                <a:effectLst/>
                <a:sym typeface="Wingdings" pitchFamily="2" charset="2"/>
              </a:rPr>
              <a:t>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purin</a:t>
            </a:r>
            <a:r>
              <a:rPr lang="tr-TR" sz="2800" dirty="0"/>
              <a:t>e</a:t>
            </a:r>
            <a:r>
              <a:rPr lang="en-GB" sz="2800" dirty="0" smtClean="0">
                <a:effectLst/>
              </a:rPr>
              <a:t> (</a:t>
            </a:r>
            <a:r>
              <a:rPr lang="en-GB" sz="2800" dirty="0" err="1" smtClean="0">
                <a:effectLst/>
              </a:rPr>
              <a:t>adenin</a:t>
            </a:r>
            <a:r>
              <a:rPr lang="tr-TR" sz="2800" dirty="0" smtClean="0">
                <a:effectLst/>
              </a:rPr>
              <a:t>e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guanin</a:t>
            </a:r>
            <a:r>
              <a:rPr lang="tr-TR" sz="2800" dirty="0" smtClean="0">
                <a:effectLst/>
              </a:rPr>
              <a:t>e</a:t>
            </a:r>
            <a:r>
              <a:rPr lang="en-GB" sz="2800" dirty="0" smtClean="0">
                <a:effectLst/>
              </a:rPr>
              <a:t>)</a:t>
            </a:r>
            <a:r>
              <a:rPr lang="tr-TR" sz="2800" dirty="0" smtClean="0">
                <a:effectLst/>
              </a:rPr>
              <a:t> and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primidin</a:t>
            </a:r>
            <a:r>
              <a:rPr lang="tr-TR" sz="2800" dirty="0" smtClean="0">
                <a:effectLst/>
              </a:rPr>
              <a:t>e</a:t>
            </a:r>
            <a:r>
              <a:rPr lang="en-GB" sz="2800" dirty="0"/>
              <a:t> (</a:t>
            </a:r>
            <a:r>
              <a:rPr lang="en-GB" sz="2800" dirty="0" smtClean="0"/>
              <a:t>cytosine</a:t>
            </a:r>
            <a:r>
              <a:rPr lang="tr-TR" sz="2800" dirty="0" smtClean="0"/>
              <a:t>,</a:t>
            </a:r>
            <a:r>
              <a:rPr lang="en-GB" sz="2800" dirty="0" smtClean="0"/>
              <a:t> </a:t>
            </a:r>
            <a:r>
              <a:rPr lang="en-GB" sz="2800" dirty="0"/>
              <a:t>thymine) </a:t>
            </a:r>
            <a:endParaRPr lang="tr-TR" sz="2800" dirty="0" smtClean="0">
              <a:effectLst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sz="2800" dirty="0" smtClean="0">
                <a:effectLst/>
              </a:rPr>
              <a:t>  </a:t>
            </a:r>
            <a:endParaRPr lang="tr-TR" sz="2800" dirty="0" smtClean="0">
              <a:effectLst/>
            </a:endParaRPr>
          </a:p>
          <a:p>
            <a:pPr>
              <a:lnSpc>
                <a:spcPct val="80000"/>
              </a:lnSpc>
              <a:defRPr/>
            </a:pPr>
            <a:r>
              <a:rPr lang="en-GB" sz="2800" dirty="0" smtClean="0">
                <a:effectLst/>
              </a:rPr>
              <a:t>Ba</a:t>
            </a:r>
            <a:r>
              <a:rPr lang="tr-TR" sz="2800" dirty="0" smtClean="0">
                <a:effectLst/>
              </a:rPr>
              <a:t>se +</a:t>
            </a:r>
            <a:r>
              <a:rPr lang="en-GB" sz="2800" dirty="0" smtClean="0">
                <a:effectLst/>
              </a:rPr>
              <a:t> </a:t>
            </a:r>
            <a:r>
              <a:rPr lang="tr-TR" sz="2800" dirty="0" smtClean="0">
                <a:effectLst/>
              </a:rPr>
              <a:t>sugar = </a:t>
            </a:r>
            <a:r>
              <a:rPr lang="en-GB" sz="2800" b="1" dirty="0" smtClean="0"/>
              <a:t>nucleoside</a:t>
            </a:r>
            <a:endParaRPr lang="tr-TR" sz="2800" b="1" dirty="0" smtClean="0"/>
          </a:p>
          <a:p>
            <a:pPr marL="0" indent="0">
              <a:lnSpc>
                <a:spcPct val="80000"/>
              </a:lnSpc>
              <a:buNone/>
              <a:defRPr/>
            </a:pPr>
            <a:endParaRPr lang="tr-TR" sz="2800" dirty="0" smtClean="0">
              <a:effectLst/>
            </a:endParaRPr>
          </a:p>
          <a:p>
            <a:pPr>
              <a:lnSpc>
                <a:spcPct val="80000"/>
              </a:lnSpc>
              <a:defRPr/>
            </a:pPr>
            <a:r>
              <a:rPr lang="en-GB" sz="2400" dirty="0"/>
              <a:t>Deoxyribose </a:t>
            </a:r>
            <a:r>
              <a:rPr lang="en-GB" sz="2400" dirty="0" smtClean="0">
                <a:effectLst/>
              </a:rPr>
              <a:t>3.</a:t>
            </a:r>
            <a:r>
              <a:rPr lang="tr-TR" sz="2400" dirty="0" smtClean="0">
                <a:effectLst/>
              </a:rPr>
              <a:t>C </a:t>
            </a:r>
            <a:r>
              <a:rPr lang="tr-TR" sz="2400" dirty="0" smtClean="0">
                <a:effectLst/>
                <a:sym typeface="Wingdings" pitchFamily="2" charset="2"/>
              </a:rPr>
              <a:t></a:t>
            </a:r>
            <a:r>
              <a:rPr lang="en-GB" sz="2400" dirty="0" smtClean="0">
                <a:effectLst/>
              </a:rPr>
              <a:t> 5.</a:t>
            </a:r>
            <a:r>
              <a:rPr lang="tr-TR" sz="2400" dirty="0" smtClean="0">
                <a:effectLst/>
              </a:rPr>
              <a:t>C</a:t>
            </a:r>
            <a:r>
              <a:rPr lang="en-GB" sz="2400" dirty="0" smtClean="0">
                <a:effectLst/>
              </a:rPr>
              <a:t> </a:t>
            </a:r>
            <a:r>
              <a:rPr lang="tr-TR" sz="2400" b="1" dirty="0" smtClean="0">
                <a:effectLst/>
              </a:rPr>
              <a:t>p</a:t>
            </a:r>
            <a:r>
              <a:rPr lang="en-GB" sz="2400" b="1" dirty="0" err="1" smtClean="0"/>
              <a:t>hosphodiester</a:t>
            </a:r>
            <a:r>
              <a:rPr lang="en-GB" sz="2400" dirty="0" smtClean="0">
                <a:effectLst/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endParaRPr lang="tr-TR" sz="2800" dirty="0" smtClean="0">
              <a:effectLst/>
            </a:endParaRPr>
          </a:p>
          <a:p>
            <a:pPr>
              <a:lnSpc>
                <a:spcPct val="80000"/>
              </a:lnSpc>
              <a:defRPr/>
            </a:pPr>
            <a:r>
              <a:rPr lang="en-GB" sz="2400" dirty="0"/>
              <a:t>Sugar + base + phosphate </a:t>
            </a:r>
            <a:r>
              <a:rPr lang="tr-TR" sz="2400" dirty="0" smtClean="0">
                <a:effectLst/>
                <a:sym typeface="Wingdings" pitchFamily="2" charset="2"/>
              </a:rPr>
              <a:t> </a:t>
            </a:r>
            <a:r>
              <a:rPr lang="en-GB" sz="2400" b="1" dirty="0"/>
              <a:t>nucleotide</a:t>
            </a:r>
            <a:r>
              <a:rPr lang="en-GB" sz="2400" dirty="0" smtClean="0">
                <a:effectLst/>
              </a:rPr>
              <a:t>  </a:t>
            </a:r>
            <a:endParaRPr lang="tr-TR" sz="2400" dirty="0" smtClean="0">
              <a:effectLst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tr-TR" sz="2800" dirty="0" smtClean="0">
              <a:effectLst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GB" sz="2800" dirty="0" smtClean="0">
                <a:effectLst/>
              </a:rPr>
              <a:t>G≡C,</a:t>
            </a:r>
            <a:r>
              <a:rPr lang="tr-TR" sz="2800" dirty="0" smtClean="0">
                <a:effectLst/>
              </a:rPr>
              <a:t>  </a:t>
            </a:r>
            <a:r>
              <a:rPr lang="en-GB" sz="2800" dirty="0" smtClean="0">
                <a:effectLst/>
              </a:rPr>
              <a:t> A=T </a:t>
            </a:r>
            <a:r>
              <a:rPr lang="tr-TR" sz="2800" dirty="0" err="1" smtClean="0">
                <a:effectLst/>
              </a:rPr>
              <a:t>by</a:t>
            </a:r>
            <a:r>
              <a:rPr lang="tr-TR" sz="2800" dirty="0" smtClean="0">
                <a:effectLst/>
              </a:rPr>
              <a:t> </a:t>
            </a:r>
            <a:r>
              <a:rPr lang="en-GB" sz="2800" b="1" dirty="0" smtClean="0">
                <a:effectLst/>
              </a:rPr>
              <a:t>h</a:t>
            </a:r>
            <a:r>
              <a:rPr lang="tr-TR" sz="2800" b="1" dirty="0" smtClean="0">
                <a:effectLst/>
              </a:rPr>
              <a:t>y</a:t>
            </a:r>
            <a:r>
              <a:rPr lang="en-GB" sz="2800" b="1" dirty="0" err="1" smtClean="0">
                <a:effectLst/>
              </a:rPr>
              <a:t>dro</a:t>
            </a:r>
            <a:r>
              <a:rPr lang="tr-TR" sz="2800" b="1" dirty="0" smtClean="0">
                <a:effectLst/>
              </a:rPr>
              <a:t>g</a:t>
            </a:r>
            <a:r>
              <a:rPr lang="en-GB" sz="2800" b="1" dirty="0" err="1" smtClean="0">
                <a:effectLst/>
              </a:rPr>
              <a:t>en</a:t>
            </a:r>
            <a:r>
              <a:rPr lang="en-GB" sz="2800" b="1" dirty="0" smtClean="0">
                <a:effectLst/>
              </a:rPr>
              <a:t> b</a:t>
            </a:r>
            <a:r>
              <a:rPr lang="tr-TR" sz="2800" b="1" dirty="0" err="1" smtClean="0">
                <a:effectLst/>
              </a:rPr>
              <a:t>onds</a:t>
            </a:r>
            <a:r>
              <a:rPr lang="en-GB" sz="2800" dirty="0" smtClean="0">
                <a:effectLst/>
              </a:rPr>
              <a:t> </a:t>
            </a:r>
            <a:endParaRPr lang="tr-TR" sz="28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47397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1"/>
          <p:cNvSpPr txBox="1">
            <a:spLocks/>
          </p:cNvSpPr>
          <p:nvPr/>
        </p:nvSpPr>
        <p:spPr>
          <a:xfrm>
            <a:off x="1763688" y="764704"/>
            <a:ext cx="6984776" cy="2880320"/>
          </a:xfrm>
          <a:prstGeom prst="rect">
            <a:avLst/>
          </a:prstGeom>
          <a:noFill/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r>
              <a:rPr lang="tr-TR" sz="3200" b="1" dirty="0" smtClean="0">
                <a:solidFill>
                  <a:schemeClr val="tx1"/>
                </a:solidFill>
                <a:effectLst/>
              </a:rPr>
              <a:t>S</a:t>
            </a:r>
            <a:r>
              <a:rPr lang="en-US" sz="3200" b="1" dirty="0" err="1" smtClean="0">
                <a:solidFill>
                  <a:schemeClr val="tx1"/>
                </a:solidFill>
                <a:effectLst/>
              </a:rPr>
              <a:t>upercoil</a:t>
            </a:r>
            <a:endParaRPr lang="en-US" sz="3200" b="1" dirty="0">
              <a:solidFill>
                <a:schemeClr val="tx1"/>
              </a:solidFill>
              <a:effectLst/>
            </a:endParaRPr>
          </a:p>
          <a:p>
            <a:r>
              <a:rPr lang="en-US" sz="3200" dirty="0">
                <a:solidFill>
                  <a:schemeClr val="tx1"/>
                </a:solidFill>
                <a:effectLst/>
              </a:rPr>
              <a:t>Negative supercoils in prokaryotes and eukaryotes</a:t>
            </a:r>
          </a:p>
          <a:p>
            <a:r>
              <a:rPr lang="en-US" sz="3200" dirty="0" err="1">
                <a:solidFill>
                  <a:schemeClr val="tx1"/>
                </a:solidFill>
                <a:effectLst/>
              </a:rPr>
              <a:t>Hyperthermophilic</a:t>
            </a:r>
            <a:r>
              <a:rPr lang="en-US" sz="3200" dirty="0">
                <a:solidFill>
                  <a:schemeClr val="tx1"/>
                </a:solidFill>
                <a:effectLst/>
              </a:rPr>
              <a:t> positive supercoils in 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arch</a:t>
            </a:r>
            <a:r>
              <a:rPr lang="tr-TR" sz="3200" dirty="0" err="1" smtClean="0">
                <a:solidFill>
                  <a:schemeClr val="tx1"/>
                </a:solidFill>
                <a:effectLst/>
              </a:rPr>
              <a:t>aea</a:t>
            </a:r>
            <a:endParaRPr lang="tr-TR" sz="3200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 txBox="1">
            <a:spLocks/>
          </p:cNvSpPr>
          <p:nvPr/>
        </p:nvSpPr>
        <p:spPr>
          <a:xfrm>
            <a:off x="827584" y="3933056"/>
            <a:ext cx="7920880" cy="2492896"/>
          </a:xfrm>
          <a:prstGeom prst="rect">
            <a:avLst/>
          </a:prstGeom>
          <a:noFill/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800" dirty="0">
                <a:solidFill>
                  <a:schemeClr val="tx1"/>
                </a:solidFill>
              </a:rPr>
              <a:t>Negative supercoil by twisting the right arm of the DNA double strand in the opposite direction to the axis,</a:t>
            </a:r>
          </a:p>
          <a:p>
            <a:pPr algn="just"/>
            <a:r>
              <a:rPr lang="tr-TR" sz="2800" dirty="0">
                <a:solidFill>
                  <a:schemeClr val="tx1"/>
                </a:solidFill>
              </a:rPr>
              <a:t>I</a:t>
            </a:r>
            <a:r>
              <a:rPr lang="en-US" sz="2800" dirty="0" smtClean="0">
                <a:solidFill>
                  <a:schemeClr val="tx1"/>
                </a:solidFill>
              </a:rPr>
              <a:t>n </a:t>
            </a:r>
            <a:r>
              <a:rPr lang="en-US" sz="2800" dirty="0">
                <a:solidFill>
                  <a:schemeClr val="tx1"/>
                </a:solidFill>
              </a:rPr>
              <a:t>the opposite direction, a positive </a:t>
            </a:r>
            <a:r>
              <a:rPr lang="en-US" sz="2800" dirty="0" smtClean="0">
                <a:solidFill>
                  <a:schemeClr val="tx1"/>
                </a:solidFill>
              </a:rPr>
              <a:t>super</a:t>
            </a:r>
            <a:r>
              <a:rPr lang="tr-TR" sz="2800" dirty="0" err="1" smtClean="0">
                <a:solidFill>
                  <a:schemeClr val="tx1"/>
                </a:solidFill>
              </a:rPr>
              <a:t>coil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is formed.</a:t>
            </a:r>
            <a:endParaRPr lang="tr-TR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583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124744"/>
            <a:ext cx="7646235" cy="4680520"/>
          </a:xfrm>
          <a:noFill/>
        </p:spPr>
        <p:txBody>
          <a:bodyPr>
            <a:normAutofit lnSpcReduction="10000"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Negative </a:t>
            </a:r>
            <a:r>
              <a:rPr lang="en-US" sz="2400" dirty="0" smtClean="0">
                <a:solidFill>
                  <a:schemeClr val="tx1"/>
                </a:solidFill>
              </a:rPr>
              <a:t>super</a:t>
            </a:r>
            <a:r>
              <a:rPr lang="tr-TR" sz="2400" dirty="0" err="1" smtClean="0">
                <a:solidFill>
                  <a:schemeClr val="tx1"/>
                </a:solidFill>
              </a:rPr>
              <a:t>coil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is common in the non-proliferative prokaryotic genome (except </a:t>
            </a:r>
            <a:r>
              <a:rPr lang="en-US" sz="2400" dirty="0" err="1">
                <a:solidFill>
                  <a:schemeClr val="tx1"/>
                </a:solidFill>
              </a:rPr>
              <a:t>hyperthermophilic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arch</a:t>
            </a:r>
            <a:r>
              <a:rPr lang="tr-TR" sz="2400" dirty="0" err="1" smtClean="0">
                <a:solidFill>
                  <a:schemeClr val="tx1"/>
                </a:solidFill>
              </a:rPr>
              <a:t>aea</a:t>
            </a:r>
            <a:r>
              <a:rPr lang="en-US" sz="2400" dirty="0" smtClean="0">
                <a:solidFill>
                  <a:schemeClr val="tx1"/>
                </a:solidFill>
              </a:rPr>
              <a:t>) </a:t>
            </a:r>
            <a:r>
              <a:rPr lang="en-US" sz="2400" dirty="0">
                <a:solidFill>
                  <a:schemeClr val="tx1"/>
                </a:solidFill>
              </a:rPr>
              <a:t>and eukaryotic chromosomes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tr-TR" sz="2400" dirty="0" smtClean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In genome replication, negative and positive supercoils occur in prokaryotes and eukaryotes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tr-TR" sz="2400" dirty="0" smtClean="0">
              <a:solidFill>
                <a:schemeClr val="tx1"/>
              </a:solidFill>
            </a:endParaRPr>
          </a:p>
          <a:p>
            <a:endParaRPr lang="tr-TR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 err="1">
                <a:solidFill>
                  <a:schemeClr val="tx1"/>
                </a:solidFill>
              </a:rPr>
              <a:t>Catenate</a:t>
            </a:r>
            <a:r>
              <a:rPr lang="en-US" sz="2400" dirty="0">
                <a:solidFill>
                  <a:schemeClr val="tx1"/>
                </a:solidFill>
              </a:rPr>
              <a:t> (intertwined in replication) and knots are also formed in the annular genomes.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379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19672" y="292100"/>
            <a:ext cx="7067128" cy="832644"/>
          </a:xfrm>
          <a:noFill/>
        </p:spPr>
        <p:txBody>
          <a:bodyPr/>
          <a:lstStyle/>
          <a:p>
            <a:r>
              <a:rPr lang="en-US" sz="3200" b="1" dirty="0"/>
              <a:t>Why is the </a:t>
            </a:r>
            <a:r>
              <a:rPr lang="en-US" sz="3200" b="1" dirty="0" smtClean="0"/>
              <a:t>super</a:t>
            </a:r>
            <a:r>
              <a:rPr lang="tr-TR" sz="3200" b="1" dirty="0" err="1" smtClean="0"/>
              <a:t>coiling</a:t>
            </a:r>
            <a:r>
              <a:rPr lang="tr-TR" sz="3200" b="1" dirty="0" smtClean="0"/>
              <a:t> </a:t>
            </a:r>
            <a:r>
              <a:rPr lang="en-US" sz="3200" b="1" dirty="0" smtClean="0"/>
              <a:t>important</a:t>
            </a:r>
            <a:r>
              <a:rPr lang="en-US" sz="3200" b="1" dirty="0"/>
              <a:t>?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87624" y="1484784"/>
            <a:ext cx="7499176" cy="4968552"/>
          </a:xfrm>
          <a:noFill/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In bacteria, chromosomal DNA is much larger than the cell and fits into the cell in this way.</a:t>
            </a:r>
          </a:p>
          <a:p>
            <a:r>
              <a:rPr lang="en-US" sz="2800" dirty="0"/>
              <a:t>Supercoiling count (how many turns) is controlled by enzymes.</a:t>
            </a:r>
          </a:p>
          <a:p>
            <a:r>
              <a:rPr lang="en-US" sz="2800" dirty="0"/>
              <a:t>The level of supercoiling is not fixed. It may vary in response to environmental stress and cellular processes (transcription, replication, and recombination).</a:t>
            </a:r>
          </a:p>
          <a:p>
            <a:r>
              <a:rPr lang="en-US" sz="2800" dirty="0"/>
              <a:t>Reactions in many genes and cells can be affected by this change. There may be major phenotypic changes.</a:t>
            </a:r>
            <a:endParaRPr lang="tr-TR" sz="28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1791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91680" y="260648"/>
            <a:ext cx="6707088" cy="688628"/>
          </a:xfrm>
          <a:noFill/>
        </p:spPr>
        <p:txBody>
          <a:bodyPr/>
          <a:lstStyle/>
          <a:p>
            <a:pPr algn="ctr"/>
            <a:r>
              <a:rPr lang="en-US" dirty="0"/>
              <a:t>Topoisomerase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608" y="1340768"/>
            <a:ext cx="7848872" cy="5112568"/>
          </a:xfrm>
          <a:noFill/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These enzymes, which are responsible for the formation of the supercoil and the opening of the coil, are divided into two groups.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Type I: Topoisomerase I (IA, IB and IC or topoisomerase I, III and V) EC: 5.99.1.2;</a:t>
            </a:r>
          </a:p>
          <a:p>
            <a:pPr marL="0" indent="0">
              <a:buNone/>
            </a:pPr>
            <a:r>
              <a:rPr lang="en-US" sz="2000" dirty="0" err="1" smtClean="0">
                <a:solidFill>
                  <a:schemeClr val="tx1"/>
                </a:solidFill>
              </a:rPr>
              <a:t>Ar</a:t>
            </a:r>
            <a:r>
              <a:rPr lang="tr-TR" sz="2000" dirty="0" err="1" smtClean="0">
                <a:solidFill>
                  <a:schemeClr val="tx1"/>
                </a:solidFill>
              </a:rPr>
              <a:t>chaea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revers gyrase is in this group,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ATP </a:t>
            </a:r>
            <a:r>
              <a:rPr lang="tr-TR" sz="2000" dirty="0" smtClean="0">
                <a:solidFill>
                  <a:schemeClr val="tx1"/>
                </a:solidFill>
              </a:rPr>
              <a:t>is not </a:t>
            </a:r>
            <a:r>
              <a:rPr lang="tr-TR" sz="2000" dirty="0" err="1" smtClean="0">
                <a:solidFill>
                  <a:schemeClr val="tx1"/>
                </a:solidFill>
              </a:rPr>
              <a:t>required</a:t>
            </a: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Opens the </a:t>
            </a:r>
            <a:r>
              <a:rPr lang="en-US" sz="2000" dirty="0" err="1">
                <a:solidFill>
                  <a:schemeClr val="tx1"/>
                </a:solidFill>
              </a:rPr>
              <a:t>superhelix</a:t>
            </a:r>
            <a:r>
              <a:rPr lang="en-US" sz="2000" dirty="0">
                <a:solidFill>
                  <a:schemeClr val="tx1"/>
                </a:solidFill>
              </a:rPr>
              <a:t>, a single cut reduces the imagination of the </a:t>
            </a:r>
            <a:r>
              <a:rPr lang="en-US" sz="2000" dirty="0" err="1">
                <a:solidFill>
                  <a:schemeClr val="tx1"/>
                </a:solidFill>
              </a:rPr>
              <a:t>superhelix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Eukaryotic topoisomerase I effective in positive and negative supercoils.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Prokaryotic topoisomerase I is only effective in negative supercoils.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Type II: (Topoisomerase II (DNA gyrase), IV and VI) EC: 5.99.1.3;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Breaks two yarns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ATP</a:t>
            </a:r>
            <a:r>
              <a:rPr lang="tr-TR" sz="2000" dirty="0" smtClean="0">
                <a:solidFill>
                  <a:schemeClr val="tx1"/>
                </a:solidFill>
              </a:rPr>
              <a:t> is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required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Once the genome is replicated, it forms a negative </a:t>
            </a:r>
            <a:r>
              <a:rPr lang="en-US" sz="2000" dirty="0" smtClean="0">
                <a:solidFill>
                  <a:schemeClr val="tx1"/>
                </a:solidFill>
              </a:rPr>
              <a:t>super</a:t>
            </a:r>
            <a:r>
              <a:rPr lang="tr-TR" sz="2000" dirty="0" err="1" smtClean="0">
                <a:solidFill>
                  <a:schemeClr val="tx1"/>
                </a:solidFill>
              </a:rPr>
              <a:t>coil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Opens negative and positive supercell as replication continues.</a:t>
            </a:r>
          </a:p>
          <a:p>
            <a:pPr marL="0" indent="0">
              <a:buNone/>
            </a:pPr>
            <a:r>
              <a:rPr lang="tr-TR" sz="2000" dirty="0">
                <a:solidFill>
                  <a:schemeClr val="tx1"/>
                </a:solidFill>
              </a:rPr>
              <a:t>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single cut reduces the two fights of the </a:t>
            </a:r>
            <a:r>
              <a:rPr lang="en-US" sz="2000" dirty="0" smtClean="0">
                <a:solidFill>
                  <a:schemeClr val="tx1"/>
                </a:solidFill>
              </a:rPr>
              <a:t>super</a:t>
            </a:r>
            <a:r>
              <a:rPr lang="tr-TR" sz="2000" dirty="0" err="1" smtClean="0">
                <a:solidFill>
                  <a:schemeClr val="tx1"/>
                </a:solidFill>
              </a:rPr>
              <a:t>coil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endParaRPr lang="tr-T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18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904652"/>
          </a:xfrm>
          <a:noFill/>
        </p:spPr>
        <p:txBody>
          <a:bodyPr/>
          <a:lstStyle/>
          <a:p>
            <a:pPr algn="ctr"/>
            <a:r>
              <a:rPr lang="tr-TR" dirty="0" err="1"/>
              <a:t>Type</a:t>
            </a:r>
            <a:r>
              <a:rPr lang="tr-TR" dirty="0"/>
              <a:t>-II </a:t>
            </a:r>
            <a:r>
              <a:rPr lang="tr-TR" dirty="0" err="1"/>
              <a:t>topoisomerases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9632" y="1340768"/>
            <a:ext cx="7704856" cy="5184576"/>
          </a:xfrm>
          <a:noFill/>
        </p:spPr>
        <p:txBody>
          <a:bodyPr>
            <a:normAutofit lnSpcReduction="10000"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DNA gyrase and topoisomerase (Topo) IV, which are effective in the negative and positive supercoils, are commonly found in bacteria.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Topoisomerase II (DNA gyrase</a:t>
            </a:r>
            <a:r>
              <a:rPr lang="en-US" sz="2000" dirty="0">
                <a:solidFill>
                  <a:schemeClr val="tx1"/>
                </a:solidFill>
              </a:rPr>
              <a:t>);</a:t>
            </a:r>
          </a:p>
          <a:p>
            <a:r>
              <a:rPr lang="en-US" sz="2000" dirty="0">
                <a:solidFill>
                  <a:schemeClr val="tx1"/>
                </a:solidFill>
              </a:rPr>
              <a:t>It creates a negative </a:t>
            </a:r>
            <a:r>
              <a:rPr lang="en-US" sz="2000" dirty="0" smtClean="0">
                <a:solidFill>
                  <a:schemeClr val="tx1"/>
                </a:solidFill>
              </a:rPr>
              <a:t>super</a:t>
            </a:r>
            <a:r>
              <a:rPr lang="tr-TR" sz="2000" dirty="0" err="1" smtClean="0">
                <a:solidFill>
                  <a:schemeClr val="tx1"/>
                </a:solidFill>
              </a:rPr>
              <a:t>coil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in DNA packaging in the cell.</a:t>
            </a:r>
          </a:p>
          <a:p>
            <a:r>
              <a:rPr lang="en-US" sz="2000" dirty="0">
                <a:solidFill>
                  <a:schemeClr val="tx1"/>
                </a:solidFill>
              </a:rPr>
              <a:t>Opens the positive supercell in replication.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Bacterial </a:t>
            </a:r>
            <a:r>
              <a:rPr lang="en-US" sz="2000" b="1" dirty="0" smtClean="0">
                <a:solidFill>
                  <a:schemeClr val="tx1"/>
                </a:solidFill>
              </a:rPr>
              <a:t>topo</a:t>
            </a:r>
            <a:r>
              <a:rPr lang="tr-TR" sz="2000" b="1" dirty="0" err="1" smtClean="0">
                <a:solidFill>
                  <a:schemeClr val="tx1"/>
                </a:solidFill>
              </a:rPr>
              <a:t>isomerase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>
                <a:solidFill>
                  <a:schemeClr val="tx1"/>
                </a:solidFill>
              </a:rPr>
              <a:t>IV;</a:t>
            </a:r>
          </a:p>
          <a:p>
            <a:r>
              <a:rPr lang="en-US" sz="2000" dirty="0">
                <a:solidFill>
                  <a:schemeClr val="tx1"/>
                </a:solidFill>
              </a:rPr>
              <a:t>Opens the negative and positive supercoils in replication,</a:t>
            </a:r>
          </a:p>
          <a:p>
            <a:r>
              <a:rPr lang="tr-TR" sz="2000" dirty="0" err="1">
                <a:solidFill>
                  <a:schemeClr val="tx1"/>
                </a:solidFill>
              </a:rPr>
              <a:t>C</a:t>
            </a:r>
            <a:r>
              <a:rPr lang="en-US" sz="2000" dirty="0" err="1" smtClean="0">
                <a:solidFill>
                  <a:schemeClr val="tx1"/>
                </a:solidFill>
              </a:rPr>
              <a:t>atenane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and knots s both creates and makes ring.</a:t>
            </a:r>
          </a:p>
          <a:p>
            <a:r>
              <a:rPr lang="en-US" sz="2000" dirty="0">
                <a:solidFill>
                  <a:schemeClr val="tx1"/>
                </a:solidFill>
              </a:rPr>
              <a:t>In most bacteria, both enzymes coexist. Some (</a:t>
            </a:r>
            <a:r>
              <a:rPr lang="en-US" sz="2000" i="1" dirty="0" err="1">
                <a:solidFill>
                  <a:schemeClr val="tx1"/>
                </a:solidFill>
              </a:rPr>
              <a:t>Corynebacteria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i="1" dirty="0">
                <a:solidFill>
                  <a:schemeClr val="tx1"/>
                </a:solidFill>
              </a:rPr>
              <a:t>Campylobacter </a:t>
            </a:r>
            <a:r>
              <a:rPr lang="en-US" sz="2000" i="1" dirty="0" err="1">
                <a:solidFill>
                  <a:schemeClr val="tx1"/>
                </a:solidFill>
              </a:rPr>
              <a:t>jejuni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i="1" dirty="0" err="1">
                <a:solidFill>
                  <a:schemeClr val="tx1"/>
                </a:solidFill>
              </a:rPr>
              <a:t>Deinococcus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radioduran</a:t>
            </a:r>
            <a:r>
              <a:rPr lang="en-US" sz="2000" dirty="0" err="1">
                <a:solidFill>
                  <a:schemeClr val="tx1"/>
                </a:solidFill>
              </a:rPr>
              <a:t>s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i="1" dirty="0" err="1">
                <a:solidFill>
                  <a:schemeClr val="tx1"/>
                </a:solidFill>
              </a:rPr>
              <a:t>Treponema</a:t>
            </a:r>
            <a:r>
              <a:rPr lang="en-US" sz="2000" i="1" dirty="0">
                <a:solidFill>
                  <a:schemeClr val="tx1"/>
                </a:solidFill>
              </a:rPr>
              <a:t> palli</a:t>
            </a:r>
            <a:r>
              <a:rPr lang="en-US" sz="2000" dirty="0">
                <a:solidFill>
                  <a:schemeClr val="tx1"/>
                </a:solidFill>
              </a:rPr>
              <a:t>dum and some </a:t>
            </a:r>
            <a:r>
              <a:rPr lang="en-US" sz="2000" i="1" dirty="0">
                <a:solidFill>
                  <a:schemeClr val="tx1"/>
                </a:solidFill>
              </a:rPr>
              <a:t>Mycobacteria</a:t>
            </a:r>
            <a:r>
              <a:rPr lang="en-US" sz="2000" dirty="0">
                <a:solidFill>
                  <a:schemeClr val="tx1"/>
                </a:solidFill>
              </a:rPr>
              <a:t>) do not have Topo IV. Only gyrase is present and the activity of topo IV occurs in the cell.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84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96752"/>
            <a:ext cx="8424936" cy="5472608"/>
          </a:xfrm>
          <a:noFill/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In the hyperthermophile </a:t>
            </a:r>
            <a:r>
              <a:rPr lang="en-US" sz="2400" dirty="0" smtClean="0">
                <a:solidFill>
                  <a:schemeClr val="tx1"/>
                </a:solidFill>
              </a:rPr>
              <a:t>arch</a:t>
            </a:r>
            <a:r>
              <a:rPr lang="tr-TR" sz="2400" dirty="0" err="1" smtClean="0">
                <a:solidFill>
                  <a:schemeClr val="tx1"/>
                </a:solidFill>
              </a:rPr>
              <a:t>aea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b="1" dirty="0">
                <a:solidFill>
                  <a:schemeClr val="tx1"/>
                </a:solidFill>
              </a:rPr>
              <a:t>the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reverse gyrase </a:t>
            </a:r>
            <a:r>
              <a:rPr lang="en-US" sz="2400" dirty="0">
                <a:solidFill>
                  <a:schemeClr val="tx1"/>
                </a:solidFill>
              </a:rPr>
              <a:t>enzyme produces a positive </a:t>
            </a:r>
            <a:r>
              <a:rPr lang="en-US" sz="2400" dirty="0" smtClean="0">
                <a:solidFill>
                  <a:schemeClr val="tx1"/>
                </a:solidFill>
              </a:rPr>
              <a:t>super</a:t>
            </a:r>
            <a:r>
              <a:rPr lang="tr-TR" sz="2400" dirty="0" err="1" smtClean="0">
                <a:solidFill>
                  <a:schemeClr val="tx1"/>
                </a:solidFill>
              </a:rPr>
              <a:t>coil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in genome packing.</a:t>
            </a:r>
          </a:p>
          <a:p>
            <a:r>
              <a:rPr lang="en-US" sz="2400" dirty="0">
                <a:solidFill>
                  <a:schemeClr val="tx1"/>
                </a:solidFill>
              </a:rPr>
              <a:t>It is ineffective in topo IV genome replication in bacteria with linear genomes (</a:t>
            </a:r>
            <a:r>
              <a:rPr lang="en-US" sz="2400" i="1" dirty="0" err="1">
                <a:solidFill>
                  <a:schemeClr val="tx1"/>
                </a:solidFill>
              </a:rPr>
              <a:t>Borrelia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burgdor</a:t>
            </a:r>
            <a:r>
              <a:rPr lang="en-US" sz="2400" dirty="0" err="1">
                <a:solidFill>
                  <a:schemeClr val="tx1"/>
                </a:solidFill>
              </a:rPr>
              <a:t>feri</a:t>
            </a:r>
            <a:r>
              <a:rPr lang="en-US" sz="2400" dirty="0">
                <a:solidFill>
                  <a:schemeClr val="tx1"/>
                </a:solidFill>
              </a:rPr>
              <a:t> and </a:t>
            </a:r>
            <a:r>
              <a:rPr lang="en-US" sz="2400" i="1" dirty="0">
                <a:solidFill>
                  <a:schemeClr val="tx1"/>
                </a:solidFill>
              </a:rPr>
              <a:t>Streptomyces</a:t>
            </a:r>
            <a:r>
              <a:rPr lang="en-US" sz="2400" dirty="0">
                <a:solidFill>
                  <a:schemeClr val="tx1"/>
                </a:solidFill>
              </a:rPr>
              <a:t> spp.). </a:t>
            </a:r>
            <a:r>
              <a:rPr lang="en-US" sz="2400" i="1" dirty="0">
                <a:solidFill>
                  <a:schemeClr val="tx1"/>
                </a:solidFill>
              </a:rPr>
              <a:t>Streptomyce</a:t>
            </a:r>
            <a:r>
              <a:rPr lang="en-US" sz="2400" dirty="0">
                <a:solidFill>
                  <a:schemeClr val="tx1"/>
                </a:solidFill>
              </a:rPr>
              <a:t>s also has the gene encoding this enzyme, replication of the ring plasmids </a:t>
            </a:r>
            <a:r>
              <a:rPr lang="en-US" sz="2400" dirty="0" err="1">
                <a:solidFill>
                  <a:schemeClr val="tx1"/>
                </a:solidFill>
              </a:rPr>
              <a:t>catenane</a:t>
            </a:r>
            <a:r>
              <a:rPr lang="en-US" sz="2400" dirty="0">
                <a:solidFill>
                  <a:schemeClr val="tx1"/>
                </a:solidFill>
              </a:rPr>
              <a:t> formation in the early (also has linear plasmids).</a:t>
            </a:r>
          </a:p>
          <a:p>
            <a:r>
              <a:rPr lang="en-US" sz="2400" dirty="0">
                <a:solidFill>
                  <a:schemeClr val="tx1"/>
                </a:solidFill>
              </a:rPr>
              <a:t>DNA without topoisomerases cannot normally be replicated.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Topoisomerase </a:t>
            </a:r>
            <a:r>
              <a:rPr lang="en-US" sz="2400" dirty="0">
                <a:solidFill>
                  <a:schemeClr val="tx1"/>
                </a:solidFill>
              </a:rPr>
              <a:t>inhibitors are used as anti-cancer drugs to stop the proliferation of tumor cells.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7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6323</TotalTime>
  <Words>1421</Words>
  <Application>Microsoft Office PowerPoint</Application>
  <PresentationFormat>Ekran Gösterisi (4:3)</PresentationFormat>
  <Paragraphs>104</Paragraphs>
  <Slides>16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3" baseType="lpstr">
      <vt:lpstr>Arial</vt:lpstr>
      <vt:lpstr>Calibri</vt:lpstr>
      <vt:lpstr>Century Gothic</vt:lpstr>
      <vt:lpstr>Tahoma</vt:lpstr>
      <vt:lpstr>Wingdings</vt:lpstr>
      <vt:lpstr>Wingdings 3</vt:lpstr>
      <vt:lpstr>Duman</vt:lpstr>
      <vt:lpstr>References</vt:lpstr>
      <vt:lpstr>MICROBIAL MOLECULAR BIOLOGY</vt:lpstr>
      <vt:lpstr>STRUCTURE AND FUNCTION OF THE DNA</vt:lpstr>
      <vt:lpstr>PowerPoint Sunusu</vt:lpstr>
      <vt:lpstr>PowerPoint Sunusu</vt:lpstr>
      <vt:lpstr>Why is the supercoiling important?</vt:lpstr>
      <vt:lpstr>Topoisomerase</vt:lpstr>
      <vt:lpstr>Type-II topoisomerases</vt:lpstr>
      <vt:lpstr>PowerPoint Sunusu</vt:lpstr>
      <vt:lpstr>PowerPoint Sunusu</vt:lpstr>
      <vt:lpstr>DNA polymerase</vt:lpstr>
      <vt:lpstr>DNA polymerase III</vt:lpstr>
      <vt:lpstr>Correction of DNA replication errors</vt:lpstr>
      <vt:lpstr>Replication of Linear DNA</vt:lpstr>
      <vt:lpstr>Replication of Linear DNA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onur</dc:creator>
  <cp:lastModifiedBy>sevgi</cp:lastModifiedBy>
  <cp:revision>625</cp:revision>
  <dcterms:created xsi:type="dcterms:W3CDTF">2005-03-28T14:51:35Z</dcterms:created>
  <dcterms:modified xsi:type="dcterms:W3CDTF">2020-01-17T06:45:03Z</dcterms:modified>
</cp:coreProperties>
</file>