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8"/>
  </p:notesMasterIdLst>
  <p:sldIdLst>
    <p:sldId id="611" r:id="rId2"/>
    <p:sldId id="612" r:id="rId3"/>
    <p:sldId id="613" r:id="rId4"/>
    <p:sldId id="614" r:id="rId5"/>
    <p:sldId id="603" r:id="rId6"/>
    <p:sldId id="591" r:id="rId7"/>
    <p:sldId id="597" r:id="rId8"/>
    <p:sldId id="592" r:id="rId9"/>
    <p:sldId id="602" r:id="rId10"/>
    <p:sldId id="506" r:id="rId11"/>
    <p:sldId id="510" r:id="rId12"/>
    <p:sldId id="512" r:id="rId13"/>
    <p:sldId id="511" r:id="rId14"/>
    <p:sldId id="514" r:id="rId15"/>
    <p:sldId id="515" r:id="rId16"/>
    <p:sldId id="609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C9F57-933D-4433-969F-844F0CD63086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93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5832648" cy="708025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References</a:t>
            </a:r>
            <a:endParaRPr lang="tr-TR" altLang="tr-TR" sz="2800" dirty="0" smtClean="0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1403648" y="2276872"/>
            <a:ext cx="7489825" cy="44640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1)	</a:t>
            </a:r>
            <a:r>
              <a:rPr lang="tr-TR" altLang="tr-TR" dirty="0" err="1" smtClean="0">
                <a:solidFill>
                  <a:schemeClr val="tx1"/>
                </a:solidFill>
              </a:rPr>
              <a:t>Brock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Biology</a:t>
            </a:r>
            <a:r>
              <a:rPr lang="tr-TR" altLang="tr-TR" dirty="0" smtClean="0">
                <a:solidFill>
                  <a:schemeClr val="tx1"/>
                </a:solidFill>
              </a:rPr>
              <a:t> of </a:t>
            </a:r>
            <a:r>
              <a:rPr lang="tr-TR" altLang="tr-TR" dirty="0" err="1" smtClean="0">
                <a:solidFill>
                  <a:schemeClr val="tx1"/>
                </a:solidFill>
              </a:rPr>
              <a:t>Microorganisms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fifteenth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edition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Madigan</a:t>
            </a:r>
            <a:r>
              <a:rPr lang="tr-TR" altLang="tr-TR" dirty="0" smtClean="0">
                <a:solidFill>
                  <a:schemeClr val="tx1"/>
                </a:solidFill>
              </a:rPr>
              <a:t>, M. T., </a:t>
            </a:r>
            <a:r>
              <a:rPr lang="tr-TR" altLang="tr-TR" dirty="0" err="1" smtClean="0">
                <a:solidFill>
                  <a:schemeClr val="tx1"/>
                </a:solidFill>
              </a:rPr>
              <a:t>Martinko</a:t>
            </a:r>
            <a:r>
              <a:rPr lang="tr-TR" altLang="tr-TR" dirty="0" smtClean="0">
                <a:solidFill>
                  <a:schemeClr val="tx1"/>
                </a:solidFill>
              </a:rPr>
              <a:t>, J. M., </a:t>
            </a:r>
            <a:r>
              <a:rPr lang="tr-TR" altLang="tr-TR" dirty="0" err="1" smtClean="0">
                <a:solidFill>
                  <a:schemeClr val="tx1"/>
                </a:solidFill>
              </a:rPr>
              <a:t>Dunlap</a:t>
            </a:r>
            <a:r>
              <a:rPr lang="tr-TR" altLang="tr-TR" dirty="0" smtClean="0">
                <a:solidFill>
                  <a:schemeClr val="tx1"/>
                </a:solidFill>
              </a:rPr>
              <a:t>, P.V., </a:t>
            </a:r>
            <a:r>
              <a:rPr lang="tr-TR" altLang="tr-TR" dirty="0" err="1" smtClean="0">
                <a:solidFill>
                  <a:schemeClr val="tx1"/>
                </a:solidFill>
              </a:rPr>
              <a:t>Clark</a:t>
            </a:r>
            <a:r>
              <a:rPr lang="tr-TR" altLang="tr-TR" dirty="0" smtClean="0">
                <a:solidFill>
                  <a:schemeClr val="tx1"/>
                </a:solidFill>
              </a:rPr>
              <a:t>, D.P., </a:t>
            </a:r>
            <a:r>
              <a:rPr lang="tr-TR" altLang="tr-TR" dirty="0" err="1" smtClean="0">
                <a:solidFill>
                  <a:schemeClr val="tx1"/>
                </a:solidFill>
              </a:rPr>
              <a:t>Pearson</a:t>
            </a:r>
            <a:r>
              <a:rPr lang="tr-TR" altLang="tr-TR" dirty="0" smtClean="0">
                <a:solidFill>
                  <a:schemeClr val="tx1"/>
                </a:solidFill>
              </a:rPr>
              <a:t> Benjamin </a:t>
            </a:r>
            <a:r>
              <a:rPr lang="tr-TR" altLang="tr-TR" dirty="0" err="1" smtClean="0">
                <a:solidFill>
                  <a:schemeClr val="tx1"/>
                </a:solidFill>
              </a:rPr>
              <a:t>Cummings</a:t>
            </a:r>
            <a:r>
              <a:rPr lang="tr-TR" altLang="tr-TR" dirty="0" smtClean="0">
                <a:solidFill>
                  <a:schemeClr val="tx1"/>
                </a:solidFill>
              </a:rPr>
              <a:t>, 2018.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2)	</a:t>
            </a:r>
            <a:r>
              <a:rPr lang="tr-TR" altLang="tr-TR" dirty="0" err="1" smtClean="0">
                <a:solidFill>
                  <a:schemeClr val="tx1"/>
                </a:solidFill>
              </a:rPr>
              <a:t>Microbiology</a:t>
            </a:r>
            <a:r>
              <a:rPr lang="tr-TR" altLang="tr-TR" dirty="0" smtClean="0">
                <a:solidFill>
                  <a:schemeClr val="tx1"/>
                </a:solidFill>
              </a:rPr>
              <a:t> an </a:t>
            </a:r>
            <a:r>
              <a:rPr lang="tr-TR" altLang="tr-TR" dirty="0" err="1" smtClean="0">
                <a:solidFill>
                  <a:schemeClr val="tx1"/>
                </a:solidFill>
              </a:rPr>
              <a:t>introduction</a:t>
            </a:r>
            <a:r>
              <a:rPr lang="tr-TR" altLang="tr-TR" dirty="0" smtClean="0">
                <a:solidFill>
                  <a:schemeClr val="tx1"/>
                </a:solidFill>
              </a:rPr>
              <a:t>, </a:t>
            </a:r>
            <a:r>
              <a:rPr lang="tr-TR" altLang="tr-TR" dirty="0" err="1" smtClean="0">
                <a:solidFill>
                  <a:schemeClr val="tx1"/>
                </a:solidFill>
              </a:rPr>
              <a:t>Tortora</a:t>
            </a:r>
            <a:r>
              <a:rPr lang="tr-TR" altLang="tr-TR" dirty="0" smtClean="0">
                <a:solidFill>
                  <a:schemeClr val="tx1"/>
                </a:solidFill>
              </a:rPr>
              <a:t>, G.J., </a:t>
            </a:r>
            <a:r>
              <a:rPr lang="tr-TR" altLang="tr-TR" dirty="0" err="1" smtClean="0">
                <a:solidFill>
                  <a:schemeClr val="tx1"/>
                </a:solidFill>
              </a:rPr>
              <a:t>Funke</a:t>
            </a:r>
            <a:r>
              <a:rPr lang="tr-TR" altLang="tr-TR" dirty="0" smtClean="0">
                <a:solidFill>
                  <a:schemeClr val="tx1"/>
                </a:solidFill>
              </a:rPr>
              <a:t>, B.R., Case, C.L., </a:t>
            </a:r>
            <a:r>
              <a:rPr lang="tr-TR" altLang="tr-TR" dirty="0" err="1" smtClean="0">
                <a:solidFill>
                  <a:schemeClr val="tx1"/>
                </a:solidFill>
              </a:rPr>
              <a:t>Pearson</a:t>
            </a:r>
            <a:r>
              <a:rPr lang="tr-TR" altLang="tr-TR" dirty="0" smtClean="0">
                <a:solidFill>
                  <a:schemeClr val="tx1"/>
                </a:solidFill>
              </a:rPr>
              <a:t> Benjamin </a:t>
            </a:r>
            <a:r>
              <a:rPr lang="tr-TR" altLang="tr-TR" dirty="0" err="1" smtClean="0">
                <a:solidFill>
                  <a:schemeClr val="tx1"/>
                </a:solidFill>
              </a:rPr>
              <a:t>Cummings</a:t>
            </a:r>
            <a:r>
              <a:rPr lang="tr-TR" altLang="tr-TR" dirty="0" smtClean="0">
                <a:solidFill>
                  <a:schemeClr val="tx1"/>
                </a:solidFill>
              </a:rPr>
              <a:t>, 2007.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dirty="0" smtClean="0">
                <a:solidFill>
                  <a:schemeClr val="tx1"/>
                </a:solidFill>
              </a:rPr>
              <a:t>3)	</a:t>
            </a:r>
            <a:r>
              <a:rPr lang="tr-TR" altLang="tr-TR" dirty="0" err="1" smtClean="0">
                <a:solidFill>
                  <a:schemeClr val="tx1"/>
                </a:solidFill>
              </a:rPr>
              <a:t>The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Prokaryotes</a:t>
            </a:r>
            <a:r>
              <a:rPr lang="tr-TR" altLang="tr-TR" dirty="0" smtClean="0">
                <a:solidFill>
                  <a:schemeClr val="tx1"/>
                </a:solidFill>
              </a:rPr>
              <a:t>, </a:t>
            </a:r>
            <a:r>
              <a:rPr lang="tr-TR" altLang="tr-TR" dirty="0" err="1" smtClean="0">
                <a:solidFill>
                  <a:schemeClr val="tx1"/>
                </a:solidFill>
              </a:rPr>
              <a:t>third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edition</a:t>
            </a:r>
            <a:r>
              <a:rPr lang="tr-TR" altLang="tr-TR" dirty="0" smtClean="0">
                <a:solidFill>
                  <a:schemeClr val="tx1"/>
                </a:solidFill>
              </a:rPr>
              <a:t>, Volume1-7, </a:t>
            </a:r>
            <a:r>
              <a:rPr lang="tr-TR" altLang="tr-TR" dirty="0" err="1" smtClean="0">
                <a:solidFill>
                  <a:schemeClr val="tx1"/>
                </a:solidFill>
              </a:rPr>
              <a:t>Dworkin</a:t>
            </a:r>
            <a:r>
              <a:rPr lang="tr-TR" altLang="tr-TR" dirty="0" smtClean="0">
                <a:solidFill>
                  <a:schemeClr val="tx1"/>
                </a:solidFill>
              </a:rPr>
              <a:t>, M. (Editor in </a:t>
            </a:r>
            <a:r>
              <a:rPr lang="tr-TR" altLang="tr-TR" dirty="0" err="1" smtClean="0">
                <a:solidFill>
                  <a:schemeClr val="tx1"/>
                </a:solidFill>
              </a:rPr>
              <a:t>chief</a:t>
            </a:r>
            <a:r>
              <a:rPr lang="tr-TR" altLang="tr-TR" dirty="0" smtClean="0">
                <a:solidFill>
                  <a:schemeClr val="tx1"/>
                </a:solidFill>
              </a:rPr>
              <a:t>), </a:t>
            </a:r>
            <a:r>
              <a:rPr lang="tr-TR" altLang="tr-TR" dirty="0" err="1" smtClean="0">
                <a:solidFill>
                  <a:schemeClr val="tx1"/>
                </a:solidFill>
              </a:rPr>
              <a:t>Springer</a:t>
            </a:r>
            <a:r>
              <a:rPr lang="tr-TR" altLang="tr-TR" dirty="0" smtClean="0">
                <a:solidFill>
                  <a:schemeClr val="tx1"/>
                </a:solidFill>
              </a:rPr>
              <a:t>, 2006</a:t>
            </a:r>
          </a:p>
          <a:p>
            <a:pPr eaLnBrk="1" hangingPunct="1">
              <a:lnSpc>
                <a:spcPct val="150000"/>
              </a:lnSpc>
            </a:pPr>
            <a:endParaRPr lang="tr-TR" altLang="tr-TR" dirty="0" smtClean="0">
              <a:solidFill>
                <a:schemeClr val="tx1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410297" y="476672"/>
            <a:ext cx="7632775" cy="57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tr-TR" sz="2800" b="1" dirty="0"/>
              <a:t>BIY 210 GENERAL MICROBIOLOGY II</a:t>
            </a:r>
          </a:p>
        </p:txBody>
      </p:sp>
    </p:spTree>
    <p:extLst>
      <p:ext uri="{BB962C8B-B14F-4D97-AF65-F5344CB8AC3E}">
        <p14:creationId xmlns:p14="http://schemas.microsoft.com/office/powerpoint/2010/main" val="109160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1268760"/>
            <a:ext cx="6995120" cy="5328592"/>
          </a:xfrm>
          <a:noFill/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size of a DNA molecule is expressed as the number of bases or base pairs in the molecule.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1000 base </a:t>
            </a:r>
            <a:r>
              <a:rPr lang="en-US" sz="2800" dirty="0" err="1">
                <a:solidFill>
                  <a:schemeClr val="tx1"/>
                </a:solidFill>
              </a:rPr>
              <a:t>kilobases</a:t>
            </a:r>
            <a:r>
              <a:rPr lang="en-US" sz="2800" dirty="0">
                <a:solidFill>
                  <a:schemeClr val="tx1"/>
                </a:solidFill>
              </a:rPr>
              <a:t> (1 kb)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Kilobase</a:t>
            </a:r>
            <a:r>
              <a:rPr lang="en-US" sz="2800" dirty="0">
                <a:solidFill>
                  <a:schemeClr val="tx1"/>
                </a:solidFill>
              </a:rPr>
              <a:t> pair (1 </a:t>
            </a:r>
            <a:r>
              <a:rPr lang="en-US" sz="2800" dirty="0" err="1">
                <a:solidFill>
                  <a:schemeClr val="tx1"/>
                </a:solidFill>
              </a:rPr>
              <a:t>kbp</a:t>
            </a:r>
            <a:r>
              <a:rPr lang="en-US" sz="2800" dirty="0">
                <a:solidFill>
                  <a:schemeClr val="tx1"/>
                </a:solidFill>
              </a:rPr>
              <a:t>) if DNA is double stranded</a:t>
            </a:r>
          </a:p>
          <a:p>
            <a:r>
              <a:rPr lang="en-US" sz="2800" dirty="0">
                <a:solidFill>
                  <a:schemeClr val="tx1"/>
                </a:solidFill>
              </a:rPr>
              <a:t>A DNA strand with 5000 base pairs is 5 </a:t>
            </a:r>
            <a:r>
              <a:rPr lang="en-US" sz="2800" dirty="0" err="1">
                <a:solidFill>
                  <a:schemeClr val="tx1"/>
                </a:solidFill>
              </a:rPr>
              <a:t>kbp</a:t>
            </a:r>
            <a:r>
              <a:rPr lang="en-US" sz="2800" dirty="0">
                <a:solidFill>
                  <a:schemeClr val="tx1"/>
                </a:solidFill>
              </a:rPr>
              <a:t> in size.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i="1" dirty="0">
                <a:solidFill>
                  <a:schemeClr val="tx1"/>
                </a:solidFill>
              </a:rPr>
              <a:t>E. coli </a:t>
            </a:r>
            <a:r>
              <a:rPr lang="en-US" sz="2800" dirty="0">
                <a:solidFill>
                  <a:schemeClr val="tx1"/>
                </a:solidFill>
              </a:rPr>
              <a:t>genome is 4640 </a:t>
            </a:r>
            <a:r>
              <a:rPr lang="en-US" sz="2800" dirty="0" err="1">
                <a:solidFill>
                  <a:schemeClr val="tx1"/>
                </a:solidFill>
              </a:rPr>
              <a:t>kbp</a:t>
            </a:r>
            <a:r>
              <a:rPr lang="en-US" sz="2800" dirty="0">
                <a:solidFill>
                  <a:schemeClr val="tx1"/>
                </a:solidFill>
              </a:rPr>
              <a:t> (4.64 </a:t>
            </a:r>
            <a:r>
              <a:rPr lang="en-US" sz="2800" dirty="0" err="1">
                <a:solidFill>
                  <a:schemeClr val="tx1"/>
                </a:solidFill>
              </a:rPr>
              <a:t>megabase</a:t>
            </a:r>
            <a:r>
              <a:rPr lang="en-US" sz="2800" dirty="0">
                <a:solidFill>
                  <a:schemeClr val="tx1"/>
                </a:solidFill>
              </a:rPr>
              <a:t> pairs = </a:t>
            </a:r>
            <a:r>
              <a:rPr lang="en-US" sz="2800" dirty="0" err="1">
                <a:solidFill>
                  <a:schemeClr val="tx1"/>
                </a:solidFill>
              </a:rPr>
              <a:t>Mbp</a:t>
            </a:r>
            <a:r>
              <a:rPr lang="en-US" sz="2800" dirty="0">
                <a:solidFill>
                  <a:schemeClr val="tx1"/>
                </a:solidFill>
              </a:rPr>
              <a:t>).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89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7704" y="209311"/>
            <a:ext cx="6717432" cy="832644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1"/>
                </a:solidFill>
                <a:effectLst/>
              </a:rPr>
              <a:t>DNA </a:t>
            </a:r>
            <a:r>
              <a:rPr lang="fr-FR" b="1" dirty="0" smtClean="0">
                <a:solidFill>
                  <a:schemeClr val="tx1"/>
                </a:solidFill>
                <a:effectLst/>
              </a:rPr>
              <a:t>po</a:t>
            </a:r>
            <a:r>
              <a:rPr lang="tr-TR" b="1" dirty="0" err="1" smtClean="0">
                <a:solidFill>
                  <a:schemeClr val="tx1"/>
                </a:solidFill>
                <a:effectLst/>
              </a:rPr>
              <a:t>lymerase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052736"/>
            <a:ext cx="7211144" cy="4967064"/>
          </a:xfrm>
          <a:noFill/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There are five types of DNA polymerases in </a:t>
            </a:r>
            <a:r>
              <a:rPr lang="en-US" sz="2800" i="1" dirty="0">
                <a:solidFill>
                  <a:schemeClr val="tx1"/>
                </a:solidFill>
              </a:rPr>
              <a:t>E. coli</a:t>
            </a:r>
            <a:r>
              <a:rPr lang="en-US" sz="2800" dirty="0">
                <a:solidFill>
                  <a:schemeClr val="tx1"/>
                </a:solidFill>
              </a:rPr>
              <a:t>, DNA polymerase I, II, III, IV and V.</a:t>
            </a:r>
          </a:p>
          <a:p>
            <a:r>
              <a:rPr lang="en-US" sz="2800" dirty="0">
                <a:solidFill>
                  <a:schemeClr val="tx1"/>
                </a:solidFill>
              </a:rPr>
              <a:t>DNA polymerase I removes RNA primers from the DNA chain with 5 </a:t>
            </a:r>
            <a:r>
              <a:rPr lang="en-US" sz="2800" dirty="0" smtClean="0">
                <a:solidFill>
                  <a:schemeClr val="tx1"/>
                </a:solidFill>
              </a:rPr>
              <a:t>' </a:t>
            </a:r>
            <a:r>
              <a:rPr lang="tr-TR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' exonuclease activity. DNA polymerase III cannot do this.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polymerase activity of DNA Polymerase III is higher than the others. Therefore, it uses this enzyme in cell replication.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7956376" y="285293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64144" y="344302"/>
            <a:ext cx="4176464" cy="83264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  <a:effectLst/>
              </a:rPr>
              <a:t>DNA </a:t>
            </a:r>
            <a:r>
              <a:rPr lang="fr-FR" b="1" dirty="0" smtClean="0">
                <a:solidFill>
                  <a:schemeClr val="tx1"/>
                </a:solidFill>
                <a:effectLst/>
              </a:rPr>
              <a:t>po</a:t>
            </a:r>
            <a:r>
              <a:rPr lang="tr-TR" b="1" dirty="0" err="1" smtClean="0">
                <a:solidFill>
                  <a:schemeClr val="tx1"/>
                </a:solidFill>
                <a:effectLst/>
              </a:rPr>
              <a:t>ly</a:t>
            </a:r>
            <a:r>
              <a:rPr lang="fr-FR" b="1" dirty="0" err="1" smtClean="0">
                <a:solidFill>
                  <a:schemeClr val="tx1"/>
                </a:solidFill>
                <a:effectLst/>
              </a:rPr>
              <a:t>mera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se III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76946"/>
            <a:ext cx="8435280" cy="5492414"/>
          </a:xfrm>
          <a:noFill/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It is a complex holoenzyme.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core part of the enzyme consists of alpha (α), epsilon (ε) and theta (θ) subunits. This enzyme, which shows activity in double-stranded DNA, shows the highest activity in the form of dimer (the enzyme in both strands comes together) in the </a:t>
            </a:r>
            <a:r>
              <a:rPr lang="en-US" sz="2400" dirty="0" smtClean="0">
                <a:solidFill>
                  <a:schemeClr val="tx1"/>
                </a:solidFill>
              </a:rPr>
              <a:t>replisome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this structure of the enzyme;</a:t>
            </a:r>
          </a:p>
          <a:p>
            <a:r>
              <a:rPr lang="en-US" sz="2400" dirty="0">
                <a:solidFill>
                  <a:schemeClr val="tx1"/>
                </a:solidFill>
              </a:rPr>
              <a:t>2 cores,</a:t>
            </a:r>
          </a:p>
          <a:p>
            <a:r>
              <a:rPr lang="en-US" sz="2400" dirty="0">
                <a:solidFill>
                  <a:schemeClr val="tx1"/>
                </a:solidFill>
              </a:rPr>
              <a:t>2 (β) beta subunits (ring subunit through which double stranded DNA passes, β sliding clamp),</a:t>
            </a:r>
          </a:p>
          <a:p>
            <a:r>
              <a:rPr lang="en-US" sz="2400" dirty="0">
                <a:solidFill>
                  <a:schemeClr val="tx1"/>
                </a:solidFill>
              </a:rPr>
              <a:t>2 (τ) tau subunits and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There are (γ) gamma, (δ) delta, (δ ’) delta prime, (ψ) psi and (χ) chi subunits called clamp-loading complex.</a:t>
            </a:r>
            <a:endParaRPr lang="tr-TR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4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36104"/>
          </a:xfrm>
          <a:noFill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Correction of DNA replication errors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5328592"/>
          </a:xfrm>
          <a:noFill/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DNA polymerase III demonstrates exonuclease activity as well as conducting DNA synthesis. With this activity, DNA polymerase III plays a proofreading role in DNA replication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tr-TR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smtClean="0">
                <a:solidFill>
                  <a:schemeClr val="tx1"/>
                </a:solidFill>
              </a:rPr>
              <a:t>exonuclease </a:t>
            </a:r>
            <a:r>
              <a:rPr lang="en-US" sz="2800" dirty="0">
                <a:solidFill>
                  <a:schemeClr val="tx1"/>
                </a:solidFill>
              </a:rPr>
              <a:t>activity of DNA polymerase III adds to the correct structure by removing the wrong base in DNA synthesis.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This feature also has the DNA polymerase I enzyme.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20759" y="3532946"/>
            <a:ext cx="1130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3</a:t>
            </a:r>
            <a:r>
              <a:rPr lang="fr-FR" sz="2000" b="1" dirty="0" smtClean="0"/>
              <a:t>'</a:t>
            </a:r>
            <a:r>
              <a:rPr lang="en-GB" sz="2000" b="1" dirty="0" smtClean="0">
                <a:sym typeface="Wingdings"/>
              </a:rPr>
              <a:t></a:t>
            </a:r>
            <a:r>
              <a:rPr lang="fr-FR" sz="2000" b="1" dirty="0" smtClean="0"/>
              <a:t> 5‘</a:t>
            </a:r>
            <a:r>
              <a:rPr lang="tr-TR" sz="2000" b="1" dirty="0" smtClean="0"/>
              <a:t> </a:t>
            </a:r>
            <a:r>
              <a:rPr lang="fr-FR" sz="2000" b="1" dirty="0" smtClean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594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292100"/>
            <a:ext cx="7211144" cy="832644"/>
          </a:xfrm>
          <a:noFill/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R</a:t>
            </a:r>
            <a:r>
              <a:rPr lang="fr-FR" b="1" dirty="0" err="1" smtClean="0">
                <a:solidFill>
                  <a:schemeClr val="tx1"/>
                </a:solidFill>
              </a:rPr>
              <a:t>eplication</a:t>
            </a:r>
            <a:r>
              <a:rPr lang="tr-TR" b="1" dirty="0" smtClean="0">
                <a:solidFill>
                  <a:schemeClr val="tx1"/>
                </a:solidFill>
              </a:rPr>
              <a:t> of </a:t>
            </a:r>
            <a:r>
              <a:rPr lang="fr-FR" b="1" dirty="0" err="1" smtClean="0">
                <a:solidFill>
                  <a:schemeClr val="tx1"/>
                </a:solidFill>
              </a:rPr>
              <a:t>Linear</a:t>
            </a:r>
            <a:r>
              <a:rPr lang="fr-FR" b="1" dirty="0" smtClean="0">
                <a:solidFill>
                  <a:schemeClr val="tx1"/>
                </a:solidFill>
              </a:rPr>
              <a:t> DNA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primer is irreplaceable in eukaryotes, bacteria, plasmids and virus replication with linear genomes.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All DNA polymerases can add nucleotides to the 3’-OH terminal. Linear DNA does not contain a free 3’-OH lead at the site of the primer.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This problem has been solved in some viruses by circularizing the genome or forming </a:t>
            </a:r>
            <a:r>
              <a:rPr lang="en-US" sz="2800" dirty="0" err="1">
                <a:solidFill>
                  <a:schemeClr val="tx1"/>
                </a:solidFill>
              </a:rPr>
              <a:t>concatemers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Different ways have been developed to solve this problem in organisms with linear genomes.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87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51720" y="292100"/>
            <a:ext cx="6635080" cy="832644"/>
          </a:xfrm>
          <a:noFill/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R</a:t>
            </a:r>
            <a:r>
              <a:rPr lang="fr-FR" b="1" dirty="0" err="1">
                <a:solidFill>
                  <a:schemeClr val="tx1"/>
                </a:solidFill>
              </a:rPr>
              <a:t>eplication</a:t>
            </a:r>
            <a:r>
              <a:rPr lang="tr-TR" b="1" dirty="0">
                <a:solidFill>
                  <a:schemeClr val="tx1"/>
                </a:solidFill>
              </a:rPr>
              <a:t> of </a:t>
            </a:r>
            <a:r>
              <a:rPr lang="fr-FR" b="1" dirty="0" err="1">
                <a:solidFill>
                  <a:schemeClr val="tx1"/>
                </a:solidFill>
              </a:rPr>
              <a:t>Linear</a:t>
            </a:r>
            <a:r>
              <a:rPr lang="fr-FR" b="1" dirty="0">
                <a:solidFill>
                  <a:schemeClr val="tx1"/>
                </a:solidFill>
              </a:rPr>
              <a:t> DNA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The linear DNA ends in eukaryotic chromosomes contain guanine-rich sequences called telomere, usually formed by repeating 6 base pairs for 20 or more. Replication is achieved by binding the telomerase enzyme, which carries a short RNA as a cofactor, to the 3 ’end of the DNA to be replicated.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Bacteria, plasmids and viruses primarily use a protein instead of RNA. DNA polymerases can add nucleotides to the OH groups in these proteins. Proteins are covalently bound to the 5 ’ends of DNA.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17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71600" y="836712"/>
            <a:ext cx="8064896" cy="5832648"/>
          </a:xfrm>
          <a:noFill/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600" b="1" dirty="0">
                <a:solidFill>
                  <a:schemeClr val="tx1"/>
                </a:solidFill>
              </a:rPr>
              <a:t>Bacteria with linear genomes: </a:t>
            </a:r>
            <a:r>
              <a:rPr lang="en-US" sz="1600" dirty="0">
                <a:solidFill>
                  <a:schemeClr val="tx1"/>
                </a:solidFill>
              </a:rPr>
              <a:t>Some species of </a:t>
            </a:r>
            <a:r>
              <a:rPr lang="en-US" sz="1600" i="1" dirty="0">
                <a:solidFill>
                  <a:schemeClr val="tx1"/>
                </a:solidFill>
              </a:rPr>
              <a:t>Streptomyces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i="1" dirty="0" err="1">
                <a:solidFill>
                  <a:schemeClr val="tx1"/>
                </a:solidFill>
              </a:rPr>
              <a:t>Borrelia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genera.</a:t>
            </a:r>
          </a:p>
          <a:p>
            <a:pPr>
              <a:lnSpc>
                <a:spcPct val="160000"/>
              </a:lnSpc>
            </a:pPr>
            <a:r>
              <a:rPr lang="en-US" sz="1600" i="1" dirty="0">
                <a:solidFill>
                  <a:schemeClr val="tx1"/>
                </a:solidFill>
              </a:rPr>
              <a:t>Streptomyces</a:t>
            </a:r>
            <a:r>
              <a:rPr lang="en-US" sz="1600" dirty="0">
                <a:solidFill>
                  <a:schemeClr val="tx1"/>
                </a:solidFill>
              </a:rPr>
              <a:t> chromosomal DNA is linear about 8 </a:t>
            </a:r>
            <a:r>
              <a:rPr lang="en-US" sz="1600" dirty="0" err="1">
                <a:solidFill>
                  <a:schemeClr val="tx1"/>
                </a:solidFill>
              </a:rPr>
              <a:t>Mbp</a:t>
            </a:r>
            <a:r>
              <a:rPr lang="en-US" sz="1600" dirty="0">
                <a:solidFill>
                  <a:schemeClr val="tx1"/>
                </a:solidFill>
              </a:rPr>
              <a:t> in length. Genome ends have terminal reverse repeats (TIRs) covalently linked to proteins. Two-way replication starts from the region of origin in the middle of the chromosome and two chromosomes of similar size are formed. DNA has a terminal protein at the 5 ′ end.</a:t>
            </a:r>
          </a:p>
          <a:p>
            <a:pPr>
              <a:lnSpc>
                <a:spcPct val="160000"/>
              </a:lnSpc>
            </a:pPr>
            <a:r>
              <a:rPr lang="en-US" sz="1600" b="1" dirty="0">
                <a:solidFill>
                  <a:schemeClr val="tx1"/>
                </a:solidFill>
              </a:rPr>
              <a:t>Viruses with linear genomes: </a:t>
            </a:r>
            <a:r>
              <a:rPr lang="en-US" sz="1600" i="1" dirty="0">
                <a:solidFill>
                  <a:schemeClr val="tx1"/>
                </a:solidFill>
              </a:rPr>
              <a:t>Bacillus subtilis </a:t>
            </a:r>
            <a:r>
              <a:rPr lang="en-US" sz="1600" dirty="0">
                <a:solidFill>
                  <a:schemeClr val="tx1"/>
                </a:solidFill>
              </a:rPr>
              <a:t>phage φ29 is a model phage for linear DNA replication in prokaryotic cells. Adenoviruses in eukaryotic cells are models. DNA has a terminal protein at the 5 ′ end.</a:t>
            </a:r>
          </a:p>
          <a:p>
            <a:pPr>
              <a:lnSpc>
                <a:spcPct val="160000"/>
              </a:lnSpc>
            </a:pPr>
            <a:r>
              <a:rPr lang="en-US" sz="1600" b="1" dirty="0">
                <a:solidFill>
                  <a:schemeClr val="tx1"/>
                </a:solidFill>
              </a:rPr>
              <a:t>Plasmids with linear genomes: </a:t>
            </a:r>
            <a:r>
              <a:rPr lang="en-US" sz="1600" dirty="0">
                <a:solidFill>
                  <a:schemeClr val="tx1"/>
                </a:solidFill>
              </a:rPr>
              <a:t>Two genera with linear genomes and some bacteria with </a:t>
            </a:r>
            <a:r>
              <a:rPr lang="tr-TR" sz="1600" dirty="0" err="1" smtClean="0">
                <a:solidFill>
                  <a:schemeClr val="tx1"/>
                </a:solidFill>
              </a:rPr>
              <a:t>circular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genomes. </a:t>
            </a:r>
            <a:r>
              <a:rPr lang="en-US" sz="1600" i="1" dirty="0">
                <a:solidFill>
                  <a:schemeClr val="tx1"/>
                </a:solidFill>
              </a:rPr>
              <a:t>Streptomyces</a:t>
            </a:r>
            <a:r>
              <a:rPr lang="en-US" sz="1600" dirty="0">
                <a:solidFill>
                  <a:schemeClr val="tx1"/>
                </a:solidFill>
              </a:rPr>
              <a:t> linear plasmid is in the form of a racket with terminal repeats. The hairpin structure is seen in the </a:t>
            </a:r>
            <a:r>
              <a:rPr lang="en-US" sz="1600" i="1" dirty="0" err="1">
                <a:solidFill>
                  <a:schemeClr val="tx1"/>
                </a:solidFill>
              </a:rPr>
              <a:t>Borrelia</a:t>
            </a:r>
            <a:r>
              <a:rPr lang="en-US" sz="1600" dirty="0">
                <a:solidFill>
                  <a:schemeClr val="tx1"/>
                </a:solidFill>
              </a:rPr>
              <a:t> plasmid.</a:t>
            </a:r>
            <a:endParaRPr lang="tr-T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1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6995120" cy="7197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sz="3200" b="1" dirty="0">
                <a:solidFill>
                  <a:schemeClr val="tx1"/>
                </a:solidFill>
              </a:rPr>
              <a:t>MICROBIAL MOLECULAR BIOLOGY</a:t>
            </a:r>
            <a:endParaRPr lang="tr-TR" sz="3200" b="1" dirty="0" smtClean="0">
              <a:solidFill>
                <a:schemeClr val="tx1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628800"/>
            <a:ext cx="7139136" cy="4968850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Key macromolecules that carry and transmit information in prokaryotic and eukaryotic </a:t>
            </a:r>
            <a:r>
              <a:rPr lang="en-US" sz="2800" dirty="0" smtClean="0"/>
              <a:t>cells</a:t>
            </a:r>
            <a:r>
              <a:rPr lang="tr-TR" sz="2800" dirty="0" smtClean="0"/>
              <a:t> are</a:t>
            </a:r>
            <a:r>
              <a:rPr lang="en-US" sz="2800" dirty="0" smtClean="0"/>
              <a:t>,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DNA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RNA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Proteins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The flow of genetic information at the molecular level takes place in three </a:t>
            </a:r>
            <a:r>
              <a:rPr lang="en-US" sz="2800" dirty="0" smtClean="0"/>
              <a:t>stages </a:t>
            </a:r>
            <a:r>
              <a:rPr lang="en-US" sz="2800" dirty="0"/>
              <a:t>(central </a:t>
            </a:r>
            <a:r>
              <a:rPr lang="tr-TR" sz="2800" dirty="0" smtClean="0"/>
              <a:t>dogma</a:t>
            </a:r>
            <a:r>
              <a:rPr lang="en-US" sz="2800" dirty="0" smtClean="0"/>
              <a:t>)</a:t>
            </a:r>
            <a:r>
              <a:rPr lang="tr-TR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replication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Transcription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translational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88798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92100"/>
            <a:ext cx="7416824" cy="83264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2800" b="1" dirty="0" smtClean="0">
                <a:solidFill>
                  <a:schemeClr val="tx1"/>
                </a:solidFill>
              </a:rPr>
              <a:t>STRUCTURE AND FUNCTION OF THE DNA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423257"/>
            <a:ext cx="6984776" cy="4958072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800" b="1" dirty="0"/>
              <a:t>Deoxyribose</a:t>
            </a:r>
            <a:r>
              <a:rPr lang="tr-TR" sz="2800" b="1" dirty="0" smtClean="0">
                <a:effectLst/>
              </a:rPr>
              <a:t> </a:t>
            </a:r>
            <a:r>
              <a:rPr lang="tr-TR" sz="2800" b="1" dirty="0" smtClean="0">
                <a:effectLst/>
                <a:sym typeface="Wingdings" pitchFamily="2" charset="2"/>
              </a:rPr>
              <a:t></a:t>
            </a:r>
            <a:r>
              <a:rPr lang="en-GB" sz="2800" dirty="0" smtClean="0">
                <a:effectLst/>
              </a:rPr>
              <a:t> </a:t>
            </a:r>
            <a:endParaRPr lang="tr-TR" sz="2800" dirty="0" smtClean="0">
              <a:effectLst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tr-TR" sz="2800" dirty="0" smtClean="0">
                <a:effectLst/>
              </a:rPr>
              <a:t>	</a:t>
            </a:r>
            <a:r>
              <a:rPr lang="en-GB" sz="2800" dirty="0" smtClean="0">
                <a:effectLst/>
              </a:rPr>
              <a:t>1. </a:t>
            </a:r>
            <a:r>
              <a:rPr lang="tr-TR" sz="2800" dirty="0" smtClean="0">
                <a:effectLst/>
              </a:rPr>
              <a:t>C </a:t>
            </a:r>
            <a:r>
              <a:rPr lang="tr-TR" sz="2800" dirty="0" smtClean="0">
                <a:effectLst/>
                <a:sym typeface="Wingdings" pitchFamily="2" charset="2"/>
              </a:rPr>
              <a:t>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purin</a:t>
            </a:r>
            <a:r>
              <a:rPr lang="tr-TR" sz="2800" dirty="0"/>
              <a:t>e</a:t>
            </a:r>
            <a:r>
              <a:rPr lang="en-GB" sz="2800" dirty="0" smtClean="0">
                <a:effectLst/>
              </a:rPr>
              <a:t> (</a:t>
            </a:r>
            <a:r>
              <a:rPr lang="en-GB" sz="2800" dirty="0" err="1" smtClean="0">
                <a:effectLst/>
              </a:rPr>
              <a:t>adenin</a:t>
            </a:r>
            <a:r>
              <a:rPr lang="tr-TR" sz="2800" dirty="0" smtClean="0">
                <a:effectLst/>
              </a:rPr>
              <a:t>e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guanin</a:t>
            </a:r>
            <a:r>
              <a:rPr lang="tr-TR" sz="2800" dirty="0" smtClean="0">
                <a:effectLst/>
              </a:rPr>
              <a:t>e</a:t>
            </a:r>
            <a:r>
              <a:rPr lang="en-GB" sz="2800" dirty="0" smtClean="0">
                <a:effectLst/>
              </a:rPr>
              <a:t>)</a:t>
            </a:r>
            <a:r>
              <a:rPr lang="tr-TR" sz="2800" dirty="0" smtClean="0">
                <a:effectLst/>
              </a:rPr>
              <a:t> and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primidin</a:t>
            </a:r>
            <a:r>
              <a:rPr lang="tr-TR" sz="2800" dirty="0" smtClean="0">
                <a:effectLst/>
              </a:rPr>
              <a:t>e</a:t>
            </a:r>
            <a:r>
              <a:rPr lang="en-GB" sz="2800" dirty="0"/>
              <a:t> (</a:t>
            </a:r>
            <a:r>
              <a:rPr lang="en-GB" sz="2800" dirty="0" smtClean="0"/>
              <a:t>cytosine</a:t>
            </a:r>
            <a:r>
              <a:rPr lang="tr-TR" sz="2800" dirty="0" smtClean="0"/>
              <a:t>,</a:t>
            </a:r>
            <a:r>
              <a:rPr lang="en-GB" sz="2800" dirty="0" smtClean="0"/>
              <a:t> </a:t>
            </a:r>
            <a:r>
              <a:rPr lang="en-GB" sz="2800" dirty="0"/>
              <a:t>thymine) </a:t>
            </a: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800" dirty="0" smtClean="0">
                <a:effectLst/>
              </a:rPr>
              <a:t>  </a:t>
            </a:r>
            <a:endParaRPr lang="tr-TR" sz="2800" dirty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GB" sz="2800" dirty="0" smtClean="0">
                <a:effectLst/>
              </a:rPr>
              <a:t>Ba</a:t>
            </a:r>
            <a:r>
              <a:rPr lang="tr-TR" sz="2800" dirty="0" smtClean="0">
                <a:effectLst/>
              </a:rPr>
              <a:t>se +</a:t>
            </a:r>
            <a:r>
              <a:rPr lang="en-GB" sz="2800" dirty="0" smtClean="0">
                <a:effectLst/>
              </a:rPr>
              <a:t> </a:t>
            </a:r>
            <a:r>
              <a:rPr lang="tr-TR" sz="2800" dirty="0" smtClean="0">
                <a:effectLst/>
              </a:rPr>
              <a:t>sugar = </a:t>
            </a:r>
            <a:r>
              <a:rPr lang="en-GB" sz="2800" b="1" dirty="0" smtClean="0"/>
              <a:t>nucleoside</a:t>
            </a:r>
            <a:endParaRPr lang="tr-TR" sz="2800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tr-TR" sz="2800" dirty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GB" sz="2400" dirty="0"/>
              <a:t>Deoxyribose </a:t>
            </a:r>
            <a:r>
              <a:rPr lang="en-GB" sz="2400" dirty="0" smtClean="0">
                <a:effectLst/>
              </a:rPr>
              <a:t>3.</a:t>
            </a:r>
            <a:r>
              <a:rPr lang="tr-TR" sz="2400" dirty="0" smtClean="0">
                <a:effectLst/>
              </a:rPr>
              <a:t>C </a:t>
            </a:r>
            <a:r>
              <a:rPr lang="tr-TR" sz="2400" dirty="0" smtClean="0">
                <a:effectLst/>
                <a:sym typeface="Wingdings" pitchFamily="2" charset="2"/>
              </a:rPr>
              <a:t></a:t>
            </a:r>
            <a:r>
              <a:rPr lang="en-GB" sz="2400" dirty="0" smtClean="0">
                <a:effectLst/>
              </a:rPr>
              <a:t> 5.</a:t>
            </a:r>
            <a:r>
              <a:rPr lang="tr-TR" sz="2400" dirty="0" smtClean="0">
                <a:effectLst/>
              </a:rPr>
              <a:t>C</a:t>
            </a:r>
            <a:r>
              <a:rPr lang="en-GB" sz="2400" dirty="0" smtClean="0">
                <a:effectLst/>
              </a:rPr>
              <a:t> </a:t>
            </a:r>
            <a:r>
              <a:rPr lang="tr-TR" sz="2400" b="1" dirty="0" smtClean="0">
                <a:effectLst/>
              </a:rPr>
              <a:t>p</a:t>
            </a:r>
            <a:r>
              <a:rPr lang="en-GB" sz="2400" b="1" dirty="0" err="1" smtClean="0"/>
              <a:t>hosphodiester</a:t>
            </a:r>
            <a:r>
              <a:rPr lang="en-GB" sz="2400" dirty="0" smtClean="0"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GB" sz="2400" dirty="0"/>
              <a:t>Sugar + base + phosphate </a:t>
            </a:r>
            <a:r>
              <a:rPr lang="tr-TR" sz="2400" dirty="0" smtClean="0">
                <a:effectLst/>
                <a:sym typeface="Wingdings" pitchFamily="2" charset="2"/>
              </a:rPr>
              <a:t> </a:t>
            </a:r>
            <a:r>
              <a:rPr lang="en-GB" sz="2400" b="1" dirty="0"/>
              <a:t>nucleotide</a:t>
            </a:r>
            <a:r>
              <a:rPr lang="en-GB" sz="2400" dirty="0" smtClean="0">
                <a:effectLst/>
              </a:rPr>
              <a:t>  </a:t>
            </a:r>
            <a:endParaRPr lang="tr-TR" sz="24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effectLst/>
              </a:rPr>
              <a:t>G≡C,</a:t>
            </a:r>
            <a:r>
              <a:rPr lang="tr-TR" sz="2800" dirty="0" smtClean="0">
                <a:effectLst/>
              </a:rPr>
              <a:t>  </a:t>
            </a:r>
            <a:r>
              <a:rPr lang="en-GB" sz="2800" dirty="0" smtClean="0">
                <a:effectLst/>
              </a:rPr>
              <a:t> A=T </a:t>
            </a:r>
            <a:r>
              <a:rPr lang="tr-TR" sz="2800" dirty="0" err="1" smtClean="0">
                <a:effectLst/>
              </a:rPr>
              <a:t>by</a:t>
            </a:r>
            <a:r>
              <a:rPr lang="tr-TR" sz="2800" dirty="0" smtClean="0">
                <a:effectLst/>
              </a:rPr>
              <a:t> </a:t>
            </a:r>
            <a:r>
              <a:rPr lang="en-GB" sz="2800" b="1" dirty="0" smtClean="0">
                <a:effectLst/>
              </a:rPr>
              <a:t>h</a:t>
            </a:r>
            <a:r>
              <a:rPr lang="tr-TR" sz="2800" b="1" dirty="0" smtClean="0">
                <a:effectLst/>
              </a:rPr>
              <a:t>y</a:t>
            </a:r>
            <a:r>
              <a:rPr lang="en-GB" sz="2800" b="1" dirty="0" err="1" smtClean="0">
                <a:effectLst/>
              </a:rPr>
              <a:t>dro</a:t>
            </a:r>
            <a:r>
              <a:rPr lang="tr-TR" sz="2800" b="1" dirty="0" smtClean="0">
                <a:effectLst/>
              </a:rPr>
              <a:t>g</a:t>
            </a:r>
            <a:r>
              <a:rPr lang="en-GB" sz="2800" b="1" dirty="0" err="1" smtClean="0">
                <a:effectLst/>
              </a:rPr>
              <a:t>en</a:t>
            </a:r>
            <a:r>
              <a:rPr lang="en-GB" sz="2800" b="1" dirty="0" smtClean="0">
                <a:effectLst/>
              </a:rPr>
              <a:t> b</a:t>
            </a:r>
            <a:r>
              <a:rPr lang="tr-TR" sz="2800" b="1" dirty="0" err="1" smtClean="0">
                <a:effectLst/>
              </a:rPr>
              <a:t>onds</a:t>
            </a:r>
            <a:r>
              <a:rPr lang="en-GB" sz="2800" dirty="0" smtClean="0">
                <a:effectLst/>
              </a:rPr>
              <a:t> </a:t>
            </a:r>
            <a:endParaRPr lang="tr-TR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739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1763688" y="764704"/>
            <a:ext cx="6984776" cy="28803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tr-TR" sz="3200" b="1" dirty="0" smtClean="0">
                <a:solidFill>
                  <a:schemeClr val="tx1"/>
                </a:solidFill>
                <a:effectLst/>
              </a:rPr>
              <a:t>S</a:t>
            </a:r>
            <a:r>
              <a:rPr lang="en-US" sz="3200" b="1" dirty="0" err="1" smtClean="0">
                <a:solidFill>
                  <a:schemeClr val="tx1"/>
                </a:solidFill>
                <a:effectLst/>
              </a:rPr>
              <a:t>upercoil</a:t>
            </a:r>
            <a:endParaRPr lang="en-US" sz="3200" b="1" dirty="0">
              <a:solidFill>
                <a:schemeClr val="tx1"/>
              </a:solidFill>
              <a:effectLst/>
            </a:endParaRPr>
          </a:p>
          <a:p>
            <a:r>
              <a:rPr lang="en-US" sz="3200" dirty="0">
                <a:solidFill>
                  <a:schemeClr val="tx1"/>
                </a:solidFill>
                <a:effectLst/>
              </a:rPr>
              <a:t>Negative supercoils in prokaryotes and eukaryotes</a:t>
            </a:r>
          </a:p>
          <a:p>
            <a:r>
              <a:rPr lang="en-US" sz="3200" dirty="0" err="1">
                <a:solidFill>
                  <a:schemeClr val="tx1"/>
                </a:solidFill>
                <a:effectLst/>
              </a:rPr>
              <a:t>Hyperthermophilic</a:t>
            </a:r>
            <a:r>
              <a:rPr lang="en-US" sz="3200" dirty="0">
                <a:solidFill>
                  <a:schemeClr val="tx1"/>
                </a:solidFill>
                <a:effectLst/>
              </a:rPr>
              <a:t> positive supercoils in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arch</a:t>
            </a:r>
            <a:r>
              <a:rPr lang="tr-TR" sz="3200" dirty="0" err="1" smtClean="0">
                <a:solidFill>
                  <a:schemeClr val="tx1"/>
                </a:solidFill>
                <a:effectLst/>
              </a:rPr>
              <a:t>aea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 txBox="1">
            <a:spLocks/>
          </p:cNvSpPr>
          <p:nvPr/>
        </p:nvSpPr>
        <p:spPr>
          <a:xfrm>
            <a:off x="827584" y="3933056"/>
            <a:ext cx="7920880" cy="2492896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>
                <a:solidFill>
                  <a:schemeClr val="tx1"/>
                </a:solidFill>
              </a:rPr>
              <a:t>Negative supercoil by twisting the right arm of the DNA double strand in the opposite direction to the axis,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n </a:t>
            </a:r>
            <a:r>
              <a:rPr lang="en-US" sz="2800" dirty="0">
                <a:solidFill>
                  <a:schemeClr val="tx1"/>
                </a:solidFill>
              </a:rPr>
              <a:t>the opposite direction, a positive </a:t>
            </a:r>
            <a:r>
              <a:rPr lang="en-US" sz="2800" dirty="0" smtClean="0">
                <a:solidFill>
                  <a:schemeClr val="tx1"/>
                </a:solidFill>
              </a:rPr>
              <a:t>super</a:t>
            </a:r>
            <a:r>
              <a:rPr lang="tr-TR" sz="2800" dirty="0" err="1" smtClean="0">
                <a:solidFill>
                  <a:schemeClr val="tx1"/>
                </a:solidFill>
              </a:rPr>
              <a:t>coil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is formed.</a:t>
            </a:r>
            <a:endParaRPr lang="tr-T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8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7646235" cy="4680520"/>
          </a:xfrm>
          <a:noFill/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Negative </a:t>
            </a:r>
            <a:r>
              <a:rPr lang="en-US" sz="2400" dirty="0" smtClean="0">
                <a:solidFill>
                  <a:schemeClr val="tx1"/>
                </a:solidFill>
              </a:rPr>
              <a:t>super</a:t>
            </a:r>
            <a:r>
              <a:rPr lang="tr-TR" sz="2400" dirty="0" err="1" smtClean="0">
                <a:solidFill>
                  <a:schemeClr val="tx1"/>
                </a:solidFill>
              </a:rPr>
              <a:t>coil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common in the non-proliferative prokaryotic genome (except </a:t>
            </a:r>
            <a:r>
              <a:rPr lang="en-US" sz="2400" dirty="0" err="1">
                <a:solidFill>
                  <a:schemeClr val="tx1"/>
                </a:solidFill>
              </a:rPr>
              <a:t>hyperthermophilic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arch</a:t>
            </a:r>
            <a:r>
              <a:rPr lang="tr-TR" sz="2400" dirty="0" err="1" smtClean="0">
                <a:solidFill>
                  <a:schemeClr val="tx1"/>
                </a:solidFill>
              </a:rPr>
              <a:t>aea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</a:rPr>
              <a:t>and eukaryotic chromosomes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tr-TR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In genome replication, negative and positive supercoils occur in prokaryotes and eukaryotes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tr-TR" sz="2400" dirty="0" smtClean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Catenate</a:t>
            </a:r>
            <a:r>
              <a:rPr lang="en-US" sz="2400" dirty="0">
                <a:solidFill>
                  <a:schemeClr val="tx1"/>
                </a:solidFill>
              </a:rPr>
              <a:t> (intertwined in replication) and knots are also formed in the annular genomes.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7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9672" y="292100"/>
            <a:ext cx="7067128" cy="832644"/>
          </a:xfrm>
          <a:noFill/>
        </p:spPr>
        <p:txBody>
          <a:bodyPr/>
          <a:lstStyle/>
          <a:p>
            <a:r>
              <a:rPr lang="en-US" sz="3200" b="1" dirty="0"/>
              <a:t>Why is the </a:t>
            </a:r>
            <a:r>
              <a:rPr lang="en-US" sz="3200" b="1" dirty="0" smtClean="0"/>
              <a:t>super</a:t>
            </a:r>
            <a:r>
              <a:rPr lang="tr-TR" sz="3200" b="1" dirty="0" err="1" smtClean="0"/>
              <a:t>coiling</a:t>
            </a:r>
            <a:r>
              <a:rPr lang="tr-TR" sz="3200" b="1" dirty="0" smtClean="0"/>
              <a:t> </a:t>
            </a:r>
            <a:r>
              <a:rPr lang="en-US" sz="3200" b="1" dirty="0" smtClean="0"/>
              <a:t>important</a:t>
            </a:r>
            <a:r>
              <a:rPr lang="en-US" sz="3200" b="1" dirty="0"/>
              <a:t>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9176" cy="496855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 bacteria, chromosomal DNA is much larger than the cell and fits into the cell in this way.</a:t>
            </a:r>
          </a:p>
          <a:p>
            <a:r>
              <a:rPr lang="en-US" sz="2800" dirty="0"/>
              <a:t>Supercoiling count (how many turns) is controlled by enzymes.</a:t>
            </a:r>
          </a:p>
          <a:p>
            <a:r>
              <a:rPr lang="en-US" sz="2800" dirty="0"/>
              <a:t>The level of supercoiling is not fixed. It may vary in response to environmental stress and cellular processes (transcription, replication, and recombination).</a:t>
            </a:r>
          </a:p>
          <a:p>
            <a:r>
              <a:rPr lang="en-US" sz="2800" dirty="0"/>
              <a:t>Reactions in many genes and cells can be affected by this change. There may be major phenotypic changes.</a:t>
            </a:r>
            <a:endParaRPr lang="tr-TR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79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707088" cy="688628"/>
          </a:xfrm>
          <a:noFill/>
        </p:spPr>
        <p:txBody>
          <a:bodyPr/>
          <a:lstStyle/>
          <a:p>
            <a:pPr algn="ctr"/>
            <a:r>
              <a:rPr lang="en-US" dirty="0"/>
              <a:t>Topoisomerase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2" cy="5112568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These enzymes, which are responsible for the formation of the supercoil and the opening of the coil, are divided into two groups.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Type I: Topoisomerase I (IA, IB and IC or topoisomerase I, III and V) EC: 5.99.1.2;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Ar</a:t>
            </a:r>
            <a:r>
              <a:rPr lang="tr-TR" sz="2000" dirty="0" err="1" smtClean="0">
                <a:solidFill>
                  <a:schemeClr val="tx1"/>
                </a:solidFill>
              </a:rPr>
              <a:t>chaea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revers gyrase is in this group,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ATP </a:t>
            </a:r>
            <a:r>
              <a:rPr lang="tr-TR" sz="2000" dirty="0" smtClean="0">
                <a:solidFill>
                  <a:schemeClr val="tx1"/>
                </a:solidFill>
              </a:rPr>
              <a:t>is not </a:t>
            </a:r>
            <a:r>
              <a:rPr lang="tr-TR" sz="2000" dirty="0" err="1" smtClean="0">
                <a:solidFill>
                  <a:schemeClr val="tx1"/>
                </a:solidFill>
              </a:rPr>
              <a:t>required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Opens the </a:t>
            </a:r>
            <a:r>
              <a:rPr lang="en-US" sz="2000" dirty="0" err="1">
                <a:solidFill>
                  <a:schemeClr val="tx1"/>
                </a:solidFill>
              </a:rPr>
              <a:t>superhelix</a:t>
            </a:r>
            <a:r>
              <a:rPr lang="en-US" sz="2000" dirty="0">
                <a:solidFill>
                  <a:schemeClr val="tx1"/>
                </a:solidFill>
              </a:rPr>
              <a:t>, a single cut reduces the imagination of the </a:t>
            </a:r>
            <a:r>
              <a:rPr lang="en-US" sz="2000" dirty="0" err="1">
                <a:solidFill>
                  <a:schemeClr val="tx1"/>
                </a:solidFill>
              </a:rPr>
              <a:t>superhelix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Eukaryotic topoisomerase I effective in positive and negative supercoils.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Prokaryotic topoisomerase I is only effective in negative supercoils.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Type II: (Topoisomerase II (DNA gyrase), IV and VI) EC: 5.99.1.3;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Breaks two yarns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ATP</a:t>
            </a:r>
            <a:r>
              <a:rPr lang="tr-TR" sz="2000" dirty="0" smtClean="0">
                <a:solidFill>
                  <a:schemeClr val="tx1"/>
                </a:solidFill>
              </a:rPr>
              <a:t> 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required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Once the genome is replicated, it forms a negative </a:t>
            </a:r>
            <a:r>
              <a:rPr lang="en-US" sz="2000" dirty="0" smtClean="0">
                <a:solidFill>
                  <a:schemeClr val="tx1"/>
                </a:solidFill>
              </a:rPr>
              <a:t>super</a:t>
            </a:r>
            <a:r>
              <a:rPr lang="tr-TR" sz="2000" dirty="0" err="1" smtClean="0">
                <a:solidFill>
                  <a:schemeClr val="tx1"/>
                </a:solidFill>
              </a:rPr>
              <a:t>coil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Opens negative and positive supercell as replication continues.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single cut reduces the two fights of the </a:t>
            </a:r>
            <a:r>
              <a:rPr lang="en-US" sz="2000" dirty="0" smtClean="0">
                <a:solidFill>
                  <a:schemeClr val="tx1"/>
                </a:solidFill>
              </a:rPr>
              <a:t>super</a:t>
            </a:r>
            <a:r>
              <a:rPr lang="tr-TR" sz="2000" dirty="0" err="1" smtClean="0">
                <a:solidFill>
                  <a:schemeClr val="tx1"/>
                </a:solidFill>
              </a:rPr>
              <a:t>coil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  <a:noFill/>
        </p:spPr>
        <p:txBody>
          <a:bodyPr/>
          <a:lstStyle/>
          <a:p>
            <a:pPr algn="ctr"/>
            <a:r>
              <a:rPr lang="tr-TR" dirty="0" err="1"/>
              <a:t>Type</a:t>
            </a:r>
            <a:r>
              <a:rPr lang="tr-TR" dirty="0"/>
              <a:t>-II </a:t>
            </a:r>
            <a:r>
              <a:rPr lang="tr-TR" dirty="0" err="1"/>
              <a:t>topoisomerases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340768"/>
            <a:ext cx="7704856" cy="5184576"/>
          </a:xfrm>
          <a:noFill/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DNA gyrase and topoisomerase (Topo) IV, which are effective in the negative and positive supercoils, are commonly found in bacteria.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Topoisomerase II (DNA gyrase</a:t>
            </a:r>
            <a:r>
              <a:rPr lang="en-US" sz="2000" dirty="0">
                <a:solidFill>
                  <a:schemeClr val="tx1"/>
                </a:solidFill>
              </a:rPr>
              <a:t>);</a:t>
            </a:r>
          </a:p>
          <a:p>
            <a:r>
              <a:rPr lang="en-US" sz="2000" dirty="0">
                <a:solidFill>
                  <a:schemeClr val="tx1"/>
                </a:solidFill>
              </a:rPr>
              <a:t>It creates a negative </a:t>
            </a:r>
            <a:r>
              <a:rPr lang="en-US" sz="2000" dirty="0" smtClean="0">
                <a:solidFill>
                  <a:schemeClr val="tx1"/>
                </a:solidFill>
              </a:rPr>
              <a:t>super</a:t>
            </a:r>
            <a:r>
              <a:rPr lang="tr-TR" sz="2000" dirty="0" err="1" smtClean="0">
                <a:solidFill>
                  <a:schemeClr val="tx1"/>
                </a:solidFill>
              </a:rPr>
              <a:t>coil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in DNA packaging in the cell.</a:t>
            </a:r>
          </a:p>
          <a:p>
            <a:r>
              <a:rPr lang="en-US" sz="2000" dirty="0">
                <a:solidFill>
                  <a:schemeClr val="tx1"/>
                </a:solidFill>
              </a:rPr>
              <a:t>Opens the positive supercell in replication.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Bacterial </a:t>
            </a:r>
            <a:r>
              <a:rPr lang="en-US" sz="2000" b="1" dirty="0" smtClean="0">
                <a:solidFill>
                  <a:schemeClr val="tx1"/>
                </a:solidFill>
              </a:rPr>
              <a:t>topo</a:t>
            </a:r>
            <a:r>
              <a:rPr lang="tr-TR" sz="2000" b="1" dirty="0" err="1" smtClean="0">
                <a:solidFill>
                  <a:schemeClr val="tx1"/>
                </a:solidFill>
              </a:rPr>
              <a:t>isomerase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IV;</a:t>
            </a:r>
          </a:p>
          <a:p>
            <a:r>
              <a:rPr lang="en-US" sz="2000" dirty="0">
                <a:solidFill>
                  <a:schemeClr val="tx1"/>
                </a:solidFill>
              </a:rPr>
              <a:t>Opens the negative and positive supercoils in replication,</a:t>
            </a:r>
          </a:p>
          <a:p>
            <a:r>
              <a:rPr lang="tr-TR" sz="2000" dirty="0" err="1">
                <a:solidFill>
                  <a:schemeClr val="tx1"/>
                </a:solidFill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</a:rPr>
              <a:t>atenane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and knots s both creates and makes ring.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most bacteria, both enzymes coexist. Some (</a:t>
            </a:r>
            <a:r>
              <a:rPr lang="en-US" sz="2000" i="1" dirty="0" err="1">
                <a:solidFill>
                  <a:schemeClr val="tx1"/>
                </a:solidFill>
              </a:rPr>
              <a:t>Corynebacteria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i="1" dirty="0">
                <a:solidFill>
                  <a:schemeClr val="tx1"/>
                </a:solidFill>
              </a:rPr>
              <a:t>Campylobacter </a:t>
            </a:r>
            <a:r>
              <a:rPr lang="en-US" sz="2000" i="1" dirty="0" err="1">
                <a:solidFill>
                  <a:schemeClr val="tx1"/>
                </a:solidFill>
              </a:rPr>
              <a:t>jejuni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Deinococcus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radioduran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Treponema</a:t>
            </a:r>
            <a:r>
              <a:rPr lang="en-US" sz="2000" i="1" dirty="0">
                <a:solidFill>
                  <a:schemeClr val="tx1"/>
                </a:solidFill>
              </a:rPr>
              <a:t> palli</a:t>
            </a:r>
            <a:r>
              <a:rPr lang="en-US" sz="2000" dirty="0">
                <a:solidFill>
                  <a:schemeClr val="tx1"/>
                </a:solidFill>
              </a:rPr>
              <a:t>dum and some </a:t>
            </a:r>
            <a:r>
              <a:rPr lang="en-US" sz="2000" i="1" dirty="0">
                <a:solidFill>
                  <a:schemeClr val="tx1"/>
                </a:solidFill>
              </a:rPr>
              <a:t>Mycobacteria</a:t>
            </a:r>
            <a:r>
              <a:rPr lang="en-US" sz="2000" dirty="0">
                <a:solidFill>
                  <a:schemeClr val="tx1"/>
                </a:solidFill>
              </a:rPr>
              <a:t>) do not have Topo IV. Only gyrase is present and the activity of topo IV occurs in the cell.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424936" cy="5472608"/>
          </a:xfrm>
          <a:noFill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the hyperthermophile </a:t>
            </a:r>
            <a:r>
              <a:rPr lang="en-US" sz="2400" dirty="0" smtClean="0">
                <a:solidFill>
                  <a:schemeClr val="tx1"/>
                </a:solidFill>
              </a:rPr>
              <a:t>arch</a:t>
            </a:r>
            <a:r>
              <a:rPr lang="tr-TR" sz="2400" dirty="0" err="1" smtClean="0">
                <a:solidFill>
                  <a:schemeClr val="tx1"/>
                </a:solidFill>
              </a:rPr>
              <a:t>aea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the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reverse gyrase </a:t>
            </a:r>
            <a:r>
              <a:rPr lang="en-US" sz="2400" dirty="0">
                <a:solidFill>
                  <a:schemeClr val="tx1"/>
                </a:solidFill>
              </a:rPr>
              <a:t>enzyme produces a positive </a:t>
            </a:r>
            <a:r>
              <a:rPr lang="en-US" sz="2400" dirty="0" smtClean="0">
                <a:solidFill>
                  <a:schemeClr val="tx1"/>
                </a:solidFill>
              </a:rPr>
              <a:t>super</a:t>
            </a:r>
            <a:r>
              <a:rPr lang="tr-TR" sz="2400" dirty="0" err="1" smtClean="0">
                <a:solidFill>
                  <a:schemeClr val="tx1"/>
                </a:solidFill>
              </a:rPr>
              <a:t>coil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genome packing.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 is ineffective in topo IV genome replication in bacteria with linear genomes (</a:t>
            </a:r>
            <a:r>
              <a:rPr lang="en-US" sz="2400" i="1" dirty="0" err="1">
                <a:solidFill>
                  <a:schemeClr val="tx1"/>
                </a:solidFill>
              </a:rPr>
              <a:t>Borrelia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burgdor</a:t>
            </a:r>
            <a:r>
              <a:rPr lang="en-US" sz="2400" dirty="0" err="1">
                <a:solidFill>
                  <a:schemeClr val="tx1"/>
                </a:solidFill>
              </a:rPr>
              <a:t>feri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Streptomyces</a:t>
            </a:r>
            <a:r>
              <a:rPr lang="en-US" sz="2400" dirty="0">
                <a:solidFill>
                  <a:schemeClr val="tx1"/>
                </a:solidFill>
              </a:rPr>
              <a:t> spp.). </a:t>
            </a:r>
            <a:r>
              <a:rPr lang="en-US" sz="2400" i="1" dirty="0">
                <a:solidFill>
                  <a:schemeClr val="tx1"/>
                </a:solidFill>
              </a:rPr>
              <a:t>Streptomyce</a:t>
            </a:r>
            <a:r>
              <a:rPr lang="en-US" sz="2400" dirty="0">
                <a:solidFill>
                  <a:schemeClr val="tx1"/>
                </a:solidFill>
              </a:rPr>
              <a:t>s also has the gene encoding this enzyme, replication of the ring plasmids </a:t>
            </a:r>
            <a:r>
              <a:rPr lang="en-US" sz="2400" dirty="0" err="1">
                <a:solidFill>
                  <a:schemeClr val="tx1"/>
                </a:solidFill>
              </a:rPr>
              <a:t>catenane</a:t>
            </a:r>
            <a:r>
              <a:rPr lang="en-US" sz="2400" dirty="0">
                <a:solidFill>
                  <a:schemeClr val="tx1"/>
                </a:solidFill>
              </a:rPr>
              <a:t> formation in the early (also has linear plasmids).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DNA without topoisomerases cannot normally be replicated.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Topoisomerase </a:t>
            </a:r>
            <a:r>
              <a:rPr lang="en-US" sz="2400" dirty="0">
                <a:solidFill>
                  <a:schemeClr val="tx1"/>
                </a:solidFill>
              </a:rPr>
              <a:t>inhibitors are used as anti-cancer drugs to stop the proliferation of tumor cells.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6323</TotalTime>
  <Words>1421</Words>
  <Application>Microsoft Office PowerPoint</Application>
  <PresentationFormat>Ekran Gösterisi (4:3)</PresentationFormat>
  <Paragraphs>104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References</vt:lpstr>
      <vt:lpstr>MICROBIAL MOLECULAR BIOLOGY</vt:lpstr>
      <vt:lpstr>STRUCTURE AND FUNCTION OF THE DNA</vt:lpstr>
      <vt:lpstr>PowerPoint Sunusu</vt:lpstr>
      <vt:lpstr>PowerPoint Sunusu</vt:lpstr>
      <vt:lpstr>Why is the supercoiling important?</vt:lpstr>
      <vt:lpstr>Topoisomerase</vt:lpstr>
      <vt:lpstr>Type-II topoisomerases</vt:lpstr>
      <vt:lpstr>PowerPoint Sunusu</vt:lpstr>
      <vt:lpstr>PowerPoint Sunusu</vt:lpstr>
      <vt:lpstr>DNA polymerase</vt:lpstr>
      <vt:lpstr>DNA polymerase III</vt:lpstr>
      <vt:lpstr>Correction of DNA replication errors</vt:lpstr>
      <vt:lpstr>Replication of Linear DNA</vt:lpstr>
      <vt:lpstr>Replication of Linear DNA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sevgi</cp:lastModifiedBy>
  <cp:revision>625</cp:revision>
  <dcterms:created xsi:type="dcterms:W3CDTF">2005-03-28T14:51:35Z</dcterms:created>
  <dcterms:modified xsi:type="dcterms:W3CDTF">2020-01-17T06:45:03Z</dcterms:modified>
</cp:coreProperties>
</file>