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3D0F51-9571-4AC5-98E1-5F10EBBC4768}" type="datetimeFigureOut">
              <a:rPr lang="tr-TR" smtClean="0"/>
              <a:t>17.02.2018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776401-EB09-4E11-8353-B5C7C9D19D6E}" type="slidenum">
              <a:rPr lang="tr-TR" smtClean="0"/>
              <a:t>‹#›</a:t>
            </a:fld>
            <a:endParaRPr lang="tr-TR"/>
          </a:p>
        </p:txBody>
      </p:sp>
    </p:spTree>
    <p:extLst>
      <p:ext uri="{BB962C8B-B14F-4D97-AF65-F5344CB8AC3E}">
        <p14:creationId xmlns:p14="http://schemas.microsoft.com/office/powerpoint/2010/main" val="312164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27AF3A-83E8-45E0-A986-F57F954D8E05}" type="slidenum">
              <a:rPr lang="tr-TR" altLang="tr-TR"/>
              <a:pPr/>
              <a:t>1</a:t>
            </a:fld>
            <a:endParaRPr lang="tr-TR" altLang="tr-TR"/>
          </a:p>
        </p:txBody>
      </p:sp>
      <p:sp>
        <p:nvSpPr>
          <p:cNvPr id="70658" name="Rectangle 2"/>
          <p:cNvSpPr>
            <a:spLocks noRo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5549104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090CB6-0ECC-45A3-82F1-C2DBE89A2259}" type="slidenum">
              <a:rPr lang="tr-TR" altLang="tr-TR"/>
              <a:pPr/>
              <a:t>10</a:t>
            </a:fld>
            <a:endParaRPr lang="tr-TR" altLang="tr-TR"/>
          </a:p>
        </p:txBody>
      </p:sp>
      <p:sp>
        <p:nvSpPr>
          <p:cNvPr id="120834" name="Rectangle 2"/>
          <p:cNvSpPr>
            <a:spLocks noRo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4101199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A6A52B-D8B7-41D7-ADD8-E4744E643A66}" type="slidenum">
              <a:rPr lang="tr-TR" altLang="tr-TR"/>
              <a:pPr/>
              <a:t>11</a:t>
            </a:fld>
            <a:endParaRPr lang="tr-TR" altLang="tr-TR"/>
          </a:p>
        </p:txBody>
      </p:sp>
      <p:sp>
        <p:nvSpPr>
          <p:cNvPr id="125954" name="Rectangle 2"/>
          <p:cNvSpPr>
            <a:spLocks noRo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231159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EAED8D-8E70-4244-9D67-C80457A87503}" type="slidenum">
              <a:rPr lang="tr-TR" altLang="tr-TR"/>
              <a:pPr/>
              <a:t>12</a:t>
            </a:fld>
            <a:endParaRPr lang="tr-TR" altLang="tr-TR"/>
          </a:p>
        </p:txBody>
      </p:sp>
      <p:sp>
        <p:nvSpPr>
          <p:cNvPr id="128002" name="Rectangle 2"/>
          <p:cNvSpPr>
            <a:spLocks noRo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137518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E424B2-E24C-44C0-996D-A2D47B1C14AC}" type="slidenum">
              <a:rPr lang="tr-TR" altLang="tr-TR"/>
              <a:pPr/>
              <a:t>2</a:t>
            </a:fld>
            <a:endParaRPr lang="tr-TR" altLang="tr-TR"/>
          </a:p>
        </p:txBody>
      </p:sp>
      <p:sp>
        <p:nvSpPr>
          <p:cNvPr id="78850" name="Rectangle 2"/>
          <p:cNvSpPr>
            <a:spLocks noRo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494846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BF06DC-8FC3-4A52-A3A9-C4BCD9A16F7A}" type="slidenum">
              <a:rPr lang="tr-TR" altLang="tr-TR"/>
              <a:pPr/>
              <a:t>3</a:t>
            </a:fld>
            <a:endParaRPr lang="tr-TR" altLang="tr-TR"/>
          </a:p>
        </p:txBody>
      </p:sp>
      <p:sp>
        <p:nvSpPr>
          <p:cNvPr id="80898" name="Rectangle 2"/>
          <p:cNvSpPr>
            <a:spLocks noRo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51776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F01D61-928F-4801-ACF2-48E5EA27D899}" type="slidenum">
              <a:rPr lang="tr-TR" altLang="tr-TR"/>
              <a:pPr/>
              <a:t>4</a:t>
            </a:fld>
            <a:endParaRPr lang="tr-TR" altLang="tr-TR"/>
          </a:p>
        </p:txBody>
      </p:sp>
      <p:sp>
        <p:nvSpPr>
          <p:cNvPr id="95234" name="Rectangle 2"/>
          <p:cNvSpPr>
            <a:spLocks noRo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872827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FB1409-484B-4E8F-84AC-7204A35AA32A}" type="slidenum">
              <a:rPr lang="tr-TR" altLang="tr-TR"/>
              <a:pPr/>
              <a:t>5</a:t>
            </a:fld>
            <a:endParaRPr lang="tr-TR" altLang="tr-TR"/>
          </a:p>
        </p:txBody>
      </p:sp>
      <p:sp>
        <p:nvSpPr>
          <p:cNvPr id="102402" name="Rectangle 2"/>
          <p:cNvSpPr>
            <a:spLocks noRo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481291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0D2012-CD70-4DA8-927F-FEFDC90FCB45}" type="slidenum">
              <a:rPr lang="tr-TR" altLang="tr-TR"/>
              <a:pPr/>
              <a:t>6</a:t>
            </a:fld>
            <a:endParaRPr lang="tr-TR" altLang="tr-TR"/>
          </a:p>
        </p:txBody>
      </p:sp>
      <p:sp>
        <p:nvSpPr>
          <p:cNvPr id="104450" name="Rectangle 2"/>
          <p:cNvSpPr>
            <a:spLocks noRo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442992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D6D095-7134-418E-9158-D12B68FD4FAE}" type="slidenum">
              <a:rPr lang="tr-TR" altLang="tr-TR"/>
              <a:pPr/>
              <a:t>7</a:t>
            </a:fld>
            <a:endParaRPr lang="tr-TR" altLang="tr-TR"/>
          </a:p>
        </p:txBody>
      </p:sp>
      <p:sp>
        <p:nvSpPr>
          <p:cNvPr id="106498" name="Rectangle 2"/>
          <p:cNvSpPr>
            <a:spLocks noRo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680600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6EC7C3-7FB7-4F2A-9683-80C33A7BCE3C}" type="slidenum">
              <a:rPr lang="tr-TR" altLang="tr-TR"/>
              <a:pPr/>
              <a:t>8</a:t>
            </a:fld>
            <a:endParaRPr lang="tr-TR" altLang="tr-TR"/>
          </a:p>
        </p:txBody>
      </p:sp>
      <p:sp>
        <p:nvSpPr>
          <p:cNvPr id="116738" name="Rectangle 2"/>
          <p:cNvSpPr>
            <a:spLocks noRo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959634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AA630A-CA37-417D-A258-4ED1146A5764}" type="slidenum">
              <a:rPr lang="tr-TR" altLang="tr-TR"/>
              <a:pPr/>
              <a:t>9</a:t>
            </a:fld>
            <a:endParaRPr lang="tr-TR" altLang="tr-TR"/>
          </a:p>
        </p:txBody>
      </p:sp>
      <p:sp>
        <p:nvSpPr>
          <p:cNvPr id="118786" name="Rectangle 2"/>
          <p:cNvSpPr>
            <a:spLocks noRo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163741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CD3285B-2903-4C4C-B6E9-A2FAE7BFC19C}"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2598551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CD3285B-2903-4C4C-B6E9-A2FAE7BFC19C}"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331163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CD3285B-2903-4C4C-B6E9-A2FAE7BFC19C}"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130477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CD3285B-2903-4C4C-B6E9-A2FAE7BFC19C}"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1119465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CD3285B-2903-4C4C-B6E9-A2FAE7BFC19C}" type="datetimeFigureOut">
              <a:rPr lang="tr-TR" smtClean="0"/>
              <a:t>17.02.2018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1860250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CD3285B-2903-4C4C-B6E9-A2FAE7BFC19C}"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1273668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CD3285B-2903-4C4C-B6E9-A2FAE7BFC19C}" type="datetimeFigureOut">
              <a:rPr lang="tr-TR" smtClean="0"/>
              <a:t>17.02.2018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2729156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CD3285B-2903-4C4C-B6E9-A2FAE7BFC19C}" type="datetimeFigureOut">
              <a:rPr lang="tr-TR" smtClean="0"/>
              <a:t>17.02.2018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526004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CD3285B-2903-4C4C-B6E9-A2FAE7BFC19C}" type="datetimeFigureOut">
              <a:rPr lang="tr-TR" smtClean="0"/>
              <a:t>17.02.2018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2455881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CD3285B-2903-4C4C-B6E9-A2FAE7BFC19C}"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4090863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CD3285B-2903-4C4C-B6E9-A2FAE7BFC19C}" type="datetimeFigureOut">
              <a:rPr lang="tr-TR" smtClean="0"/>
              <a:t>17.02.2018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15C9AF9-F874-4F9A-9BF4-912C95369DFA}" type="slidenum">
              <a:rPr lang="tr-TR" smtClean="0"/>
              <a:t>‹#›</a:t>
            </a:fld>
            <a:endParaRPr lang="tr-TR"/>
          </a:p>
        </p:txBody>
      </p:sp>
    </p:spTree>
    <p:extLst>
      <p:ext uri="{BB962C8B-B14F-4D97-AF65-F5344CB8AC3E}">
        <p14:creationId xmlns:p14="http://schemas.microsoft.com/office/powerpoint/2010/main" val="1766713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D3285B-2903-4C4C-B6E9-A2FAE7BFC19C}" type="datetimeFigureOut">
              <a:rPr lang="tr-TR" smtClean="0"/>
              <a:t>17.02.2018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C9AF9-F874-4F9A-9BF4-912C95369DFA}" type="slidenum">
              <a:rPr lang="tr-TR" smtClean="0"/>
              <a:t>‹#›</a:t>
            </a:fld>
            <a:endParaRPr lang="tr-TR"/>
          </a:p>
        </p:txBody>
      </p:sp>
    </p:spTree>
    <p:extLst>
      <p:ext uri="{BB962C8B-B14F-4D97-AF65-F5344CB8AC3E}">
        <p14:creationId xmlns:p14="http://schemas.microsoft.com/office/powerpoint/2010/main" val="4064101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Text Box 4"/>
          <p:cNvSpPr txBox="1">
            <a:spLocks noChangeArrowheads="1"/>
          </p:cNvSpPr>
          <p:nvPr/>
        </p:nvSpPr>
        <p:spPr bwMode="auto">
          <a:xfrm>
            <a:off x="2135189" y="1052513"/>
            <a:ext cx="79216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69638" name="Text Box 6"/>
          <p:cNvSpPr txBox="1">
            <a:spLocks noChangeArrowheads="1"/>
          </p:cNvSpPr>
          <p:nvPr/>
        </p:nvSpPr>
        <p:spPr bwMode="auto">
          <a:xfrm>
            <a:off x="640081" y="981076"/>
            <a:ext cx="1047641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2800" b="1" i="1" dirty="0" smtClean="0">
                <a:solidFill>
                  <a:srgbClr val="FF3300"/>
                </a:solidFill>
                <a:latin typeface="Comic Sans MS" panose="030F0702030302020204" pitchFamily="66" charset="0"/>
              </a:rPr>
              <a:t>Yapılış </a:t>
            </a:r>
            <a:r>
              <a:rPr lang="tr-TR" altLang="tr-TR" sz="2800" b="1" i="1" dirty="0">
                <a:solidFill>
                  <a:srgbClr val="FF3300"/>
                </a:solidFill>
                <a:latin typeface="Comic Sans MS" panose="030F0702030302020204" pitchFamily="66" charset="0"/>
              </a:rPr>
              <a:t>Amacına Göre </a:t>
            </a:r>
            <a:r>
              <a:rPr lang="tr-TR" altLang="tr-TR" sz="2800" b="1" i="1" dirty="0" smtClean="0">
                <a:solidFill>
                  <a:srgbClr val="FF3300"/>
                </a:solidFill>
                <a:latin typeface="Comic Sans MS" panose="030F0702030302020204" pitchFamily="66" charset="0"/>
              </a:rPr>
              <a:t>Deneyler</a:t>
            </a:r>
          </a:p>
          <a:p>
            <a:endParaRPr lang="tr-TR" altLang="tr-TR" sz="2800" dirty="0">
              <a:solidFill>
                <a:srgbClr val="FF3300"/>
              </a:solidFill>
              <a:latin typeface="Comic Sans MS" panose="030F0702030302020204" pitchFamily="66" charset="0"/>
            </a:endParaRPr>
          </a:p>
          <a:p>
            <a:r>
              <a:rPr lang="tr-TR" altLang="tr-TR" sz="2400" i="1" dirty="0">
                <a:solidFill>
                  <a:srgbClr val="FF3300"/>
                </a:solidFill>
                <a:latin typeface="Comic Sans MS" panose="030F0702030302020204" pitchFamily="66" charset="0"/>
              </a:rPr>
              <a:t>Kapalı Uçlu </a:t>
            </a:r>
            <a:r>
              <a:rPr lang="tr-TR" altLang="tr-TR" sz="2400" i="1" dirty="0" smtClean="0">
                <a:solidFill>
                  <a:srgbClr val="FF3300"/>
                </a:solidFill>
                <a:latin typeface="Comic Sans MS" panose="030F0702030302020204" pitchFamily="66" charset="0"/>
              </a:rPr>
              <a:t>Deneyler</a:t>
            </a:r>
          </a:p>
          <a:p>
            <a:endParaRPr lang="tr-TR" altLang="tr-TR" sz="2400" i="1" dirty="0">
              <a:solidFill>
                <a:srgbClr val="FF3300"/>
              </a:solidFill>
              <a:latin typeface="Comic Sans MS" panose="030F0702030302020204" pitchFamily="66" charset="0"/>
            </a:endParaRPr>
          </a:p>
          <a:p>
            <a:r>
              <a:rPr lang="tr-TR" altLang="tr-TR" sz="2400" dirty="0">
                <a:latin typeface="Comic Sans MS" panose="030F0702030302020204" pitchFamily="66" charset="0"/>
              </a:rPr>
              <a:t>Kapalı uçlu deneyler, ispatlama mantığı ile tasarlanan deneylere verilen genel addır. Bu tür deneyleri planlama aşamasında verilecek kavramın veya konunun daha önceden bilimsel anlamda doğruluğunun kabul edilmesi gerekmektedir. Bu tür deneylerin uygulanması esnasında öğrencilere, deneyin hangi aşamalarla yapılacağı, ne amaçla yapıldığı, ne tür sonuçlara ulaşılacağı hazırlanan </a:t>
            </a:r>
            <a:r>
              <a:rPr lang="tr-TR" altLang="tr-TR" sz="2400" dirty="0" err="1">
                <a:latin typeface="Comic Sans MS" panose="030F0702030302020204" pitchFamily="66" charset="0"/>
              </a:rPr>
              <a:t>laboratuar</a:t>
            </a:r>
            <a:r>
              <a:rPr lang="tr-TR" altLang="tr-TR" sz="2400" dirty="0">
                <a:latin typeface="Comic Sans MS" panose="030F0702030302020204" pitchFamily="66" charset="0"/>
              </a:rPr>
              <a:t> kılavuzları, kitapları veya öğretmen tarafından sözlü olarak net bir şekilde verilir. Öğrenciler ulaştıkları sonuçları ulaşmaları beklenen sonuçlarla karşılaştırarak değerlendirme yaparlar. Bu sonuçlar çakışana dek deneyi gerçekleştirirler.</a:t>
            </a:r>
          </a:p>
        </p:txBody>
      </p:sp>
    </p:spTree>
    <p:extLst>
      <p:ext uri="{BB962C8B-B14F-4D97-AF65-F5344CB8AC3E}">
        <p14:creationId xmlns:p14="http://schemas.microsoft.com/office/powerpoint/2010/main" val="2690142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Text Box 4"/>
          <p:cNvSpPr txBox="1">
            <a:spLocks noChangeArrowheads="1"/>
          </p:cNvSpPr>
          <p:nvPr/>
        </p:nvSpPr>
        <p:spPr bwMode="auto">
          <a:xfrm>
            <a:off x="1919288" y="620713"/>
            <a:ext cx="82089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sz="2400"/>
          </a:p>
        </p:txBody>
      </p:sp>
      <p:sp>
        <p:nvSpPr>
          <p:cNvPr id="119813" name="Text Box 5"/>
          <p:cNvSpPr txBox="1">
            <a:spLocks noChangeArrowheads="1"/>
          </p:cNvSpPr>
          <p:nvPr/>
        </p:nvSpPr>
        <p:spPr bwMode="auto">
          <a:xfrm>
            <a:off x="1919289" y="765176"/>
            <a:ext cx="8353425"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b="1" i="1">
                <a:solidFill>
                  <a:srgbClr val="FF3300"/>
                </a:solidFill>
                <a:latin typeface="Comic Sans MS" panose="030F0702030302020204" pitchFamily="66" charset="0"/>
              </a:rPr>
              <a:t>Yapılış Zamanına Göre Deneyler</a:t>
            </a:r>
          </a:p>
          <a:p>
            <a:r>
              <a:rPr lang="tr-TR" altLang="tr-TR" b="1">
                <a:solidFill>
                  <a:srgbClr val="FF3300"/>
                </a:solidFill>
                <a:latin typeface="Comic Sans MS" panose="030F0702030302020204" pitchFamily="66" charset="0"/>
              </a:rPr>
              <a:t> </a:t>
            </a:r>
            <a:endParaRPr lang="tr-TR" altLang="tr-TR">
              <a:solidFill>
                <a:srgbClr val="FF3300"/>
              </a:solidFill>
              <a:latin typeface="Comic Sans MS" panose="030F0702030302020204" pitchFamily="66" charset="0"/>
            </a:endParaRPr>
          </a:p>
          <a:p>
            <a:r>
              <a:rPr lang="tr-TR" altLang="tr-TR">
                <a:solidFill>
                  <a:srgbClr val="FF3300"/>
                </a:solidFill>
                <a:latin typeface="Comic Sans MS" panose="030F0702030302020204" pitchFamily="66" charset="0"/>
              </a:rPr>
              <a:t>Konu Öncesinde Yapılan Deneyler</a:t>
            </a:r>
          </a:p>
          <a:p>
            <a:endParaRPr lang="tr-TR" altLang="tr-TR">
              <a:solidFill>
                <a:srgbClr val="FF3300"/>
              </a:solidFill>
              <a:latin typeface="Comic Sans MS" panose="030F0702030302020204" pitchFamily="66" charset="0"/>
            </a:endParaRPr>
          </a:p>
          <a:p>
            <a:r>
              <a:rPr lang="tr-TR" altLang="tr-TR">
                <a:latin typeface="Comic Sans MS" panose="030F0702030302020204" pitchFamily="66" charset="0"/>
              </a:rPr>
              <a:t>Öğretmenlerin öğrencileri derse motive etmek, derse ilgi çekebilmek, öğrenme isteğini uyandırmak ve ders öncesi öğrenilecek konu hakkında öğrencilerin zihinlerinde sorular oluşturmak amacı ile deneyi dersin başında yapabilir. Yapacağı deney ilginç olmalı, bütün öğrencilerin ilgisini ders ve deney üzerinde toplayabilecek nitelikte olmalıdır.</a:t>
            </a:r>
          </a:p>
          <a:p>
            <a:endParaRPr lang="tr-TR" altLang="tr-TR">
              <a:latin typeface="Comic Sans MS" panose="030F0702030302020204" pitchFamily="66" charset="0"/>
            </a:endParaRPr>
          </a:p>
          <a:p>
            <a:r>
              <a:rPr lang="tr-TR" altLang="tr-TR">
                <a:latin typeface="Comic Sans MS" panose="030F0702030302020204" pitchFamily="66" charset="0"/>
              </a:rPr>
              <a:t>Bu deney öğrencinin daha önce karşılaşmadığı basit bir deney olabileceği gibi daha önceden hiç karşılaşmadıkları bir etkinlikte olabilir. Bu deneyler öğrencide kavram yanılgısı oluşturmayacak nitelikte ve öğrencilerin sonucunu tahmin edemeyeceği derecede çekici olmalıdır. Bu tür deneyler genellikle açık uçlu veya hipo­tez test etme deneylerinden oluşur.</a:t>
            </a:r>
          </a:p>
        </p:txBody>
      </p:sp>
    </p:spTree>
    <p:extLst>
      <p:ext uri="{BB962C8B-B14F-4D97-AF65-F5344CB8AC3E}">
        <p14:creationId xmlns:p14="http://schemas.microsoft.com/office/powerpoint/2010/main" val="32349262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19813">
                                            <p:txEl>
                                              <p:pRg st="6" end="6"/>
                                            </p:txEl>
                                          </p:spTgt>
                                        </p:tgtEl>
                                        <p:attrNameLst>
                                          <p:attrName>style.visibility</p:attrName>
                                        </p:attrNameLst>
                                      </p:cBhvr>
                                      <p:to>
                                        <p:strVal val="visible"/>
                                      </p:to>
                                    </p:set>
                                    <p:anim to="" calcmode="lin" valueType="num">
                                      <p:cBhvr>
                                        <p:cTn id="7" dur="1" fill="hold"/>
                                        <p:tgtEl>
                                          <p:spTgt spid="11981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3" name="Text Box 5"/>
          <p:cNvSpPr txBox="1">
            <a:spLocks noChangeArrowheads="1"/>
          </p:cNvSpPr>
          <p:nvPr/>
        </p:nvSpPr>
        <p:spPr bwMode="auto">
          <a:xfrm>
            <a:off x="1774825" y="476251"/>
            <a:ext cx="7850188"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a:solidFill>
                  <a:srgbClr val="FF3300"/>
                </a:solidFill>
                <a:latin typeface="Comic Sans MS" panose="030F0702030302020204" pitchFamily="66" charset="0"/>
              </a:rPr>
              <a:t>Konu İşlenmesi Sürecinde Yapılan Deneyler</a:t>
            </a:r>
          </a:p>
          <a:p>
            <a:endParaRPr lang="tr-TR" altLang="tr-TR">
              <a:solidFill>
                <a:srgbClr val="FF3300"/>
              </a:solidFill>
              <a:latin typeface="Comic Sans MS" panose="030F0702030302020204" pitchFamily="66" charset="0"/>
            </a:endParaRPr>
          </a:p>
          <a:p>
            <a:r>
              <a:rPr lang="tr-TR" altLang="tr-TR">
                <a:latin typeface="Comic Sans MS" panose="030F0702030302020204" pitchFamily="66" charset="0"/>
              </a:rPr>
              <a:t>Eğer öğretmen tümevarım yaklaşımını kullanıyorsa deney ders ortasında yapılır. Yapılan deneyle oluşan verilerle öğrenci öğretilmek istenen ilkeye ulaştırılmaya çalışılır. Deney yapılması sürecinde öğrenciye sorulan sorularla yönlendirme yapılabilir. Öğrenciler çoğu zaman deneyde ulaşılması gereken öğrenmelere verileri yorumlayarak ve muhakeme yeteneklerini kullanarak varırlar.</a:t>
            </a:r>
          </a:p>
          <a:p>
            <a:endParaRPr lang="tr-TR" altLang="tr-TR">
              <a:latin typeface="Comic Sans MS" panose="030F0702030302020204" pitchFamily="66" charset="0"/>
            </a:endParaRPr>
          </a:p>
          <a:p>
            <a:r>
              <a:rPr lang="tr-TR" altLang="tr-TR">
                <a:latin typeface="Comic Sans MS" panose="030F0702030302020204" pitchFamily="66" charset="0"/>
              </a:rPr>
              <a:t>Parçalardan bir bütün oluşturmayı amaçlayan bu yöntemde öğrenci ders sürecinde her aşamada düşünür ve deneyin verilerini kullanarak fen bilimlerin değişik kavram ve kuramlarını öğrenmeye çalışır. Öğretmen işe deneyin, deneyde uygulanacak yaklaşımın seçicisi ye bu yaklaşımın gereğini yerine getiren bir konumdadır. Bu yöntemin en çok görülen sakıncalarından biri ders süresinin çoğunlukla bu yöntemle öğretime yeterli gelmemesidir. Öğretmenler bunu hiç göz ardı etmemeli, ilkeler ve kavramları küçük parçalara bölerek, basit deneyler tasarlayarak (veya işlem basamakları belirleyerek) sıkıntıyı aşmaya çalışmalıdırlar.</a:t>
            </a:r>
          </a:p>
        </p:txBody>
      </p:sp>
      <p:sp>
        <p:nvSpPr>
          <p:cNvPr id="124936" name="Text Box 8"/>
          <p:cNvSpPr txBox="1">
            <a:spLocks noChangeArrowheads="1"/>
          </p:cNvSpPr>
          <p:nvPr/>
        </p:nvSpPr>
        <p:spPr bwMode="auto">
          <a:xfrm>
            <a:off x="8380413" y="9351963"/>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tr-TR" altLang="tr-TR" sz="2400"/>
          </a:p>
        </p:txBody>
      </p:sp>
    </p:spTree>
    <p:extLst>
      <p:ext uri="{BB962C8B-B14F-4D97-AF65-F5344CB8AC3E}">
        <p14:creationId xmlns:p14="http://schemas.microsoft.com/office/powerpoint/2010/main" val="18702534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24933">
                                            <p:txEl>
                                              <p:pRg st="4" end="4"/>
                                            </p:txEl>
                                          </p:spTgt>
                                        </p:tgtEl>
                                        <p:attrNameLst>
                                          <p:attrName>style.visibility</p:attrName>
                                        </p:attrNameLst>
                                      </p:cBhvr>
                                      <p:to>
                                        <p:strVal val="visible"/>
                                      </p:to>
                                    </p:set>
                                    <p:anim to="" calcmode="lin" valueType="num">
                                      <p:cBhvr>
                                        <p:cTn id="7" dur="1" fill="hold"/>
                                        <p:tgtEl>
                                          <p:spTgt spid="12493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3" name="Text Box 7"/>
          <p:cNvSpPr txBox="1">
            <a:spLocks noChangeArrowheads="1"/>
          </p:cNvSpPr>
          <p:nvPr/>
        </p:nvSpPr>
        <p:spPr bwMode="auto">
          <a:xfrm>
            <a:off x="1847851" y="765175"/>
            <a:ext cx="439261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126985" name="Text Box 9"/>
          <p:cNvSpPr txBox="1">
            <a:spLocks noChangeArrowheads="1"/>
          </p:cNvSpPr>
          <p:nvPr/>
        </p:nvSpPr>
        <p:spPr bwMode="auto">
          <a:xfrm>
            <a:off x="2135189" y="836613"/>
            <a:ext cx="604837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126987" name="Text Box 11"/>
          <p:cNvSpPr txBox="1">
            <a:spLocks noChangeArrowheads="1"/>
          </p:cNvSpPr>
          <p:nvPr/>
        </p:nvSpPr>
        <p:spPr bwMode="auto">
          <a:xfrm>
            <a:off x="2135189" y="908050"/>
            <a:ext cx="55451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126988" name="Text Box 12"/>
          <p:cNvSpPr txBox="1">
            <a:spLocks noChangeArrowheads="1"/>
          </p:cNvSpPr>
          <p:nvPr/>
        </p:nvSpPr>
        <p:spPr bwMode="auto">
          <a:xfrm>
            <a:off x="2063750" y="836614"/>
            <a:ext cx="7056438"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a:solidFill>
                  <a:srgbClr val="FF3300"/>
                </a:solidFill>
                <a:latin typeface="Comic Sans MS" panose="030F0702030302020204" pitchFamily="66" charset="0"/>
              </a:rPr>
              <a:t>Konu Sonrasında Yapılan Deneyler</a:t>
            </a:r>
          </a:p>
          <a:p>
            <a:endParaRPr lang="tr-TR" altLang="tr-TR">
              <a:solidFill>
                <a:srgbClr val="FF3300"/>
              </a:solidFill>
              <a:latin typeface="Comic Sans MS" panose="030F0702030302020204" pitchFamily="66" charset="0"/>
            </a:endParaRPr>
          </a:p>
          <a:p>
            <a:r>
              <a:rPr lang="tr-TR" altLang="tr-TR">
                <a:latin typeface="Comic Sans MS" panose="030F0702030302020204" pitchFamily="66" charset="0"/>
              </a:rPr>
              <a:t>Eğer bir konu işlenmiş ve bu konu içerisinde bir ilke geçmişse konu sonunda deneyle bu ilkenin doğrulanması mantığına dayalı bir yöntemdir. </a:t>
            </a:r>
          </a:p>
          <a:p>
            <a:endParaRPr lang="tr-TR" altLang="tr-TR">
              <a:latin typeface="Comic Sans MS" panose="030F0702030302020204" pitchFamily="66" charset="0"/>
            </a:endParaRPr>
          </a:p>
          <a:p>
            <a:r>
              <a:rPr lang="tr-TR" altLang="tr-TR">
                <a:latin typeface="Comic Sans MS" panose="030F0702030302020204" pitchFamily="66" charset="0"/>
              </a:rPr>
              <a:t>Konu sonunda yapılan deneylerin bir diğer amacı da yapılan deneylerle konunun pekiştirilmiş olmasıdır. Bu tür deneylerin yapılması öğretmene; konu sonunda anlattığı konunun tekrarını yapma, anlatılanların deneyle ispatlanmasıyla öğrencide kalıcı ve anlamlı öğrenmeyi sağlamada yardımcı olur.</a:t>
            </a:r>
            <a:r>
              <a:rPr lang="tr-TR" altLang="tr-TR"/>
              <a:t> </a:t>
            </a:r>
          </a:p>
        </p:txBody>
      </p:sp>
    </p:spTree>
    <p:extLst>
      <p:ext uri="{BB962C8B-B14F-4D97-AF65-F5344CB8AC3E}">
        <p14:creationId xmlns:p14="http://schemas.microsoft.com/office/powerpoint/2010/main" val="3752957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26988">
                                            <p:txEl>
                                              <p:pRg st="4" end="4"/>
                                            </p:txEl>
                                          </p:spTgt>
                                        </p:tgtEl>
                                        <p:attrNameLst>
                                          <p:attrName>style.visibility</p:attrName>
                                        </p:attrNameLst>
                                      </p:cBhvr>
                                      <p:to>
                                        <p:strVal val="visible"/>
                                      </p:to>
                                    </p:set>
                                    <p:anim to="" calcmode="lin" valueType="num">
                                      <p:cBhvr>
                                        <p:cTn id="7" dur="1" fill="hold"/>
                                        <p:tgtEl>
                                          <p:spTgt spid="126988">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Text Box 4"/>
          <p:cNvSpPr txBox="1">
            <a:spLocks noChangeArrowheads="1"/>
          </p:cNvSpPr>
          <p:nvPr/>
        </p:nvSpPr>
        <p:spPr bwMode="auto">
          <a:xfrm>
            <a:off x="1774825" y="333376"/>
            <a:ext cx="8497888" cy="521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tr-TR" altLang="tr-TR">
              <a:latin typeface="Comic Sans MS" panose="030F0702030302020204" pitchFamily="66" charset="0"/>
            </a:endParaRPr>
          </a:p>
          <a:p>
            <a:endParaRPr lang="tr-TR" altLang="tr-TR">
              <a:latin typeface="Comic Sans MS" panose="030F0702030302020204" pitchFamily="66" charset="0"/>
            </a:endParaRPr>
          </a:p>
          <a:p>
            <a:endParaRPr lang="tr-TR" altLang="tr-TR">
              <a:latin typeface="Comic Sans MS" panose="030F0702030302020204" pitchFamily="66" charset="0"/>
            </a:endParaRPr>
          </a:p>
          <a:p>
            <a:r>
              <a:rPr lang="tr-TR" altLang="tr-TR">
                <a:latin typeface="Comic Sans MS" panose="030F0702030302020204" pitchFamily="66" charset="0"/>
              </a:rPr>
              <a:t>Kapalı uçlu deneylerin gerçekleştirilmesi öğrencilere şu tür davranışları kazandırabilir;</a:t>
            </a:r>
          </a:p>
          <a:p>
            <a:endParaRPr lang="tr-TR" altLang="tr-TR">
              <a:latin typeface="Comic Sans MS" panose="030F0702030302020204" pitchFamily="66" charset="0"/>
            </a:endParaRPr>
          </a:p>
          <a:p>
            <a:r>
              <a:rPr lang="tr-TR" altLang="tr-TR">
                <a:latin typeface="Comic Sans MS" panose="030F0702030302020204" pitchFamily="66" charset="0"/>
              </a:rPr>
              <a:t>a.Kapalı uçlu deneylerle öğrencilerin laboratuar araç-gereçlerini kullanma ve gerekli laboratuar ortamında kavramı yaşayarak öğrenmeleri sağlanır.</a:t>
            </a:r>
          </a:p>
          <a:p>
            <a:endParaRPr lang="tr-TR" altLang="tr-TR">
              <a:latin typeface="Comic Sans MS" panose="030F0702030302020204" pitchFamily="66" charset="0"/>
            </a:endParaRPr>
          </a:p>
          <a:p>
            <a:r>
              <a:rPr lang="tr-TR" altLang="tr-TR">
                <a:latin typeface="Comic Sans MS" panose="030F0702030302020204" pitchFamily="66" charset="0"/>
              </a:rPr>
              <a:t>b.Öğrenciler teorik derste verilen bilgileri </a:t>
            </a:r>
            <a:r>
              <a:rPr lang="tr-TR" altLang="tr-TR" i="1">
                <a:latin typeface="Comic Sans MS" panose="030F0702030302020204" pitchFamily="66" charset="0"/>
              </a:rPr>
              <a:t>bizzat </a:t>
            </a:r>
            <a:r>
              <a:rPr lang="tr-TR" altLang="tr-TR">
                <a:latin typeface="Comic Sans MS" panose="030F0702030302020204" pitchFamily="66" charset="0"/>
              </a:rPr>
              <a:t>deneyerek doğrulamış olurlar.</a:t>
            </a:r>
          </a:p>
          <a:p>
            <a:endParaRPr lang="tr-TR" altLang="tr-TR">
              <a:latin typeface="Comic Sans MS" panose="030F0702030302020204" pitchFamily="66" charset="0"/>
            </a:endParaRPr>
          </a:p>
          <a:p>
            <a:r>
              <a:rPr lang="tr-TR" altLang="tr-TR">
                <a:latin typeface="Comic Sans MS" panose="030F0702030302020204" pitchFamily="66" charset="0"/>
              </a:rPr>
              <a:t>c.Her öğrenci kendi algılama hızında çalışacağı için öğrenme daha kolay gerçekleşir.</a:t>
            </a:r>
          </a:p>
          <a:p>
            <a:endParaRPr lang="tr-TR" altLang="tr-TR">
              <a:latin typeface="Comic Sans MS" panose="030F0702030302020204" pitchFamily="66" charset="0"/>
            </a:endParaRPr>
          </a:p>
          <a:p>
            <a:r>
              <a:rPr lang="tr-TR" altLang="tr-TR">
                <a:latin typeface="Comic Sans MS" panose="030F0702030302020204" pitchFamily="66" charset="0"/>
              </a:rPr>
              <a:t>Kapalı uçlu deneylerin kullanılmasının olumlu taraflarının yanında olumsuz yönlerini de saymak mümkündür. </a:t>
            </a:r>
          </a:p>
          <a:p>
            <a:pPr>
              <a:spcBef>
                <a:spcPct val="50000"/>
              </a:spcBef>
            </a:pPr>
            <a:endParaRPr lang="tr-TR" altLang="tr-TR">
              <a:latin typeface="Comic Sans MS" panose="030F0702030302020204" pitchFamily="66" charset="0"/>
            </a:endParaRPr>
          </a:p>
        </p:txBody>
      </p:sp>
      <p:sp>
        <p:nvSpPr>
          <p:cNvPr id="77829" name="Text Box 5"/>
          <p:cNvSpPr txBox="1">
            <a:spLocks noChangeArrowheads="1"/>
          </p:cNvSpPr>
          <p:nvPr/>
        </p:nvSpPr>
        <p:spPr bwMode="auto">
          <a:xfrm>
            <a:off x="6003925" y="87772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tr-TR" altLang="tr-TR"/>
          </a:p>
        </p:txBody>
      </p:sp>
    </p:spTree>
    <p:extLst>
      <p:ext uri="{BB962C8B-B14F-4D97-AF65-F5344CB8AC3E}">
        <p14:creationId xmlns:p14="http://schemas.microsoft.com/office/powerpoint/2010/main" val="477232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Text Box 4"/>
          <p:cNvSpPr txBox="1">
            <a:spLocks noChangeArrowheads="1"/>
          </p:cNvSpPr>
          <p:nvPr/>
        </p:nvSpPr>
        <p:spPr bwMode="auto">
          <a:xfrm>
            <a:off x="1631950" y="260351"/>
            <a:ext cx="8712200" cy="652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200">
                <a:latin typeface="Comic Sans MS" panose="030F0702030302020204" pitchFamily="66" charset="0"/>
              </a:rPr>
              <a:t>Genellikle öğretmenler ve ders kitapları yazarları tarafından tercih edilen bu tür deneylerin başlıca sakıncalarını şöyle sıralayabiliriz;</a:t>
            </a:r>
          </a:p>
          <a:p>
            <a:r>
              <a:rPr lang="tr-TR" altLang="tr-TR" sz="2200">
                <a:latin typeface="Comic Sans MS" panose="030F0702030302020204" pitchFamily="66" charset="0"/>
              </a:rPr>
              <a:t>a.Kapalı uçlu deneylerde yapılacak ve ulaşılacak bütün bilgiler öğretmen tara­fından sağlandığı için öğrencinin yaratıcılık yeteneği geliştirilemez.</a:t>
            </a:r>
          </a:p>
          <a:p>
            <a:endParaRPr lang="tr-TR" altLang="tr-TR" sz="2200">
              <a:latin typeface="Comic Sans MS" panose="030F0702030302020204" pitchFamily="66" charset="0"/>
            </a:endParaRPr>
          </a:p>
          <a:p>
            <a:r>
              <a:rPr lang="tr-TR" altLang="tr-TR" sz="2200">
                <a:latin typeface="Comic Sans MS" panose="030F0702030302020204" pitchFamily="66" charset="0"/>
              </a:rPr>
              <a:t>b.Bu tür deneylerde öğrenciler bildik bilgilerini ispatlamaktan daha öteye gidemedikleri için çoğu zaman deneye yeteri kadar ilgi göstermezler.</a:t>
            </a:r>
          </a:p>
          <a:p>
            <a:endParaRPr lang="tr-TR" altLang="tr-TR" sz="2200">
              <a:latin typeface="Comic Sans MS" panose="030F0702030302020204" pitchFamily="66" charset="0"/>
            </a:endParaRPr>
          </a:p>
          <a:p>
            <a:r>
              <a:rPr lang="tr-TR" altLang="tr-TR" sz="2200">
                <a:latin typeface="Comic Sans MS" panose="030F0702030302020204" pitchFamily="66" charset="0"/>
              </a:rPr>
              <a:t>c. Öğrencilerin kendi algı hızlarında çalışmaları zaman sıkıntısına yol açabilir.</a:t>
            </a:r>
          </a:p>
          <a:p>
            <a:endParaRPr lang="tr-TR" altLang="tr-TR" sz="2200">
              <a:latin typeface="Comic Sans MS" panose="030F0702030302020204" pitchFamily="66" charset="0"/>
            </a:endParaRPr>
          </a:p>
          <a:p>
            <a:r>
              <a:rPr lang="tr-TR" altLang="tr-TR" sz="2200">
                <a:latin typeface="Comic Sans MS" panose="030F0702030302020204" pitchFamily="66" charset="0"/>
              </a:rPr>
              <a:t>d.Bu tür deneylerin uygulanabilmesi için okullarda yeterli seviyede laboratuarlara ihtiyaç vardır.</a:t>
            </a:r>
          </a:p>
          <a:p>
            <a:endParaRPr lang="tr-TR" altLang="tr-TR" sz="2200">
              <a:latin typeface="Comic Sans MS" panose="030F0702030302020204" pitchFamily="66" charset="0"/>
            </a:endParaRPr>
          </a:p>
          <a:p>
            <a:r>
              <a:rPr lang="tr-TR" altLang="tr-TR" sz="2200">
                <a:latin typeface="Comic Sans MS" panose="030F0702030302020204" pitchFamily="66" charset="0"/>
              </a:rPr>
              <a:t>e. Kapalı uçlu deneyler özellikle teknik becerileri gelişmiş öğrenciler için sıkıcı olmaktadır.</a:t>
            </a:r>
          </a:p>
        </p:txBody>
      </p:sp>
    </p:spTree>
    <p:extLst>
      <p:ext uri="{BB962C8B-B14F-4D97-AF65-F5344CB8AC3E}">
        <p14:creationId xmlns:p14="http://schemas.microsoft.com/office/powerpoint/2010/main" val="3954622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Text Box 4"/>
          <p:cNvSpPr txBox="1">
            <a:spLocks noChangeArrowheads="1"/>
          </p:cNvSpPr>
          <p:nvPr/>
        </p:nvSpPr>
        <p:spPr bwMode="auto">
          <a:xfrm>
            <a:off x="1703389" y="620714"/>
            <a:ext cx="8569325"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400">
                <a:solidFill>
                  <a:srgbClr val="FF3300"/>
                </a:solidFill>
                <a:latin typeface="Comic Sans MS" panose="030F0702030302020204" pitchFamily="66" charset="0"/>
              </a:rPr>
              <a:t>Açık Uçlu Deneyler</a:t>
            </a:r>
          </a:p>
          <a:p>
            <a:endParaRPr lang="tr-TR" altLang="tr-TR" sz="2400">
              <a:solidFill>
                <a:srgbClr val="FF3300"/>
              </a:solidFill>
              <a:latin typeface="Comic Sans MS" panose="030F0702030302020204" pitchFamily="66" charset="0"/>
            </a:endParaRPr>
          </a:p>
          <a:p>
            <a:r>
              <a:rPr lang="tr-TR" altLang="tr-TR" sz="2400">
                <a:latin typeface="Comic Sans MS" panose="030F0702030302020204" pitchFamily="66" charset="0"/>
              </a:rPr>
              <a:t>Açık uçlu deneyler de kapalı uçlu deneylerin aksine öğrenciye sadece kullanılacak araç-gereçler ve yapılacak deneyin amacı verilir. Bundan sonra deneyin aşamaları, deney düzeneğinin kurulması, elde edilen verilen toplanması, yorumlanması ve ulaşılacak sonuçların bulunması tamamen öğrenciye bırakılır. Bu nedenle açık uçlu deneylerde öğrencilerin psikomotor becerilerinin gelişimi yanında düşünme, karar verme, verdiği kararlar doğrultusunda özgün uygulamalar yapabilme ve bulgular elde ederek sonuçlar çıkarabilme gibi davranışları da geliştirmesi beklenir.</a:t>
            </a:r>
          </a:p>
        </p:txBody>
      </p:sp>
    </p:spTree>
    <p:extLst>
      <p:ext uri="{BB962C8B-B14F-4D97-AF65-F5344CB8AC3E}">
        <p14:creationId xmlns:p14="http://schemas.microsoft.com/office/powerpoint/2010/main" val="936314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Text Box 4"/>
          <p:cNvSpPr txBox="1">
            <a:spLocks noChangeArrowheads="1"/>
          </p:cNvSpPr>
          <p:nvPr/>
        </p:nvSpPr>
        <p:spPr bwMode="auto">
          <a:xfrm>
            <a:off x="1703389" y="404814"/>
            <a:ext cx="8785225" cy="69249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400">
                <a:latin typeface="Comic Sans MS" panose="030F0702030302020204" pitchFamily="66" charset="0"/>
              </a:rPr>
              <a:t>Açık uçlu deneylerin etkili kullanımına yönelik aşağıdaki öneriler dikkate alınmalıdır.</a:t>
            </a:r>
          </a:p>
          <a:p>
            <a:r>
              <a:rPr lang="tr-TR" altLang="tr-TR" sz="2400">
                <a:latin typeface="Comic Sans MS" panose="030F0702030302020204" pitchFamily="66" charset="0"/>
              </a:rPr>
              <a:t>a.Açık uçlu deneylerde öğrencilere bir problem (konu, kavram veya teorem) verilerek öğrencinin deneyi kendisinin hazırlaması sağlanmalıdır.</a:t>
            </a:r>
          </a:p>
          <a:p>
            <a:r>
              <a:rPr lang="tr-TR" altLang="tr-TR" sz="2400">
                <a:latin typeface="Comic Sans MS" panose="030F0702030302020204" pitchFamily="66" charset="0"/>
              </a:rPr>
              <a:t>b.Öğrencilere daha önceden açıklanmış veya öğrenci tarafından bilinen konular deney konusu olarak verilmemelidir.</a:t>
            </a:r>
          </a:p>
          <a:p>
            <a:r>
              <a:rPr lang="tr-TR" altLang="tr-TR" sz="2400">
                <a:latin typeface="Comic Sans MS" panose="030F0702030302020204" pitchFamily="66" charset="0"/>
              </a:rPr>
              <a:t>c. Öğrenciye sunulan problem, öğrenci seviyesine uygun, öğrencinin kolaylıkla anlayabileceği, net ifadelerle verilmiş olmadır.</a:t>
            </a:r>
          </a:p>
          <a:p>
            <a:r>
              <a:rPr lang="tr-TR" altLang="tr-TR" sz="2400">
                <a:latin typeface="Comic Sans MS" panose="030F0702030302020204" pitchFamily="66" charset="0"/>
              </a:rPr>
              <a:t>d.Öğrenci deney düzeneğini kurmayı, deneyde elde ettiği verileri toplamayı, topladığı verileri yorumlamayı, yorumladığı verilerden belli sonuçlara ulaşmayı kendi yapmalıdır. (Fakat bu tür deney yapan öğrencileri teknik becerileri yeterince gelişmiş, bilimsel süreç becerileri ise kazanılmış olmasına dikkat edilmelidir.)</a:t>
            </a:r>
          </a:p>
          <a:p>
            <a:pPr>
              <a:spcBef>
                <a:spcPct val="50000"/>
              </a:spcBef>
            </a:pPr>
            <a:endParaRPr lang="tr-TR" altLang="tr-TR" sz="2400">
              <a:latin typeface="Comic Sans MS" panose="030F0702030302020204" pitchFamily="66" charset="0"/>
            </a:endParaRPr>
          </a:p>
        </p:txBody>
      </p:sp>
      <p:sp>
        <p:nvSpPr>
          <p:cNvPr id="101381" name="Text Box 5"/>
          <p:cNvSpPr txBox="1">
            <a:spLocks noChangeArrowheads="1"/>
          </p:cNvSpPr>
          <p:nvPr/>
        </p:nvSpPr>
        <p:spPr bwMode="auto">
          <a:xfrm>
            <a:off x="-200025" y="-7938"/>
            <a:ext cx="184150"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tr-TR" altLang="tr-TR" sz="2400"/>
          </a:p>
        </p:txBody>
      </p:sp>
    </p:spTree>
    <p:extLst>
      <p:ext uri="{BB962C8B-B14F-4D97-AF65-F5344CB8AC3E}">
        <p14:creationId xmlns:p14="http://schemas.microsoft.com/office/powerpoint/2010/main" val="1212966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8" name="Text Box 4"/>
          <p:cNvSpPr txBox="1">
            <a:spLocks noChangeArrowheads="1"/>
          </p:cNvSpPr>
          <p:nvPr/>
        </p:nvSpPr>
        <p:spPr bwMode="auto">
          <a:xfrm>
            <a:off x="1524001" y="188914"/>
            <a:ext cx="8893175"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a:latin typeface="Comic Sans MS" panose="030F0702030302020204" pitchFamily="66" charset="0"/>
              </a:rPr>
              <a:t>e.Açık uçlu deneylerde dikkat edilmesi gereken en önemli özelliklerden birisi de her ne kadar deneyin uygulanması öğrencilere bırakılsa da öğretmenin deney süresince sürekli olarak öğrencileri kontrol etmesi ve sınırları aşmalarına izin vermemesi gerekir.</a:t>
            </a:r>
          </a:p>
          <a:p>
            <a:endParaRPr lang="tr-TR" altLang="tr-TR">
              <a:latin typeface="Comic Sans MS" panose="030F0702030302020204" pitchFamily="66" charset="0"/>
            </a:endParaRPr>
          </a:p>
          <a:p>
            <a:r>
              <a:rPr lang="tr-TR" altLang="tr-TR">
                <a:latin typeface="Comic Sans MS" panose="030F0702030302020204" pitchFamily="66" charset="0"/>
              </a:rPr>
              <a:t>Açık uçlu deneylerin kullanılmasındaki öğrencilere fen bilgisi öğretimi sürecinde sağlayacağı faydaların başlıcalarını söyle sıralayabiliriz;</a:t>
            </a:r>
          </a:p>
          <a:p>
            <a:r>
              <a:rPr lang="tr-TR" altLang="tr-TR">
                <a:latin typeface="Comic Sans MS" panose="030F0702030302020204" pitchFamily="66" charset="0"/>
              </a:rPr>
              <a:t>a. Öğrencilerin yaratıcılıklarım geliştirmesine son derece katkıda bulunur.</a:t>
            </a:r>
          </a:p>
          <a:p>
            <a:endParaRPr lang="tr-TR" altLang="tr-TR">
              <a:latin typeface="Comic Sans MS" panose="030F0702030302020204" pitchFamily="66" charset="0"/>
            </a:endParaRPr>
          </a:p>
          <a:p>
            <a:r>
              <a:rPr lang="tr-TR" altLang="tr-TR">
                <a:latin typeface="Comic Sans MS" panose="030F0702030302020204" pitchFamily="66" charset="0"/>
              </a:rPr>
              <a:t>b. Öğrencilerin ilk elden deneyimlerle öğrenmelerini sağlar.</a:t>
            </a:r>
          </a:p>
          <a:p>
            <a:endParaRPr lang="tr-TR" altLang="tr-TR">
              <a:latin typeface="Comic Sans MS" panose="030F0702030302020204" pitchFamily="66" charset="0"/>
            </a:endParaRPr>
          </a:p>
          <a:p>
            <a:r>
              <a:rPr lang="tr-TR" altLang="tr-TR">
                <a:latin typeface="Comic Sans MS" panose="030F0702030302020204" pitchFamily="66" charset="0"/>
              </a:rPr>
              <a:t>c. Kendi kendine ilk elden öğrenilen bilgiler artık öğrencinin kendi malı olacaktır.</a:t>
            </a:r>
          </a:p>
          <a:p>
            <a:endParaRPr lang="tr-TR" altLang="tr-TR">
              <a:latin typeface="Comic Sans MS" panose="030F0702030302020204" pitchFamily="66" charset="0"/>
            </a:endParaRPr>
          </a:p>
          <a:p>
            <a:r>
              <a:rPr lang="tr-TR" altLang="tr-TR">
                <a:latin typeface="Comic Sans MS" panose="030F0702030302020204" pitchFamily="66" charset="0"/>
              </a:rPr>
              <a:t>d. Her öğrencinin kendi kavrama ve öğrenebilme hızına göre çalışması öğrenmeyi artıracaktır.</a:t>
            </a:r>
          </a:p>
          <a:p>
            <a:endParaRPr lang="tr-TR" altLang="tr-TR">
              <a:latin typeface="Comic Sans MS" panose="030F0702030302020204" pitchFamily="66" charset="0"/>
            </a:endParaRPr>
          </a:p>
          <a:p>
            <a:r>
              <a:rPr lang="tr-TR" altLang="tr-TR">
                <a:latin typeface="Comic Sans MS" panose="030F0702030302020204" pitchFamily="66" charset="0"/>
              </a:rPr>
              <a:t>e. Teorik bilgilerin daha kalıcı öğrenilmesi sağlanır.</a:t>
            </a:r>
            <a:endParaRPr lang="tr-TR" altLang="tr-TR" i="1">
              <a:latin typeface="Comic Sans MS" panose="030F0702030302020204" pitchFamily="66" charset="0"/>
            </a:endParaRPr>
          </a:p>
          <a:p>
            <a:endParaRPr lang="tr-TR" altLang="tr-TR" i="1">
              <a:latin typeface="Comic Sans MS" panose="030F0702030302020204" pitchFamily="66" charset="0"/>
            </a:endParaRPr>
          </a:p>
          <a:p>
            <a:r>
              <a:rPr lang="tr-TR" altLang="tr-TR" i="1">
                <a:latin typeface="Comic Sans MS" panose="030F0702030302020204" pitchFamily="66" charset="0"/>
              </a:rPr>
              <a:t>f. </a:t>
            </a:r>
            <a:r>
              <a:rPr lang="tr-TR" altLang="tr-TR">
                <a:latin typeface="Comic Sans MS" panose="030F0702030302020204" pitchFamily="66" charset="0"/>
              </a:rPr>
              <a:t>Öğrencilerin bilimsel süreç becerilerini yaparak ve yaşarak öğrenmelerini sağlar ve araştırmacı bir kimlik kazandırır.</a:t>
            </a:r>
          </a:p>
        </p:txBody>
      </p:sp>
    </p:spTree>
    <p:extLst>
      <p:ext uri="{BB962C8B-B14F-4D97-AF65-F5344CB8AC3E}">
        <p14:creationId xmlns:p14="http://schemas.microsoft.com/office/powerpoint/2010/main" val="2269767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03428">
                                            <p:txEl>
                                              <p:pRg st="3" end="3"/>
                                            </p:txEl>
                                          </p:spTgt>
                                        </p:tgtEl>
                                        <p:attrNameLst>
                                          <p:attrName>style.visibility</p:attrName>
                                        </p:attrNameLst>
                                      </p:cBhvr>
                                      <p:to>
                                        <p:strVal val="visible"/>
                                      </p:to>
                                    </p:set>
                                    <p:anim to="" calcmode="lin" valueType="num">
                                      <p:cBhvr>
                                        <p:cTn id="7" dur="1" fill="hold"/>
                                        <p:tgtEl>
                                          <p:spTgt spid="103428">
                                            <p:txEl>
                                              <p:pRg st="3" end="3"/>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103428">
                                            <p:txEl>
                                              <p:pRg st="5" end="5"/>
                                            </p:txEl>
                                          </p:spTgt>
                                        </p:tgtEl>
                                        <p:attrNameLst>
                                          <p:attrName>style.visibility</p:attrName>
                                        </p:attrNameLst>
                                      </p:cBhvr>
                                      <p:to>
                                        <p:strVal val="visible"/>
                                      </p:to>
                                    </p:set>
                                    <p:anim to="" calcmode="lin" valueType="num">
                                      <p:cBhvr>
                                        <p:cTn id="10" dur="1" fill="hold"/>
                                        <p:tgtEl>
                                          <p:spTgt spid="103428">
                                            <p:txEl>
                                              <p:pRg st="5" end="5"/>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103428">
                                            <p:txEl>
                                              <p:pRg st="7" end="7"/>
                                            </p:txEl>
                                          </p:spTgt>
                                        </p:tgtEl>
                                        <p:attrNameLst>
                                          <p:attrName>style.visibility</p:attrName>
                                        </p:attrNameLst>
                                      </p:cBhvr>
                                      <p:to>
                                        <p:strVal val="visible"/>
                                      </p:to>
                                    </p:set>
                                    <p:anim to="" calcmode="lin" valueType="num">
                                      <p:cBhvr>
                                        <p:cTn id="13" dur="1" fill="hold"/>
                                        <p:tgtEl>
                                          <p:spTgt spid="103428">
                                            <p:txEl>
                                              <p:pRg st="7" end="7"/>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103428">
                                            <p:txEl>
                                              <p:pRg st="9" end="9"/>
                                            </p:txEl>
                                          </p:spTgt>
                                        </p:tgtEl>
                                        <p:attrNameLst>
                                          <p:attrName>style.visibility</p:attrName>
                                        </p:attrNameLst>
                                      </p:cBhvr>
                                      <p:to>
                                        <p:strVal val="visible"/>
                                      </p:to>
                                    </p:set>
                                    <p:anim to="" calcmode="lin" valueType="num">
                                      <p:cBhvr>
                                        <p:cTn id="16" dur="1" fill="hold"/>
                                        <p:tgtEl>
                                          <p:spTgt spid="103428">
                                            <p:txEl>
                                              <p:pRg st="9" end="9"/>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103428">
                                            <p:txEl>
                                              <p:pRg st="11" end="11"/>
                                            </p:txEl>
                                          </p:spTgt>
                                        </p:tgtEl>
                                        <p:attrNameLst>
                                          <p:attrName>style.visibility</p:attrName>
                                        </p:attrNameLst>
                                      </p:cBhvr>
                                      <p:to>
                                        <p:strVal val="visible"/>
                                      </p:to>
                                    </p:set>
                                    <p:anim to="" calcmode="lin" valueType="num">
                                      <p:cBhvr>
                                        <p:cTn id="19" dur="1" fill="hold"/>
                                        <p:tgtEl>
                                          <p:spTgt spid="103428">
                                            <p:txEl>
                                              <p:pRg st="11" end="11"/>
                                            </p:txEl>
                                          </p:spTgt>
                                        </p:tgtEl>
                                        <p:attrNameLst>
                                          <p:attrName/>
                                        </p:attrNameLst>
                                      </p:cBhvr>
                                    </p:anim>
                                  </p:childTnLst>
                                </p:cTn>
                              </p:par>
                              <p:par>
                                <p:cTn id="20" presetID="24" presetClass="entr" presetSubtype="0" fill="hold" nodeType="withEffect">
                                  <p:stCondLst>
                                    <p:cond delay="0"/>
                                  </p:stCondLst>
                                  <p:childTnLst>
                                    <p:set>
                                      <p:cBhvr>
                                        <p:cTn id="21" dur="1" fill="hold">
                                          <p:stCondLst>
                                            <p:cond delay="0"/>
                                          </p:stCondLst>
                                        </p:cTn>
                                        <p:tgtEl>
                                          <p:spTgt spid="103428">
                                            <p:txEl>
                                              <p:pRg st="13" end="13"/>
                                            </p:txEl>
                                          </p:spTgt>
                                        </p:tgtEl>
                                        <p:attrNameLst>
                                          <p:attrName>style.visibility</p:attrName>
                                        </p:attrNameLst>
                                      </p:cBhvr>
                                      <p:to>
                                        <p:strVal val="visible"/>
                                      </p:to>
                                    </p:set>
                                    <p:anim to="" calcmode="lin" valueType="num">
                                      <p:cBhvr>
                                        <p:cTn id="22" dur="1" fill="hold"/>
                                        <p:tgtEl>
                                          <p:spTgt spid="103428">
                                            <p:txEl>
                                              <p:pRg st="13" end="1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Text Box 4"/>
          <p:cNvSpPr txBox="1">
            <a:spLocks noChangeArrowheads="1"/>
          </p:cNvSpPr>
          <p:nvPr/>
        </p:nvSpPr>
        <p:spPr bwMode="auto">
          <a:xfrm>
            <a:off x="1703388" y="558801"/>
            <a:ext cx="8964612"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400">
                <a:latin typeface="Comic Sans MS" panose="030F0702030302020204" pitchFamily="66" charset="0"/>
              </a:rPr>
              <a:t>Bunların yanında açık uçlu deneylerin öğrenme-öğretme sürecinde kullanılmasındaki olumsuz yönleri olduğunu da söylemek gerekir. Bu olumsuzlukları aşağıdaki gibi sıralayabiliriz;</a:t>
            </a:r>
          </a:p>
          <a:p>
            <a:r>
              <a:rPr lang="tr-TR" altLang="tr-TR" sz="2400">
                <a:latin typeface="Comic Sans MS" panose="030F0702030302020204" pitchFamily="66" charset="0"/>
              </a:rPr>
              <a:t>a.Öğrenci bütün işlem basamaklarını kendi yapacağından zaman sıkıntısı oluşur.</a:t>
            </a:r>
          </a:p>
          <a:p>
            <a:endParaRPr lang="tr-TR" altLang="tr-TR" sz="2400">
              <a:latin typeface="Comic Sans MS" panose="030F0702030302020204" pitchFamily="66" charset="0"/>
            </a:endParaRPr>
          </a:p>
          <a:p>
            <a:r>
              <a:rPr lang="tr-TR" altLang="tr-TR" sz="2400">
                <a:latin typeface="Comic Sans MS" panose="030F0702030302020204" pitchFamily="66" charset="0"/>
              </a:rPr>
              <a:t>b. Açık uçlu deneylerin uygulanacağı öğrencilerin; yorumlama, değişik çözüm yolları üretme gibi faaliyetleri belirli bir seviyede uygulayabiliyor olması gerekir.</a:t>
            </a:r>
          </a:p>
          <a:p>
            <a:endParaRPr lang="tr-TR" altLang="tr-TR" sz="2400">
              <a:latin typeface="Comic Sans MS" panose="030F0702030302020204" pitchFamily="66" charset="0"/>
            </a:endParaRPr>
          </a:p>
          <a:p>
            <a:r>
              <a:rPr lang="tr-TR" altLang="tr-TR" sz="2400">
                <a:latin typeface="Comic Sans MS" panose="030F0702030302020204" pitchFamily="66" charset="0"/>
              </a:rPr>
              <a:t>c. Açık uçlu deneylerde bütün öğrencilerin aynı öğrenme seviyesinde olması beklenemez. Bu durum sınıf içersinde olumsuz öğrenme ortamları oluşmasına sebep olabilir.</a:t>
            </a:r>
          </a:p>
          <a:p>
            <a:endParaRPr lang="tr-TR" altLang="tr-TR" sz="2400">
              <a:latin typeface="Comic Sans MS" panose="030F0702030302020204" pitchFamily="66" charset="0"/>
            </a:endParaRPr>
          </a:p>
          <a:p>
            <a:r>
              <a:rPr lang="tr-TR" altLang="tr-TR" sz="2400">
                <a:latin typeface="Comic Sans MS" panose="030F0702030302020204" pitchFamily="66" charset="0"/>
              </a:rPr>
              <a:t>d. Öğrencilerin farklı deneyler ve çözüm yollarıyla çalışmaları öğretmenin sınıf kontrolünü güçleştirir.</a:t>
            </a:r>
          </a:p>
        </p:txBody>
      </p:sp>
    </p:spTree>
    <p:extLst>
      <p:ext uri="{BB962C8B-B14F-4D97-AF65-F5344CB8AC3E}">
        <p14:creationId xmlns:p14="http://schemas.microsoft.com/office/powerpoint/2010/main" val="2260338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6" name="Text Box 4"/>
          <p:cNvSpPr txBox="1">
            <a:spLocks noChangeArrowheads="1"/>
          </p:cNvSpPr>
          <p:nvPr/>
        </p:nvSpPr>
        <p:spPr bwMode="auto">
          <a:xfrm>
            <a:off x="1992314" y="765176"/>
            <a:ext cx="8207375" cy="38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400">
                <a:solidFill>
                  <a:srgbClr val="FF3300"/>
                </a:solidFill>
              </a:rPr>
              <a:t>Hipotez Test Etme Deneyleri</a:t>
            </a:r>
          </a:p>
          <a:p>
            <a:endParaRPr lang="tr-TR" altLang="tr-TR" sz="2400">
              <a:solidFill>
                <a:srgbClr val="FF3300"/>
              </a:solidFill>
            </a:endParaRPr>
          </a:p>
          <a:p>
            <a:r>
              <a:rPr lang="tr-TR" altLang="tr-TR">
                <a:latin typeface="Comic Sans MS" panose="030F0702030302020204" pitchFamily="66" charset="0"/>
              </a:rPr>
              <a:t>Bu tür deneyler öğrencilerin bir konu hakkında kendi kurdukları veya öğretmenleri tarafından kurulan hipotezleri test ederek, bu hipotezlerin doğruluğunu veya yanlışlığını ispatlamak amacıyla yapılır. Bu deneylerin yapılmasında kullanılacak araç-gereçler, ulaşılması gereken amaç ve sonuçlar, elde edilecek verilerin toplanması, yorumlanması ve genellemesi, genel olarak uygulanılacak bütün işlemler öğrencilerin kendi seçimlerine bırakılır. Öğrenciler genellikle ortaya atılan hipotez üzerinde yoğunlaşırlar ve doğrulamak için çeşitli deney(ler) yaparlar. Bu süreçlerin sonunda ortaya atılan hipotez deneylerle doğrulanırsa öğrenme gerçekleşir. Eğer hipotez aksine bir durum ortaya çıkarsa ya yeni bir hipotez ortaya atılarak süreç yeniden başlatılır, yada hipotezin aksinin doğruluğu kabul edilir.</a:t>
            </a:r>
          </a:p>
        </p:txBody>
      </p:sp>
    </p:spTree>
    <p:extLst>
      <p:ext uri="{BB962C8B-B14F-4D97-AF65-F5344CB8AC3E}">
        <p14:creationId xmlns:p14="http://schemas.microsoft.com/office/powerpoint/2010/main" val="2344257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4" name="Text Box 4"/>
          <p:cNvSpPr txBox="1">
            <a:spLocks noChangeArrowheads="1"/>
          </p:cNvSpPr>
          <p:nvPr/>
        </p:nvSpPr>
        <p:spPr bwMode="auto">
          <a:xfrm>
            <a:off x="2063751" y="692150"/>
            <a:ext cx="8353425" cy="3277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latin typeface="Comic Sans MS" panose="030F0702030302020204" pitchFamily="66" charset="0"/>
              </a:rPr>
              <a:t>Hipotez test etme deneylerinin kullanılmasında, öğrenciler kendi algı hızlarında, kendi istedikleri yollarla çalışma imkanı bulurlar ve yaratıcılıklarını geliştirdikleri için öğrenme sürecinden zevk alırlar. Bunun yanı sıra hipotez test etme deneylerinin kullanılmasında, öğrencilerin farklı deneyler ve çözüm yollarıyla çalışmaları öğretmenin sınıf kontrolünü güçleştirir, öğrencilere gerekli araç-gereci sağlamak ekonomik problemlere neden olabilir veya yapılan deneylerin bir kısmının başarısızlıkla sonuçlanması gibi sorunlar ortaya çıkabilir. Bu deney türünde öğrenci genellikle bilimsel süreç becerilerinin her bir basamağını gerçekleştirir. Bu süreçte öğrencilerde uzun süreli ve kalıcı öğrenmelerin gerçekleşmesi kolaylaşır.</a:t>
            </a:r>
          </a:p>
          <a:p>
            <a:pPr>
              <a:spcBef>
                <a:spcPct val="50000"/>
              </a:spcBef>
            </a:pPr>
            <a:endParaRPr lang="tr-TR" altLang="tr-TR">
              <a:latin typeface="Comic Sans MS" panose="030F0702030302020204" pitchFamily="66" charset="0"/>
            </a:endParaRPr>
          </a:p>
        </p:txBody>
      </p:sp>
    </p:spTree>
    <p:extLst>
      <p:ext uri="{BB962C8B-B14F-4D97-AF65-F5344CB8AC3E}">
        <p14:creationId xmlns:p14="http://schemas.microsoft.com/office/powerpoint/2010/main" val="1393436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1159</Words>
  <Application>Microsoft Office PowerPoint</Application>
  <PresentationFormat>Geniş ekran</PresentationFormat>
  <Paragraphs>90</Paragraphs>
  <Slides>12</Slides>
  <Notes>12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Comic Sans MS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cp:revision>
  <dcterms:created xsi:type="dcterms:W3CDTF">2018-02-17T14:23:04Z</dcterms:created>
  <dcterms:modified xsi:type="dcterms:W3CDTF">2018-02-17T14:24:06Z</dcterms:modified>
</cp:coreProperties>
</file>