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handoutMasterIdLst>
    <p:handoutMasterId r:id="rId40"/>
  </p:handoutMasterIdLst>
  <p:sldIdLst>
    <p:sldId id="272" r:id="rId2"/>
    <p:sldId id="294" r:id="rId3"/>
    <p:sldId id="295" r:id="rId4"/>
    <p:sldId id="296" r:id="rId5"/>
    <p:sldId id="297"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446" r:id="rId38"/>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86"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ACCE82-DC69-432C-BABD-63E5257FC9F5}" type="datetime1">
              <a:rPr lang="tr-TR" smtClean="0"/>
              <a:t>2.05.2019</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DF9922-981B-48BE-96E8-A46794BAA7ED}" type="slidenum">
              <a:rPr lang="tr-TR" smtClean="0"/>
              <a:t>‹#›</a:t>
            </a:fld>
            <a:endParaRPr lang="tr-TR" dirty="0"/>
          </a:p>
        </p:txBody>
      </p:sp>
    </p:spTree>
    <p:extLst>
      <p:ext uri="{BB962C8B-B14F-4D97-AF65-F5344CB8AC3E}">
        <p14:creationId xmlns:p14="http://schemas.microsoft.com/office/powerpoint/2010/main" val="2811124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142D3-BDF4-467D-910A-DF82338AE250}" type="datetime1">
              <a:rPr lang="tr-TR" smtClean="0"/>
              <a:pPr/>
              <a:t>2.05.2019</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93B0CF2-7F87-4E02-A248-870047730F99}" type="slidenum">
              <a:rPr lang="tr-TR" noProof="0" smtClean="0"/>
              <a:t>‹#›</a:t>
            </a:fld>
            <a:endParaRPr lang="tr-TR" noProof="0"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893B0CF2-7F87-4E02-A248-870047730F99}" type="slidenum">
              <a:rPr lang="tr-TR" smtClean="0"/>
              <a:t>1</a:t>
            </a:fld>
            <a:endParaRPr lang="tr-TR" dirty="0"/>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1">
        <a:schemeClr val="bg1"/>
      </p:bgRef>
    </p:bg>
    <p:spTree>
      <p:nvGrpSpPr>
        <p:cNvPr id="1" name=""/>
        <p:cNvGrpSpPr/>
        <p:nvPr/>
      </p:nvGrpSpPr>
      <p:grpSpPr>
        <a:xfrm>
          <a:off x="0" y="0"/>
          <a:ext cx="0" cy="0"/>
          <a:chOff x="0" y="0"/>
          <a:chExt cx="0" cy="0"/>
        </a:xfrm>
      </p:grpSpPr>
      <p:grpSp>
        <p:nvGrpSpPr>
          <p:cNvPr id="10" name="Grup 9"/>
          <p:cNvGrpSpPr/>
          <p:nvPr/>
        </p:nvGrpSpPr>
        <p:grpSpPr>
          <a:xfrm>
            <a:off x="0" y="6208894"/>
            <a:ext cx="12192000" cy="649106"/>
            <a:chOff x="0" y="6208894"/>
            <a:chExt cx="12192000" cy="649106"/>
          </a:xfrm>
        </p:grpSpPr>
        <p:sp>
          <p:nvSpPr>
            <p:cNvPr id="2" name="Dikdörtgen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tr-TR" noProof="0" dirty="0"/>
            </a:p>
          </p:txBody>
        </p:sp>
        <p:cxnSp>
          <p:nvCxnSpPr>
            <p:cNvPr id="7" name="Düz Bağlayıcı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Düz Bağlayıcı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Başlık 8"/>
          <p:cNvSpPr>
            <a:spLocks noGrp="1"/>
          </p:cNvSpPr>
          <p:nvPr>
            <p:ph type="ctrTitle"/>
          </p:nvPr>
        </p:nvSpPr>
        <p:spPr>
          <a:xfrm>
            <a:off x="711200" y="1371600"/>
            <a:ext cx="10468864"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pPr rtl="0"/>
            <a:r>
              <a:rPr lang="tr-TR" noProof="0"/>
              <a:t>Asıl başlık stilini düzenlemek için tıklayın</a:t>
            </a:r>
            <a:endParaRPr kumimoji="0" lang="tr-TR" noProof="0" dirty="0"/>
          </a:p>
        </p:txBody>
      </p:sp>
      <p:sp>
        <p:nvSpPr>
          <p:cNvPr id="17" name="Alt Başlık 16"/>
          <p:cNvSpPr>
            <a:spLocks noGrp="1"/>
          </p:cNvSpPr>
          <p:nvPr>
            <p:ph type="subTitle" idx="1"/>
          </p:nvPr>
        </p:nvSpPr>
        <p:spPr>
          <a:xfrm>
            <a:off x="711200" y="3228536"/>
            <a:ext cx="10472928" cy="1752600"/>
          </a:xfrm>
        </p:spPr>
        <p:txBody>
          <a:bodyPr lIns="0" rIns="18288" rtlCol="0"/>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tr-TR" noProof="0"/>
              <a:t>Asıl alt başlık stilini düzenlemek için tıklayın</a:t>
            </a:r>
            <a:endParaRPr kumimoji="0" lang="tr-TR" noProof="0" dirty="0"/>
          </a:p>
        </p:txBody>
      </p:sp>
      <p:sp>
        <p:nvSpPr>
          <p:cNvPr id="30" name="Tarih Yer Tutucusu 29"/>
          <p:cNvSpPr>
            <a:spLocks noGrp="1"/>
          </p:cNvSpPr>
          <p:nvPr>
            <p:ph type="dt" sz="half" idx="10"/>
          </p:nvPr>
        </p:nvSpPr>
        <p:spPr/>
        <p:txBody>
          <a:bodyPr rtlCol="0"/>
          <a:lstStyle/>
          <a:p>
            <a:pPr rtl="0"/>
            <a:fld id="{54DFDFD8-D7F7-4EA0-9E92-CC83D76048F5}" type="datetime1">
              <a:rPr lang="tr-TR" noProof="0" smtClean="0"/>
              <a:t>2.05.2019</a:t>
            </a:fld>
            <a:endParaRPr lang="tr-TR" noProof="0" dirty="0"/>
          </a:p>
        </p:txBody>
      </p:sp>
      <p:sp>
        <p:nvSpPr>
          <p:cNvPr id="19" name="Alt Bilgi Yer Tutucusu 18"/>
          <p:cNvSpPr>
            <a:spLocks noGrp="1"/>
          </p:cNvSpPr>
          <p:nvPr>
            <p:ph type="ftr" sz="quarter" idx="11"/>
          </p:nvPr>
        </p:nvSpPr>
        <p:spPr/>
        <p:txBody>
          <a:bodyPr rtlCol="0"/>
          <a:lstStyle/>
          <a:p>
            <a:pPr rtl="0"/>
            <a:r>
              <a:rPr lang="tr-TR" noProof="0" dirty="0"/>
              <a:t>Alt bilgi ekle</a:t>
            </a:r>
          </a:p>
        </p:txBody>
      </p:sp>
      <p:sp>
        <p:nvSpPr>
          <p:cNvPr id="27" name="Slayt Numarası Yer Tutucusu 2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
        <p:nvSpPr>
          <p:cNvPr id="12" name="Unvan 1"/>
          <p:cNvSpPr txBox="1">
            <a:spLocks/>
          </p:cNvSpPr>
          <p:nvPr userDrawn="1"/>
        </p:nvSpPr>
        <p:spPr>
          <a:xfrm rot="19943020">
            <a:off x="-637481" y="3059135"/>
            <a:ext cx="13466962" cy="1091200"/>
          </a:xfrm>
          <a:prstGeom prst="rect">
            <a:avLst/>
          </a:prstGeom>
          <a:noFill/>
          <a:ln>
            <a:noFill/>
          </a:ln>
        </p:spPr>
        <p:txBody>
          <a:bodyPr anchor="b">
            <a:normAutofit fontScale="92500" lnSpcReduction="20000"/>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tr-TR" sz="8800"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endParaRPr kumimoji="0" lang="tr-TR" noProof="0" dirty="0"/>
          </a:p>
        </p:txBody>
      </p:sp>
      <p:sp>
        <p:nvSpPr>
          <p:cNvPr id="3" name="Dikey Metin Yer Tutucusu 2"/>
          <p:cNvSpPr>
            <a:spLocks noGrp="1"/>
          </p:cNvSpPr>
          <p:nvPr>
            <p:ph type="body" orient="vert" idx="1"/>
          </p:nvPr>
        </p:nvSpPr>
        <p:spPr/>
        <p:txBody>
          <a:bodyPr vert="eaVert" rtlCol="0"/>
          <a:lstStyle/>
          <a:p>
            <a:pPr lvl="0" rtl="0" eaLnBrk="1" latinLnBrk="0" hangingPunct="1"/>
            <a:r>
              <a:rPr lang="tr-TR" noProof="0"/>
              <a:t>Asıl metin stillerini düzenle</a:t>
            </a:r>
          </a:p>
          <a:p>
            <a:pPr lvl="1" rtl="0" eaLnBrk="1" latinLnBrk="0" hangingPunct="1"/>
            <a:r>
              <a:rPr lang="tr-TR" noProof="0"/>
              <a:t>İkinci düzey</a:t>
            </a:r>
          </a:p>
          <a:p>
            <a:pPr lvl="2" rtl="0" eaLnBrk="1" latinLnBrk="0" hangingPunct="1"/>
            <a:r>
              <a:rPr lang="tr-TR" noProof="0"/>
              <a:t>Üçüncü düzey</a:t>
            </a:r>
          </a:p>
          <a:p>
            <a:pPr lvl="3" rtl="0" eaLnBrk="1" latinLnBrk="0" hangingPunct="1"/>
            <a:r>
              <a:rPr lang="tr-TR" noProof="0"/>
              <a:t>Dördüncü düzey</a:t>
            </a:r>
          </a:p>
          <a:p>
            <a:pPr lvl="4" rtl="0" eaLnBrk="1" latinLnBrk="0" hangingPunct="1"/>
            <a:r>
              <a:rPr lang="tr-TR" noProof="0"/>
              <a:t>Beşinci düzey</a:t>
            </a:r>
            <a:endParaRPr kumimoji="0" lang="tr-TR" noProof="0" dirty="0"/>
          </a:p>
        </p:txBody>
      </p:sp>
      <p:sp>
        <p:nvSpPr>
          <p:cNvPr id="4" name="Tarih Yer Tutucusu 3"/>
          <p:cNvSpPr>
            <a:spLocks noGrp="1"/>
          </p:cNvSpPr>
          <p:nvPr>
            <p:ph type="dt" sz="half" idx="10"/>
          </p:nvPr>
        </p:nvSpPr>
        <p:spPr/>
        <p:txBody>
          <a:bodyPr rtlCol="0"/>
          <a:lstStyle/>
          <a:p>
            <a:pPr rtl="0"/>
            <a:fld id="{32F3240C-5877-429D-B2A7-07D24758D3C0}" type="datetime1">
              <a:rPr lang="tr-TR" noProof="0" smtClean="0"/>
              <a:t>2.05.2019</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a:t>
            </a:r>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914402"/>
            <a:ext cx="2743200" cy="5211763"/>
          </a:xfrm>
        </p:spPr>
        <p:txBody>
          <a:bodyPr vert="eaVert" rtlCol="0"/>
          <a:lstStyle/>
          <a:p>
            <a:pPr rtl="0"/>
            <a:r>
              <a:rPr lang="tr-TR" noProof="0"/>
              <a:t>Asıl başlık stilini düzenlemek için tıklayın</a:t>
            </a:r>
            <a:endParaRPr kumimoji="0" lang="tr-TR" noProof="0" dirty="0"/>
          </a:p>
        </p:txBody>
      </p:sp>
      <p:sp>
        <p:nvSpPr>
          <p:cNvPr id="3" name="Dikey Metin Yer Tutucusu 2"/>
          <p:cNvSpPr>
            <a:spLocks noGrp="1"/>
          </p:cNvSpPr>
          <p:nvPr>
            <p:ph type="body" orient="vert" idx="1"/>
          </p:nvPr>
        </p:nvSpPr>
        <p:spPr>
          <a:xfrm>
            <a:off x="609600" y="914402"/>
            <a:ext cx="8026400" cy="5211763"/>
          </a:xfrm>
        </p:spPr>
        <p:txBody>
          <a:bodyPr vert="eaVert" rtlCol="0"/>
          <a:lstStyle/>
          <a:p>
            <a:pPr lvl="0" rtl="0" eaLnBrk="1" latinLnBrk="0" hangingPunct="1"/>
            <a:r>
              <a:rPr lang="tr-TR" noProof="0"/>
              <a:t>Asıl metin stillerini düzenle</a:t>
            </a:r>
          </a:p>
          <a:p>
            <a:pPr lvl="1" rtl="0" eaLnBrk="1" latinLnBrk="0" hangingPunct="1"/>
            <a:r>
              <a:rPr lang="tr-TR" noProof="0"/>
              <a:t>İkinci düzey</a:t>
            </a:r>
          </a:p>
          <a:p>
            <a:pPr lvl="2" rtl="0" eaLnBrk="1" latinLnBrk="0" hangingPunct="1"/>
            <a:r>
              <a:rPr lang="tr-TR" noProof="0"/>
              <a:t>Üçüncü düzey</a:t>
            </a:r>
          </a:p>
          <a:p>
            <a:pPr lvl="3" rtl="0" eaLnBrk="1" latinLnBrk="0" hangingPunct="1"/>
            <a:r>
              <a:rPr lang="tr-TR" noProof="0"/>
              <a:t>Dördüncü düzey</a:t>
            </a:r>
          </a:p>
          <a:p>
            <a:pPr lvl="4" rtl="0" eaLnBrk="1" latinLnBrk="0" hangingPunct="1"/>
            <a:r>
              <a:rPr lang="tr-TR" noProof="0"/>
              <a:t>Beşinci düzey</a:t>
            </a:r>
            <a:endParaRPr kumimoji="0" lang="tr-TR" noProof="0" dirty="0"/>
          </a:p>
        </p:txBody>
      </p:sp>
      <p:sp>
        <p:nvSpPr>
          <p:cNvPr id="4" name="Tarih Yer Tutucusu 3"/>
          <p:cNvSpPr>
            <a:spLocks noGrp="1"/>
          </p:cNvSpPr>
          <p:nvPr>
            <p:ph type="dt" sz="half" idx="10"/>
          </p:nvPr>
        </p:nvSpPr>
        <p:spPr/>
        <p:txBody>
          <a:bodyPr rtlCol="0"/>
          <a:lstStyle/>
          <a:p>
            <a:pPr rtl="0"/>
            <a:fld id="{1CA809C7-44CB-4DD0-BCDF-A52895BB0140}" type="datetime1">
              <a:rPr lang="tr-TR" noProof="0" smtClean="0"/>
              <a:t>2.05.2019</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a:t>
            </a:r>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endParaRPr kumimoji="0" lang="tr-TR" noProof="0" dirty="0"/>
          </a:p>
        </p:txBody>
      </p:sp>
      <p:sp>
        <p:nvSpPr>
          <p:cNvPr id="3" name="İçerik Yer Tutucusu 2"/>
          <p:cNvSpPr>
            <a:spLocks noGrp="1"/>
          </p:cNvSpPr>
          <p:nvPr>
            <p:ph idx="1"/>
          </p:nvPr>
        </p:nvSpPr>
        <p:spPr/>
        <p:txBody>
          <a:bodyPr rtlCol="0"/>
          <a:lstStyle/>
          <a:p>
            <a:pPr lvl="0" rtl="0" eaLnBrk="1" latinLnBrk="0" hangingPunct="1"/>
            <a:r>
              <a:rPr lang="tr-TR" noProof="0"/>
              <a:t>Asıl metin stillerini düzenle</a:t>
            </a:r>
          </a:p>
          <a:p>
            <a:pPr lvl="1" rtl="0" eaLnBrk="1" latinLnBrk="0" hangingPunct="1"/>
            <a:r>
              <a:rPr lang="tr-TR" noProof="0"/>
              <a:t>İkinci düzey</a:t>
            </a:r>
          </a:p>
          <a:p>
            <a:pPr lvl="2" rtl="0" eaLnBrk="1" latinLnBrk="0" hangingPunct="1"/>
            <a:r>
              <a:rPr lang="tr-TR" noProof="0"/>
              <a:t>Üçüncü düzey</a:t>
            </a:r>
          </a:p>
          <a:p>
            <a:pPr lvl="3" rtl="0" eaLnBrk="1" latinLnBrk="0" hangingPunct="1"/>
            <a:r>
              <a:rPr lang="tr-TR" noProof="0"/>
              <a:t>Dördüncü düzey</a:t>
            </a:r>
          </a:p>
          <a:p>
            <a:pPr lvl="4" rtl="0" eaLnBrk="1" latinLnBrk="0" hangingPunct="1"/>
            <a:r>
              <a:rPr lang="tr-TR" noProof="0"/>
              <a:t>Beşinci düzey</a:t>
            </a:r>
            <a:endParaRPr kumimoji="0" lang="tr-TR" noProof="0" dirty="0"/>
          </a:p>
        </p:txBody>
      </p:sp>
      <p:sp>
        <p:nvSpPr>
          <p:cNvPr id="4" name="Tarih Yer Tutucusu 3"/>
          <p:cNvSpPr>
            <a:spLocks noGrp="1"/>
          </p:cNvSpPr>
          <p:nvPr>
            <p:ph type="dt" sz="half" idx="10"/>
          </p:nvPr>
        </p:nvSpPr>
        <p:spPr/>
        <p:txBody>
          <a:bodyPr rtlCol="0"/>
          <a:lstStyle/>
          <a:p>
            <a:pPr rtl="0"/>
            <a:fld id="{4221F93F-375D-4AF0-AD0E-F019EB13F4AE}" type="datetime1">
              <a:rPr lang="tr-TR" noProof="0" smtClean="0"/>
              <a:t>2.05.2019</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a:t>
            </a:r>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
        <p:nvSpPr>
          <p:cNvPr id="7" name="Unvan 1"/>
          <p:cNvSpPr txBox="1">
            <a:spLocks/>
          </p:cNvSpPr>
          <p:nvPr userDrawn="1"/>
        </p:nvSpPr>
        <p:spPr>
          <a:xfrm rot="19943020">
            <a:off x="-637481" y="3059135"/>
            <a:ext cx="13466962" cy="1091200"/>
          </a:xfrm>
          <a:prstGeom prst="rect">
            <a:avLst/>
          </a:prstGeom>
          <a:noFill/>
          <a:ln>
            <a:noFill/>
          </a:ln>
        </p:spPr>
        <p:txBody>
          <a:bodyPr anchor="b">
            <a:normAutofit fontScale="92500" lnSpcReduction="20000"/>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tr-TR" sz="8800"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707136" y="1316736"/>
            <a:ext cx="103632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pPr rtl="0"/>
            <a:r>
              <a:rPr lang="tr-TR" noProof="0"/>
              <a:t>Asıl başlık stilini düzenlemek için tıklayın</a:t>
            </a:r>
            <a:endParaRPr kumimoji="0" lang="tr-TR" noProof="0" dirty="0"/>
          </a:p>
        </p:txBody>
      </p:sp>
      <p:sp>
        <p:nvSpPr>
          <p:cNvPr id="3" name="Metin Yer Tutucusu 2"/>
          <p:cNvSpPr>
            <a:spLocks noGrp="1"/>
          </p:cNvSpPr>
          <p:nvPr>
            <p:ph type="body" idx="1"/>
          </p:nvPr>
        </p:nvSpPr>
        <p:spPr>
          <a:xfrm>
            <a:off x="707136" y="2704664"/>
            <a:ext cx="103632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tr-TR" noProof="0"/>
              <a:t>Asıl metin stillerini düzenle</a:t>
            </a:r>
          </a:p>
        </p:txBody>
      </p:sp>
      <p:sp>
        <p:nvSpPr>
          <p:cNvPr id="4" name="Tarih Yer Tutucusu 3"/>
          <p:cNvSpPr>
            <a:spLocks noGrp="1"/>
          </p:cNvSpPr>
          <p:nvPr>
            <p:ph type="dt" sz="half" idx="10"/>
          </p:nvPr>
        </p:nvSpPr>
        <p:spPr/>
        <p:txBody>
          <a:bodyPr rtlCol="0"/>
          <a:lstStyle/>
          <a:p>
            <a:pPr rtl="0"/>
            <a:fld id="{22199C05-117E-4720-822E-941CC8903464}" type="datetime1">
              <a:rPr lang="tr-TR" noProof="0" smtClean="0"/>
              <a:t>2.05.2019</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a:t>
            </a:r>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704088"/>
            <a:ext cx="10972800" cy="1143000"/>
          </a:xfrm>
        </p:spPr>
        <p:txBody>
          <a:bodyPr rtlCol="0"/>
          <a:lstStyle/>
          <a:p>
            <a:pPr rtl="0"/>
            <a:r>
              <a:rPr lang="tr-TR" noProof="0"/>
              <a:t>Asıl başlık stilini düzenlemek için tıklayın</a:t>
            </a:r>
            <a:endParaRPr kumimoji="0" lang="tr-TR" noProof="0" dirty="0"/>
          </a:p>
        </p:txBody>
      </p:sp>
      <p:sp>
        <p:nvSpPr>
          <p:cNvPr id="3" name="İçerik Yer Tutucusu 2"/>
          <p:cNvSpPr>
            <a:spLocks noGrp="1"/>
          </p:cNvSpPr>
          <p:nvPr>
            <p:ph sz="half" idx="1"/>
          </p:nvPr>
        </p:nvSpPr>
        <p:spPr>
          <a:xfrm>
            <a:off x="609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tr-TR" noProof="0"/>
              <a:t>Asıl metin stillerini düzenle</a:t>
            </a:r>
          </a:p>
          <a:p>
            <a:pPr lvl="1" rtl="0" eaLnBrk="1" latinLnBrk="0" hangingPunct="1"/>
            <a:r>
              <a:rPr lang="tr-TR" noProof="0"/>
              <a:t>İkinci düzey</a:t>
            </a:r>
          </a:p>
          <a:p>
            <a:pPr lvl="2" rtl="0" eaLnBrk="1" latinLnBrk="0" hangingPunct="1"/>
            <a:r>
              <a:rPr lang="tr-TR" noProof="0"/>
              <a:t>Üçüncü düzey</a:t>
            </a:r>
          </a:p>
          <a:p>
            <a:pPr lvl="3" rtl="0" eaLnBrk="1" latinLnBrk="0" hangingPunct="1"/>
            <a:r>
              <a:rPr lang="tr-TR" noProof="0"/>
              <a:t>Dördüncü düzey</a:t>
            </a:r>
          </a:p>
          <a:p>
            <a:pPr lvl="4" rtl="0" eaLnBrk="1" latinLnBrk="0" hangingPunct="1"/>
            <a:r>
              <a:rPr lang="tr-TR" noProof="0"/>
              <a:t>Beşinci düzey</a:t>
            </a:r>
            <a:endParaRPr kumimoji="0" lang="tr-TR" noProof="0" dirty="0"/>
          </a:p>
        </p:txBody>
      </p:sp>
      <p:sp>
        <p:nvSpPr>
          <p:cNvPr id="4" name="İçerik Yer Tutucusu 3"/>
          <p:cNvSpPr>
            <a:spLocks noGrp="1"/>
          </p:cNvSpPr>
          <p:nvPr>
            <p:ph sz="half" idx="2"/>
          </p:nvPr>
        </p:nvSpPr>
        <p:spPr>
          <a:xfrm>
            <a:off x="6197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tr-TR" noProof="0"/>
              <a:t>Asıl metin stillerini düzenle</a:t>
            </a:r>
          </a:p>
          <a:p>
            <a:pPr lvl="1" rtl="0" eaLnBrk="1" latinLnBrk="0" hangingPunct="1"/>
            <a:r>
              <a:rPr lang="tr-TR" noProof="0"/>
              <a:t>İkinci düzey</a:t>
            </a:r>
          </a:p>
          <a:p>
            <a:pPr lvl="2" rtl="0" eaLnBrk="1" latinLnBrk="0" hangingPunct="1"/>
            <a:r>
              <a:rPr lang="tr-TR" noProof="0"/>
              <a:t>Üçüncü düzey</a:t>
            </a:r>
          </a:p>
          <a:p>
            <a:pPr lvl="3" rtl="0" eaLnBrk="1" latinLnBrk="0" hangingPunct="1"/>
            <a:r>
              <a:rPr lang="tr-TR" noProof="0"/>
              <a:t>Dördüncü düzey</a:t>
            </a:r>
          </a:p>
          <a:p>
            <a:pPr lvl="4" rtl="0" eaLnBrk="1" latinLnBrk="0" hangingPunct="1"/>
            <a:r>
              <a:rPr lang="tr-TR" noProof="0"/>
              <a:t>Beşinci düzey</a:t>
            </a:r>
            <a:endParaRPr kumimoji="0" lang="tr-TR" noProof="0" dirty="0"/>
          </a:p>
        </p:txBody>
      </p:sp>
      <p:sp>
        <p:nvSpPr>
          <p:cNvPr id="5" name="Tarih Yer Tutucusu 4"/>
          <p:cNvSpPr>
            <a:spLocks noGrp="1"/>
          </p:cNvSpPr>
          <p:nvPr>
            <p:ph type="dt" sz="half" idx="10"/>
          </p:nvPr>
        </p:nvSpPr>
        <p:spPr/>
        <p:txBody>
          <a:bodyPr rtlCol="0"/>
          <a:lstStyle/>
          <a:p>
            <a:pPr rtl="0"/>
            <a:fld id="{463EBEF9-3980-4384-80D3-EB4BD5F6AADC}" type="datetime1">
              <a:rPr lang="tr-TR" noProof="0" smtClean="0"/>
              <a:t>2.05.2019</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a:t>
            </a:r>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704088"/>
            <a:ext cx="10972800" cy="1143000"/>
          </a:xfrm>
        </p:spPr>
        <p:txBody>
          <a:bodyPr tIns="45720" rtlCol="0" anchor="b"/>
          <a:lstStyle>
            <a:lvl1pPr>
              <a:defRPr/>
            </a:lvl1pPr>
          </a:lstStyle>
          <a:p>
            <a:pPr rtl="0"/>
            <a:r>
              <a:rPr lang="tr-TR" noProof="0"/>
              <a:t>Asıl başlık stilini düzenlemek için tıklayın</a:t>
            </a:r>
            <a:endParaRPr kumimoji="0" lang="tr-TR" noProof="0" dirty="0"/>
          </a:p>
        </p:txBody>
      </p:sp>
      <p:sp>
        <p:nvSpPr>
          <p:cNvPr id="3" name="Metin Yer Tutucusu 2"/>
          <p:cNvSpPr>
            <a:spLocks noGrp="1"/>
          </p:cNvSpPr>
          <p:nvPr>
            <p:ph type="body" idx="1"/>
          </p:nvPr>
        </p:nvSpPr>
        <p:spPr>
          <a:xfrm>
            <a:off x="609600" y="1855248"/>
            <a:ext cx="5386917"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a:t>Asıl metin stillerini düzenle</a:t>
            </a:r>
          </a:p>
        </p:txBody>
      </p:sp>
      <p:sp>
        <p:nvSpPr>
          <p:cNvPr id="5" name="İçerik Yer Tutucusu 4"/>
          <p:cNvSpPr>
            <a:spLocks noGrp="1"/>
          </p:cNvSpPr>
          <p:nvPr>
            <p:ph sz="quarter" idx="2"/>
          </p:nvPr>
        </p:nvSpPr>
        <p:spPr>
          <a:xfrm>
            <a:off x="609600" y="2514600"/>
            <a:ext cx="5386917"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tr-TR" noProof="0"/>
              <a:t>Asıl metin stillerini düzenle</a:t>
            </a:r>
          </a:p>
          <a:p>
            <a:pPr lvl="1" rtl="0" eaLnBrk="1" latinLnBrk="0" hangingPunct="1"/>
            <a:r>
              <a:rPr lang="tr-TR" noProof="0"/>
              <a:t>İkinci düzey</a:t>
            </a:r>
          </a:p>
          <a:p>
            <a:pPr lvl="2" rtl="0" eaLnBrk="1" latinLnBrk="0" hangingPunct="1"/>
            <a:r>
              <a:rPr lang="tr-TR" noProof="0"/>
              <a:t>Üçüncü düzey</a:t>
            </a:r>
          </a:p>
          <a:p>
            <a:pPr lvl="3" rtl="0" eaLnBrk="1" latinLnBrk="0" hangingPunct="1"/>
            <a:r>
              <a:rPr lang="tr-TR" noProof="0"/>
              <a:t>Dördüncü düzey</a:t>
            </a:r>
          </a:p>
          <a:p>
            <a:pPr lvl="4" rtl="0" eaLnBrk="1" latinLnBrk="0" hangingPunct="1"/>
            <a:r>
              <a:rPr lang="tr-TR" noProof="0"/>
              <a:t>Beşinci düzey</a:t>
            </a:r>
            <a:endParaRPr kumimoji="0" lang="tr-TR" noProof="0" dirty="0"/>
          </a:p>
        </p:txBody>
      </p:sp>
      <p:sp>
        <p:nvSpPr>
          <p:cNvPr id="4" name="Metin Yer Tutucusu 3"/>
          <p:cNvSpPr>
            <a:spLocks noGrp="1"/>
          </p:cNvSpPr>
          <p:nvPr>
            <p:ph type="body" sz="half" idx="3"/>
          </p:nvPr>
        </p:nvSpPr>
        <p:spPr>
          <a:xfrm>
            <a:off x="6193368" y="1859758"/>
            <a:ext cx="5389033"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a:t>Asıl metin stillerini düzenle</a:t>
            </a:r>
          </a:p>
        </p:txBody>
      </p:sp>
      <p:sp>
        <p:nvSpPr>
          <p:cNvPr id="6" name="İçerik Yer Tutucusu 5"/>
          <p:cNvSpPr>
            <a:spLocks noGrp="1"/>
          </p:cNvSpPr>
          <p:nvPr>
            <p:ph sz="quarter" idx="4"/>
          </p:nvPr>
        </p:nvSpPr>
        <p:spPr>
          <a:xfrm>
            <a:off x="6193368" y="2514600"/>
            <a:ext cx="5389033"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tr-TR" noProof="0"/>
              <a:t>Asıl metin stillerini düzenle</a:t>
            </a:r>
          </a:p>
          <a:p>
            <a:pPr lvl="1" rtl="0" eaLnBrk="1" latinLnBrk="0" hangingPunct="1"/>
            <a:r>
              <a:rPr lang="tr-TR" noProof="0"/>
              <a:t>İkinci düzey</a:t>
            </a:r>
          </a:p>
          <a:p>
            <a:pPr lvl="2" rtl="0" eaLnBrk="1" latinLnBrk="0" hangingPunct="1"/>
            <a:r>
              <a:rPr lang="tr-TR" noProof="0"/>
              <a:t>Üçüncü düzey</a:t>
            </a:r>
          </a:p>
          <a:p>
            <a:pPr lvl="3" rtl="0" eaLnBrk="1" latinLnBrk="0" hangingPunct="1"/>
            <a:r>
              <a:rPr lang="tr-TR" noProof="0"/>
              <a:t>Dördüncü düzey</a:t>
            </a:r>
          </a:p>
          <a:p>
            <a:pPr lvl="4" rtl="0" eaLnBrk="1" latinLnBrk="0" hangingPunct="1"/>
            <a:r>
              <a:rPr lang="tr-TR" noProof="0"/>
              <a:t>Beşinci düzey</a:t>
            </a:r>
            <a:endParaRPr kumimoji="0" lang="tr-TR" noProof="0" dirty="0"/>
          </a:p>
        </p:txBody>
      </p:sp>
      <p:sp>
        <p:nvSpPr>
          <p:cNvPr id="7" name="Tarih Yer Tutucusu 6"/>
          <p:cNvSpPr>
            <a:spLocks noGrp="1"/>
          </p:cNvSpPr>
          <p:nvPr>
            <p:ph type="dt" sz="half" idx="10"/>
          </p:nvPr>
        </p:nvSpPr>
        <p:spPr/>
        <p:txBody>
          <a:bodyPr rtlCol="0"/>
          <a:lstStyle/>
          <a:p>
            <a:pPr rtl="0"/>
            <a:fld id="{FBF9A8E6-B37F-47AF-A703-2BCBC9943932}" type="datetime1">
              <a:rPr lang="tr-TR" noProof="0" smtClean="0"/>
              <a:t>2.05.2019</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a:t>Alt bilgi ekle</a:t>
            </a:r>
          </a:p>
        </p:txBody>
      </p:sp>
      <p:sp>
        <p:nvSpPr>
          <p:cNvPr id="9" name="Slayt Numarası Yer Tutucusu 8"/>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704088"/>
            <a:ext cx="110744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rtl="0"/>
            <a:r>
              <a:rPr lang="tr-TR" noProof="0"/>
              <a:t>Asıl başlık stilini düzenlemek için tıklayın</a:t>
            </a:r>
            <a:endParaRPr kumimoji="0" lang="tr-TR" noProof="0" dirty="0"/>
          </a:p>
        </p:txBody>
      </p:sp>
      <p:sp>
        <p:nvSpPr>
          <p:cNvPr id="3" name="Tarih Yer Tutucusu 2"/>
          <p:cNvSpPr>
            <a:spLocks noGrp="1"/>
          </p:cNvSpPr>
          <p:nvPr>
            <p:ph type="dt" sz="half" idx="10"/>
          </p:nvPr>
        </p:nvSpPr>
        <p:spPr/>
        <p:txBody>
          <a:bodyPr rtlCol="0"/>
          <a:lstStyle/>
          <a:p>
            <a:pPr rtl="0"/>
            <a:fld id="{96F71D90-410C-4B16-9BFD-EA0ECDF43110}" type="datetime1">
              <a:rPr lang="tr-TR" noProof="0" smtClean="0"/>
              <a:t>2.05.2019</a:t>
            </a:fld>
            <a:endParaRPr lang="tr-TR" noProof="0" dirty="0"/>
          </a:p>
        </p:txBody>
      </p:sp>
      <p:sp>
        <p:nvSpPr>
          <p:cNvPr id="4" name="Alt Bilgi Yer Tutucusu 3"/>
          <p:cNvSpPr>
            <a:spLocks noGrp="1"/>
          </p:cNvSpPr>
          <p:nvPr>
            <p:ph type="ftr" sz="quarter" idx="11"/>
          </p:nvPr>
        </p:nvSpPr>
        <p:spPr/>
        <p:txBody>
          <a:bodyPr rtlCol="0"/>
          <a:lstStyle/>
          <a:p>
            <a:pPr rtl="0"/>
            <a:r>
              <a:rPr lang="tr-TR" noProof="0" dirty="0"/>
              <a:t>Alt bilgi ekle</a:t>
            </a:r>
          </a:p>
        </p:txBody>
      </p:sp>
      <p:sp>
        <p:nvSpPr>
          <p:cNvPr id="5" name="Slayt Numarası Yer Tutucusu 4"/>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0B0A6C1C-4434-4E26-A555-54E57ED65A8F}" type="datetime1">
              <a:rPr lang="tr-TR" noProof="0" smtClean="0"/>
              <a:t>2.05.2019</a:t>
            </a:fld>
            <a:endParaRPr lang="tr-TR" noProof="0" dirty="0"/>
          </a:p>
        </p:txBody>
      </p:sp>
      <p:sp>
        <p:nvSpPr>
          <p:cNvPr id="3" name="Alt Bilgi Yer Tutucusu 2"/>
          <p:cNvSpPr>
            <a:spLocks noGrp="1"/>
          </p:cNvSpPr>
          <p:nvPr>
            <p:ph type="ftr" sz="quarter" idx="11"/>
          </p:nvPr>
        </p:nvSpPr>
        <p:spPr/>
        <p:txBody>
          <a:bodyPr rtlCol="0"/>
          <a:lstStyle/>
          <a:p>
            <a:pPr rtl="0"/>
            <a:r>
              <a:rPr lang="tr-TR" noProof="0" dirty="0"/>
              <a:t>Alt bilgi ekle</a:t>
            </a:r>
          </a:p>
        </p:txBody>
      </p:sp>
      <p:sp>
        <p:nvSpPr>
          <p:cNvPr id="4" name="Slayt Numarası Yer Tutucusu 3"/>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914400" y="514352"/>
            <a:ext cx="3657600" cy="1162050"/>
          </a:xfrm>
        </p:spPr>
        <p:txBody>
          <a:bodyPr lIns="0" rtlCol="0" anchor="b">
            <a:noAutofit/>
          </a:bodyPr>
          <a:lstStyle>
            <a:lvl1pPr algn="l" rtl="0">
              <a:spcBef>
                <a:spcPct val="0"/>
              </a:spcBef>
              <a:buNone/>
              <a:defRPr sz="2600" b="0">
                <a:ln>
                  <a:noFill/>
                </a:ln>
                <a:solidFill>
                  <a:schemeClr val="tx2"/>
                </a:solidFill>
                <a:effectLst/>
                <a:latin typeface="+mj-lt"/>
                <a:ea typeface="+mj-ea"/>
                <a:cs typeface="+mj-cs"/>
              </a:defRPr>
            </a:lvl1pPr>
          </a:lstStyle>
          <a:p>
            <a:pPr rtl="0"/>
            <a:r>
              <a:rPr lang="tr-TR" noProof="0"/>
              <a:t>Asıl başlık stilini düzenlemek için tıklayın</a:t>
            </a:r>
            <a:endParaRPr kumimoji="0" lang="tr-TR" noProof="0" dirty="0"/>
          </a:p>
        </p:txBody>
      </p:sp>
      <p:sp>
        <p:nvSpPr>
          <p:cNvPr id="4" name="İçerik Yer Tutucusu 3"/>
          <p:cNvSpPr>
            <a:spLocks noGrp="1"/>
          </p:cNvSpPr>
          <p:nvPr>
            <p:ph sz="half" idx="1"/>
          </p:nvPr>
        </p:nvSpPr>
        <p:spPr>
          <a:xfrm>
            <a:off x="4766733" y="1676400"/>
            <a:ext cx="6815667"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tr-TR" noProof="0"/>
              <a:t>Asıl metin stillerini düzenle</a:t>
            </a:r>
          </a:p>
          <a:p>
            <a:pPr lvl="1" rtl="0" eaLnBrk="1" latinLnBrk="0" hangingPunct="1"/>
            <a:r>
              <a:rPr lang="tr-TR" noProof="0"/>
              <a:t>İkinci düzey</a:t>
            </a:r>
          </a:p>
          <a:p>
            <a:pPr lvl="2" rtl="0" eaLnBrk="1" latinLnBrk="0" hangingPunct="1"/>
            <a:r>
              <a:rPr lang="tr-TR" noProof="0"/>
              <a:t>Üçüncü düzey</a:t>
            </a:r>
          </a:p>
          <a:p>
            <a:pPr lvl="3" rtl="0" eaLnBrk="1" latinLnBrk="0" hangingPunct="1"/>
            <a:r>
              <a:rPr lang="tr-TR" noProof="0"/>
              <a:t>Dördüncü düzey</a:t>
            </a:r>
          </a:p>
          <a:p>
            <a:pPr lvl="4" rtl="0" eaLnBrk="1" latinLnBrk="0" hangingPunct="1"/>
            <a:r>
              <a:rPr lang="tr-TR" noProof="0"/>
              <a:t>Beşinci düzey</a:t>
            </a:r>
            <a:endParaRPr kumimoji="0" lang="tr-TR" noProof="0" dirty="0"/>
          </a:p>
        </p:txBody>
      </p:sp>
      <p:sp>
        <p:nvSpPr>
          <p:cNvPr id="3" name="Metin Yer Tutucusu 2"/>
          <p:cNvSpPr>
            <a:spLocks noGrp="1"/>
          </p:cNvSpPr>
          <p:nvPr>
            <p:ph type="body" idx="2"/>
          </p:nvPr>
        </p:nvSpPr>
        <p:spPr>
          <a:xfrm>
            <a:off x="914400" y="1676400"/>
            <a:ext cx="36576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tr-TR" noProof="0"/>
              <a:t>Asıl metin stillerini düzenle</a:t>
            </a:r>
          </a:p>
        </p:txBody>
      </p:sp>
      <p:sp>
        <p:nvSpPr>
          <p:cNvPr id="5" name="Tarih Yer Tutucusu 4"/>
          <p:cNvSpPr>
            <a:spLocks noGrp="1"/>
          </p:cNvSpPr>
          <p:nvPr>
            <p:ph type="dt" sz="half" idx="10"/>
          </p:nvPr>
        </p:nvSpPr>
        <p:spPr/>
        <p:txBody>
          <a:bodyPr rtlCol="0"/>
          <a:lstStyle/>
          <a:p>
            <a:pPr rtl="0"/>
            <a:fld id="{7E6386DA-5C92-4A73-B0CF-808D08079677}" type="datetime1">
              <a:rPr lang="tr-TR" noProof="0" smtClean="0"/>
              <a:t>2.05.2019</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a:t>
            </a:r>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sı İçeren Resim">
    <p:spTree>
      <p:nvGrpSpPr>
        <p:cNvPr id="1" name=""/>
        <p:cNvGrpSpPr/>
        <p:nvPr/>
      </p:nvGrpSpPr>
      <p:grpSpPr>
        <a:xfrm>
          <a:off x="0" y="0"/>
          <a:ext cx="0" cy="0"/>
          <a:chOff x="0" y="0"/>
          <a:chExt cx="0" cy="0"/>
        </a:xfrm>
      </p:grpSpPr>
      <p:sp>
        <p:nvSpPr>
          <p:cNvPr id="9" name="Kesik ve Tek Köşesi Yuvarlak Dikdörtgen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tr-TR" sz="1800" noProof="0" dirty="0"/>
          </a:p>
        </p:txBody>
      </p:sp>
      <p:sp>
        <p:nvSpPr>
          <p:cNvPr id="12" name="Dik Üçgen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tr-TR" sz="1800" noProof="0" dirty="0"/>
          </a:p>
        </p:txBody>
      </p:sp>
      <p:sp>
        <p:nvSpPr>
          <p:cNvPr id="2" name="Başlık 1"/>
          <p:cNvSpPr>
            <a:spLocks noGrp="1"/>
          </p:cNvSpPr>
          <p:nvPr>
            <p:ph type="title"/>
          </p:nvPr>
        </p:nvSpPr>
        <p:spPr>
          <a:xfrm>
            <a:off x="812800" y="1176997"/>
            <a:ext cx="2950464" cy="1582621"/>
          </a:xfrm>
        </p:spPr>
        <p:txBody>
          <a:bodyPr vert="horz" lIns="45720" tIns="45720" rIns="45720" bIns="45720" rtlCol="0" anchor="b"/>
          <a:lstStyle>
            <a:lvl1pPr algn="l">
              <a:buNone/>
              <a:defRPr sz="2000" b="1">
                <a:solidFill>
                  <a:schemeClr val="tx2"/>
                </a:solidFill>
              </a:defRPr>
            </a:lvl1pPr>
          </a:lstStyle>
          <a:p>
            <a:pPr rtl="0"/>
            <a:r>
              <a:rPr lang="tr-TR" noProof="0"/>
              <a:t>Asıl başlık stilini düzenlemek için tıklayın</a:t>
            </a:r>
            <a:endParaRPr kumimoji="0" lang="tr-TR" noProof="0" dirty="0"/>
          </a:p>
        </p:txBody>
      </p:sp>
      <p:sp>
        <p:nvSpPr>
          <p:cNvPr id="3" name="Resim Yer Tutucusu 2" descr="Resim eklemek için boş yer tutucu. Yer tutucuya tıklayın ve eklemek istediğiniz resmi seçin"/>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rtlCol="0"/>
          <a:lstStyle>
            <a:lvl1pPr marL="0" indent="0">
              <a:buNone/>
              <a:defRPr sz="3200"/>
            </a:lvl1pPr>
          </a:lstStyle>
          <a:p>
            <a:pPr rtl="0"/>
            <a:r>
              <a:rPr lang="tr-TR" noProof="0"/>
              <a:t>Resim eklemek için simgeye tıklayın</a:t>
            </a:r>
            <a:endParaRPr kumimoji="0" lang="tr-TR" noProof="0" dirty="0"/>
          </a:p>
        </p:txBody>
      </p:sp>
      <p:sp>
        <p:nvSpPr>
          <p:cNvPr id="4" name="Metin Yer Tutucusu 3"/>
          <p:cNvSpPr>
            <a:spLocks noGrp="1"/>
          </p:cNvSpPr>
          <p:nvPr>
            <p:ph type="body" sz="half" idx="2"/>
          </p:nvPr>
        </p:nvSpPr>
        <p:spPr>
          <a:xfrm>
            <a:off x="812800" y="2828785"/>
            <a:ext cx="2946400" cy="2179320"/>
          </a:xfrm>
        </p:spPr>
        <p:txBody>
          <a:bodyPr lIns="64008" rIns="45720" bIns="45720" rtlCol="0" anchor="t"/>
          <a:lstStyle>
            <a:lvl1pPr marL="0" indent="0" algn="l">
              <a:spcBef>
                <a:spcPts val="250"/>
              </a:spcBef>
              <a:buFontTx/>
              <a:buNone/>
              <a:defRPr sz="1300"/>
            </a:lvl1pPr>
            <a:lvl2pPr>
              <a:defRPr sz="1200"/>
            </a:lvl2pPr>
            <a:lvl3pPr>
              <a:defRPr sz="1000"/>
            </a:lvl3pPr>
            <a:lvl4pPr>
              <a:defRPr sz="900"/>
            </a:lvl4pPr>
            <a:lvl5pPr>
              <a:defRPr sz="900"/>
            </a:lvl5pPr>
          </a:lstStyle>
          <a:p>
            <a:pPr lvl="0" rtl="0" eaLnBrk="1" latinLnBrk="0" hangingPunct="1"/>
            <a:r>
              <a:rPr lang="tr-TR" noProof="0"/>
              <a:t>Asıl metin stillerini düzenle</a:t>
            </a:r>
          </a:p>
        </p:txBody>
      </p:sp>
      <p:sp>
        <p:nvSpPr>
          <p:cNvPr id="5" name="Tarih Yer Tutucusu 4"/>
          <p:cNvSpPr>
            <a:spLocks noGrp="1"/>
          </p:cNvSpPr>
          <p:nvPr>
            <p:ph type="dt" sz="half" idx="10"/>
          </p:nvPr>
        </p:nvSpPr>
        <p:spPr/>
        <p:txBody>
          <a:bodyPr rtlCol="0"/>
          <a:lstStyle/>
          <a:p>
            <a:pPr rtl="0"/>
            <a:fld id="{B3B9E368-D9EF-4D44-84F6-E0AB247D1959}" type="datetime1">
              <a:rPr lang="tr-TR" noProof="0" smtClean="0"/>
              <a:t>2.05.2019</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a:t>
            </a:r>
          </a:p>
        </p:txBody>
      </p:sp>
      <p:sp>
        <p:nvSpPr>
          <p:cNvPr id="7" name="Slayt Numarası Yer Tutucusu 6"/>
          <p:cNvSpPr>
            <a:spLocks noGrp="1"/>
          </p:cNvSpPr>
          <p:nvPr>
            <p:ph type="sldNum" sz="quarter" idx="12"/>
          </p:nvPr>
        </p:nvSpPr>
        <p:spPr>
          <a:xfrm>
            <a:off x="10769600" y="6356351"/>
            <a:ext cx="812800" cy="365125"/>
          </a:xfrm>
        </p:spPr>
        <p:txBody>
          <a:bodyPr rtlCol="0"/>
          <a:lstStyle/>
          <a:p>
            <a:pPr rtl="0"/>
            <a:fld id="{401CF334-2D5C-4859-84A6-CA7E6E43FAEB}" type="slidenum">
              <a:rPr lang="tr-TR" noProof="0" smtClean="0"/>
              <a:t>‹#›</a:t>
            </a:fld>
            <a:endParaRPr lang="tr-TR" noProof="0" dirty="0"/>
          </a:p>
        </p:txBody>
      </p:sp>
      <p:sp>
        <p:nvSpPr>
          <p:cNvPr id="10" name="Serbest 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tr-TR" sz="1800" noProof="0" dirty="0">
              <a:solidFill>
                <a:schemeClr val="tx1"/>
              </a:solidFill>
              <a:latin typeface="+mn-lt"/>
              <a:ea typeface="+mn-ea"/>
              <a:cs typeface="+mn-cs"/>
            </a:endParaRPr>
          </a:p>
        </p:txBody>
      </p:sp>
      <p:sp>
        <p:nvSpPr>
          <p:cNvPr id="11" name="Serbest 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tr-TR" sz="1800" noProof="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up 24"/>
          <p:cNvGrpSpPr/>
          <p:nvPr/>
        </p:nvGrpSpPr>
        <p:grpSpPr>
          <a:xfrm>
            <a:off x="-29028" y="-7144"/>
            <a:ext cx="12240731" cy="6879658"/>
            <a:chOff x="0" y="-21658"/>
            <a:chExt cx="12240731" cy="6879658"/>
          </a:xfrm>
        </p:grpSpPr>
        <p:sp>
          <p:nvSpPr>
            <p:cNvPr id="26" name="Dikdörtgen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grpSp>
          <p:nvGrpSpPr>
            <p:cNvPr id="27" name="Grup 26"/>
            <p:cNvGrpSpPr/>
            <p:nvPr/>
          </p:nvGrpSpPr>
          <p:grpSpPr>
            <a:xfrm>
              <a:off x="0" y="-21658"/>
              <a:ext cx="12240731" cy="1041400"/>
              <a:chOff x="-25356" y="-7144"/>
              <a:chExt cx="12240731" cy="1041400"/>
            </a:xfrm>
          </p:grpSpPr>
          <p:sp>
            <p:nvSpPr>
              <p:cNvPr id="28" name="Serbest biçi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tr-TR" sz="1800" noProof="0" dirty="0">
                  <a:solidFill>
                    <a:schemeClr val="tx1"/>
                  </a:solidFill>
                  <a:latin typeface="+mn-lt"/>
                  <a:ea typeface="+mn-ea"/>
                  <a:cs typeface="+mn-cs"/>
                </a:endParaRPr>
              </a:p>
            </p:txBody>
          </p:sp>
          <p:sp>
            <p:nvSpPr>
              <p:cNvPr id="29" name="Serbest 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tr-TR" sz="1800" noProof="0" dirty="0">
                  <a:solidFill>
                    <a:schemeClr val="tx1"/>
                  </a:solidFill>
                  <a:latin typeface="+mn-lt"/>
                  <a:ea typeface="+mn-ea"/>
                  <a:cs typeface="+mn-cs"/>
                </a:endParaRPr>
              </a:p>
            </p:txBody>
          </p:sp>
          <p:grpSp>
            <p:nvGrpSpPr>
              <p:cNvPr id="31" name="Grup 30"/>
              <p:cNvGrpSpPr/>
              <p:nvPr/>
            </p:nvGrpSpPr>
            <p:grpSpPr>
              <a:xfrm>
                <a:off x="-25356" y="202408"/>
                <a:ext cx="12240731" cy="649224"/>
                <a:chOff x="-19045" y="216550"/>
                <a:chExt cx="9180548" cy="649224"/>
              </a:xfrm>
            </p:grpSpPr>
            <p:sp>
              <p:nvSpPr>
                <p:cNvPr id="32" name="Serbest 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tr-TR" sz="1800" noProof="0" dirty="0"/>
                </a:p>
              </p:txBody>
            </p:sp>
            <p:sp>
              <p:nvSpPr>
                <p:cNvPr id="33" name="Serbest 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tr-TR" sz="1800" noProof="0" dirty="0"/>
                </a:p>
              </p:txBody>
            </p:sp>
          </p:grpSp>
        </p:grpSp>
      </p:grpSp>
      <p:sp>
        <p:nvSpPr>
          <p:cNvPr id="9" name="Başlık Yer Tutucusu 8"/>
          <p:cNvSpPr>
            <a:spLocks noGrp="1"/>
          </p:cNvSpPr>
          <p:nvPr>
            <p:ph type="title"/>
          </p:nvPr>
        </p:nvSpPr>
        <p:spPr>
          <a:xfrm>
            <a:off x="609600" y="662782"/>
            <a:ext cx="10972800" cy="1184306"/>
          </a:xfrm>
          <a:prstGeom prst="rect">
            <a:avLst/>
          </a:prstGeom>
        </p:spPr>
        <p:txBody>
          <a:bodyPr vert="horz" lIns="0" rIns="0" bIns="0" rtlCol="0" anchor="b">
            <a:normAutofit/>
          </a:bodyPr>
          <a:lstStyle/>
          <a:p>
            <a:pPr rtl="0"/>
            <a:r>
              <a:rPr lang="tr-TR" noProof="0" dirty="0"/>
              <a:t>Asıl başlık stilini düzenlemek için tıklayın</a:t>
            </a:r>
            <a:endParaRPr kumimoji="0" lang="tr-TR" noProof="0" dirty="0"/>
          </a:p>
        </p:txBody>
      </p:sp>
      <p:sp>
        <p:nvSpPr>
          <p:cNvPr id="30" name="Metin Yer Tutucusu 29"/>
          <p:cNvSpPr>
            <a:spLocks noGrp="1"/>
          </p:cNvSpPr>
          <p:nvPr>
            <p:ph type="body" idx="1"/>
          </p:nvPr>
        </p:nvSpPr>
        <p:spPr>
          <a:xfrm>
            <a:off x="609600" y="1935480"/>
            <a:ext cx="10972800" cy="4389120"/>
          </a:xfrm>
          <a:prstGeom prst="rect">
            <a:avLst/>
          </a:prstGeom>
        </p:spPr>
        <p:txBody>
          <a:bodyPr vert="horz" rtlCol="0">
            <a:normAutofit/>
          </a:bodyPr>
          <a:lstStyle/>
          <a:p>
            <a:pPr lvl="0" rtl="0" eaLnBrk="1" latinLnBrk="0" hangingPunct="1"/>
            <a:r>
              <a:rPr lang="tr-TR" noProof="0" dirty="0"/>
              <a:t>Asıl metin stillerini düzenlemek için tıklayın</a:t>
            </a:r>
          </a:p>
          <a:p>
            <a:pPr lvl="1" rtl="0" eaLnBrk="1" latinLnBrk="0" hangingPunct="1"/>
            <a:r>
              <a:rPr lang="tr-TR" noProof="0" dirty="0"/>
              <a:t>İkinci düzey</a:t>
            </a:r>
          </a:p>
          <a:p>
            <a:pPr lvl="2" rtl="0" eaLnBrk="1" latinLnBrk="0" hangingPunct="1"/>
            <a:r>
              <a:rPr lang="tr-TR" noProof="0" dirty="0"/>
              <a:t>Üçüncü düzey</a:t>
            </a:r>
          </a:p>
          <a:p>
            <a:pPr lvl="3" rtl="0" eaLnBrk="1" latinLnBrk="0" hangingPunct="1"/>
            <a:r>
              <a:rPr lang="tr-TR" noProof="0" dirty="0"/>
              <a:t>Dördüncü düzey</a:t>
            </a:r>
          </a:p>
          <a:p>
            <a:pPr lvl="4" rtl="0" eaLnBrk="1" latinLnBrk="0" hangingPunct="1"/>
            <a:r>
              <a:rPr lang="tr-TR" noProof="0" dirty="0"/>
              <a:t>Beşinci düzey</a:t>
            </a:r>
          </a:p>
        </p:txBody>
      </p:sp>
      <p:sp>
        <p:nvSpPr>
          <p:cNvPr id="10" name="Tarih Yer Tutucusu 9"/>
          <p:cNvSpPr>
            <a:spLocks noGrp="1"/>
          </p:cNvSpPr>
          <p:nvPr>
            <p:ph type="dt" sz="half" idx="2"/>
          </p:nvPr>
        </p:nvSpPr>
        <p:spPr>
          <a:xfrm>
            <a:off x="609600" y="6356351"/>
            <a:ext cx="28448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fld id="{3193FE27-A740-43D0-8304-44C82B551D2A}" type="datetime1">
              <a:rPr lang="tr-TR" noProof="0" smtClean="0"/>
              <a:t>2.05.2019</a:t>
            </a:fld>
            <a:endParaRPr lang="tr-TR" noProof="0" dirty="0"/>
          </a:p>
        </p:txBody>
      </p:sp>
      <p:sp>
        <p:nvSpPr>
          <p:cNvPr id="22" name="Alt Bilgi Yer Tutucusu 21"/>
          <p:cNvSpPr>
            <a:spLocks noGrp="1"/>
          </p:cNvSpPr>
          <p:nvPr>
            <p:ph type="ftr" sz="quarter" idx="3"/>
          </p:nvPr>
        </p:nvSpPr>
        <p:spPr>
          <a:xfrm>
            <a:off x="3556000" y="6356351"/>
            <a:ext cx="44704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r>
              <a:rPr lang="tr-TR" noProof="0" dirty="0"/>
              <a:t>Alt bilgi ekle</a:t>
            </a:r>
          </a:p>
        </p:txBody>
      </p:sp>
      <p:sp>
        <p:nvSpPr>
          <p:cNvPr id="18" name="Slayt Numarası Yer Tutucusu 17"/>
          <p:cNvSpPr>
            <a:spLocks noGrp="1"/>
          </p:cNvSpPr>
          <p:nvPr>
            <p:ph type="sldNum" sz="quarter" idx="4"/>
          </p:nvPr>
        </p:nvSpPr>
        <p:spPr>
          <a:xfrm>
            <a:off x="10566400" y="6356351"/>
            <a:ext cx="1016000" cy="365125"/>
          </a:xfrm>
          <a:prstGeom prst="rect">
            <a:avLst/>
          </a:prstGeom>
        </p:spPr>
        <p:txBody>
          <a:bodyPr vert="horz" lIns="0" tIns="0" rIns="0" bIns="0" rtlCol="0" anchor="b"/>
          <a:lstStyle>
            <a:lvl1pPr algn="r" eaLnBrk="1" latinLnBrk="0" hangingPunct="1">
              <a:defRPr kumimoji="0" sz="1100">
                <a:solidFill>
                  <a:schemeClr val="tx1"/>
                </a:solidFill>
              </a:defRPr>
            </a:lvl1pPr>
          </a:lstStyle>
          <a:p>
            <a:pPr rtl="0"/>
            <a:fld id="{401CF334-2D5C-4859-84A6-CA7E6E43FAEB}" type="slidenum">
              <a:rPr lang="tr-TR" noProof="0" smtClean="0"/>
              <a:pPr/>
              <a:t>‹#›</a:t>
            </a:fld>
            <a:endParaRPr lang="tr-TR" noProof="0"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401067" y="304799"/>
            <a:ext cx="5128928" cy="1223819"/>
          </a:xfrm>
        </p:spPr>
        <p:txBody>
          <a:bodyPr rtlCol="0"/>
          <a:lstStyle/>
          <a:p>
            <a:pPr rtl="0"/>
            <a:r>
              <a:rPr lang="tr-TR" dirty="0"/>
              <a:t>GENEL TURİZM</a:t>
            </a:r>
          </a:p>
        </p:txBody>
      </p:sp>
      <p:pic>
        <p:nvPicPr>
          <p:cNvPr id="3" name="Resim 2">
            <a:extLst>
              <a:ext uri="{FF2B5EF4-FFF2-40B4-BE49-F238E27FC236}">
                <a16:creationId xmlns:a16="http://schemas.microsoft.com/office/drawing/2014/main" id="{1D85515D-EB10-4739-9BBC-39381E710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1895" y="1644074"/>
            <a:ext cx="7625765" cy="4385589"/>
          </a:xfrm>
          <a:prstGeom prst="rect">
            <a:avLst/>
          </a:prstGeom>
        </p:spPr>
      </p:pic>
      <p:pic>
        <p:nvPicPr>
          <p:cNvPr id="7" name="Resim 6">
            <a:extLst>
              <a:ext uri="{FF2B5EF4-FFF2-40B4-BE49-F238E27FC236}">
                <a16:creationId xmlns:a16="http://schemas.microsoft.com/office/drawing/2014/main" id="{91DBB4BA-09F7-44E0-8536-830EFBA03C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068" y="3889714"/>
            <a:ext cx="3136459" cy="2139950"/>
          </a:xfrm>
          <a:prstGeom prst="rect">
            <a:avLst/>
          </a:prstGeom>
        </p:spPr>
      </p:pic>
      <p:pic>
        <p:nvPicPr>
          <p:cNvPr id="9" name="Resim 8">
            <a:extLst>
              <a:ext uri="{FF2B5EF4-FFF2-40B4-BE49-F238E27FC236}">
                <a16:creationId xmlns:a16="http://schemas.microsoft.com/office/drawing/2014/main" id="{81BD441F-EBDA-4668-B7B5-821CE1D4B7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067" y="1644074"/>
            <a:ext cx="3136460" cy="2245639"/>
          </a:xfrm>
          <a:prstGeom prst="rect">
            <a:avLst/>
          </a:prstGeom>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46181" y="1376217"/>
            <a:ext cx="12127345" cy="5661891"/>
          </a:xfrm>
        </p:spPr>
        <p:txBody>
          <a:bodyPr>
            <a:noAutofit/>
          </a:bodyPr>
          <a:lstStyle/>
          <a:p>
            <a:r>
              <a:rPr lang="tr-TR" b="1" dirty="0"/>
              <a:t>B) DIŞ TURİZM</a:t>
            </a:r>
          </a:p>
          <a:p>
            <a:pPr algn="just">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Dış turizm, yabancıların bir ülkeye seyahatleri ve ülke vatandaşlarının yabancı bir ülkeye seyahatlerini ifade eder. </a:t>
            </a:r>
            <a:r>
              <a:rPr lang="tr-TR" sz="2200" b="1" dirty="0">
                <a:solidFill>
                  <a:srgbClr val="FF0000"/>
                </a:solidFill>
                <a:latin typeface="Times New Roman" panose="02020603050405020304" pitchFamily="18" charset="0"/>
                <a:cs typeface="Times New Roman" panose="02020603050405020304" pitchFamily="18" charset="0"/>
              </a:rPr>
              <a:t>İç turizmden farklı olarak pasaport, döviz, vize gibi işlemleri gerektirir. </a:t>
            </a:r>
            <a:r>
              <a:rPr lang="tr-TR" sz="2200" dirty="0">
                <a:latin typeface="Times New Roman" panose="02020603050405020304" pitchFamily="18" charset="0"/>
                <a:cs typeface="Times New Roman" panose="02020603050405020304" pitchFamily="18" charset="0"/>
              </a:rPr>
              <a:t>Dış turizmin en önemli ayırıcı özelliği döviz getirici etkisidir. Bu yönüyle incelendiğinde dış turizm, </a:t>
            </a:r>
            <a:r>
              <a:rPr lang="tr-TR" sz="2200" b="1" dirty="0">
                <a:latin typeface="Times New Roman" panose="02020603050405020304" pitchFamily="18" charset="0"/>
                <a:cs typeface="Times New Roman" panose="02020603050405020304" pitchFamily="18" charset="0"/>
              </a:rPr>
              <a:t>“dış pasif turizm”(</a:t>
            </a:r>
            <a:r>
              <a:rPr lang="tr-TR" sz="2200" b="1" i="1" dirty="0" err="1">
                <a:latin typeface="Times New Roman" panose="02020603050405020304" pitchFamily="18" charset="0"/>
                <a:cs typeface="Times New Roman" panose="02020603050405020304" pitchFamily="18" charset="0"/>
              </a:rPr>
              <a:t>outgoing</a:t>
            </a:r>
            <a:r>
              <a:rPr lang="tr-TR" sz="2200" b="1" dirty="0">
                <a:latin typeface="Times New Roman" panose="02020603050405020304" pitchFamily="18" charset="0"/>
                <a:cs typeface="Times New Roman" panose="02020603050405020304" pitchFamily="18" charset="0"/>
              </a:rPr>
              <a:t>) ve “dış aktif turizm” (</a:t>
            </a:r>
            <a:r>
              <a:rPr lang="tr-TR" sz="2200" b="1" i="1" dirty="0" err="1">
                <a:latin typeface="Times New Roman" panose="02020603050405020304" pitchFamily="18" charset="0"/>
                <a:cs typeface="Times New Roman" panose="02020603050405020304" pitchFamily="18" charset="0"/>
              </a:rPr>
              <a:t>incoming</a:t>
            </a:r>
            <a:r>
              <a:rPr lang="tr-TR" sz="2200" b="1"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olarak kendi içinde iki alt gruba ayrılır. </a:t>
            </a:r>
          </a:p>
          <a:p>
            <a:pPr algn="just">
              <a:buFont typeface="Wingdings" panose="05000000000000000000" pitchFamily="2" charset="2"/>
              <a:buChar char="Ø"/>
            </a:pPr>
            <a:r>
              <a:rPr lang="tr-TR" sz="2200" b="1" dirty="0">
                <a:latin typeface="Times New Roman" panose="02020603050405020304" pitchFamily="18" charset="0"/>
                <a:cs typeface="Times New Roman" panose="02020603050405020304" pitchFamily="18" charset="0"/>
              </a:rPr>
              <a:t>Dış pasif turizmle</a:t>
            </a:r>
            <a:r>
              <a:rPr lang="tr-TR" sz="2200" dirty="0">
                <a:latin typeface="Times New Roman" panose="02020603050405020304" pitchFamily="18" charset="0"/>
                <a:cs typeface="Times New Roman" panose="02020603050405020304" pitchFamily="18" charset="0"/>
              </a:rPr>
              <a:t>, bir ülke vatandaşlarının başka bir ülkeye seyahatleri ifade edilmektedir. Bu turizm türü, ödemeler dengesi üzerine </a:t>
            </a:r>
            <a:r>
              <a:rPr lang="tr-TR" sz="2200" b="1" dirty="0">
                <a:solidFill>
                  <a:srgbClr val="FF0000"/>
                </a:solidFill>
                <a:latin typeface="Times New Roman" panose="02020603050405020304" pitchFamily="18" charset="0"/>
                <a:cs typeface="Times New Roman" panose="02020603050405020304" pitchFamily="18" charset="0"/>
              </a:rPr>
              <a:t>döviz çıkışı ya da ithalat etkisi</a:t>
            </a:r>
            <a:r>
              <a:rPr lang="tr-TR" sz="2200" dirty="0">
                <a:latin typeface="Times New Roman" panose="02020603050405020304" pitchFamily="18" charset="0"/>
                <a:cs typeface="Times New Roman" panose="02020603050405020304" pitchFamily="18" charset="0"/>
              </a:rPr>
              <a:t> olarak kendini gösterir. </a:t>
            </a:r>
            <a:r>
              <a:rPr lang="tr-TR" sz="2200" b="1" dirty="0">
                <a:latin typeface="Times New Roman" panose="02020603050405020304" pitchFamily="18" charset="0"/>
                <a:cs typeface="Times New Roman" panose="02020603050405020304" pitchFamily="18" charset="0"/>
              </a:rPr>
              <a:t>Dış aktif turizm ise</a:t>
            </a:r>
            <a:r>
              <a:rPr lang="tr-TR" sz="2200" dirty="0">
                <a:latin typeface="Times New Roman" panose="02020603050405020304" pitchFamily="18" charset="0"/>
                <a:cs typeface="Times New Roman" panose="02020603050405020304" pitchFamily="18" charset="0"/>
              </a:rPr>
              <a:t>, dış turizm ödemeler dengesi üzerine </a:t>
            </a:r>
            <a:r>
              <a:rPr lang="tr-TR" sz="2200" b="1" dirty="0">
                <a:solidFill>
                  <a:srgbClr val="FF0000"/>
                </a:solidFill>
                <a:latin typeface="Times New Roman" panose="02020603050405020304" pitchFamily="18" charset="0"/>
                <a:cs typeface="Times New Roman" panose="02020603050405020304" pitchFamily="18" charset="0"/>
              </a:rPr>
              <a:t>döviz kazandırıcı yönde etki eder ve ekonomiye ihracat etkisi</a:t>
            </a:r>
            <a:r>
              <a:rPr lang="tr-TR" sz="2200" dirty="0">
                <a:latin typeface="Times New Roman" panose="02020603050405020304" pitchFamily="18" charset="0"/>
                <a:cs typeface="Times New Roman" panose="02020603050405020304" pitchFamily="18" charset="0"/>
              </a:rPr>
              <a:t> yapar. </a:t>
            </a:r>
          </a:p>
          <a:p>
            <a:pPr algn="just">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Dış turizm, </a:t>
            </a:r>
            <a:r>
              <a:rPr lang="tr-TR" sz="2200" dirty="0">
                <a:solidFill>
                  <a:srgbClr val="0070C0"/>
                </a:solidFill>
                <a:latin typeface="Times New Roman" panose="02020603050405020304" pitchFamily="18" charset="0"/>
                <a:cs typeface="Times New Roman" panose="02020603050405020304" pitchFamily="18" charset="0"/>
              </a:rPr>
              <a:t>yabancı sermaye girişini artırması</a:t>
            </a:r>
            <a:r>
              <a:rPr lang="tr-TR" sz="2200" dirty="0">
                <a:latin typeface="Times New Roman" panose="02020603050405020304" pitchFamily="18" charset="0"/>
                <a:cs typeface="Times New Roman" panose="02020603050405020304" pitchFamily="18" charset="0"/>
              </a:rPr>
              <a:t>, </a:t>
            </a:r>
            <a:r>
              <a:rPr lang="tr-TR" sz="2200" dirty="0">
                <a:solidFill>
                  <a:srgbClr val="7030A0"/>
                </a:solidFill>
                <a:latin typeface="Times New Roman" panose="02020603050405020304" pitchFamily="18" charset="0"/>
                <a:cs typeface="Times New Roman" panose="02020603050405020304" pitchFamily="18" charset="0"/>
              </a:rPr>
              <a:t>alt ve üstyapının gelişmesine yardımcı olması</a:t>
            </a:r>
            <a:r>
              <a:rPr lang="tr-TR" sz="2200" dirty="0">
                <a:latin typeface="Times New Roman" panose="02020603050405020304" pitchFamily="18" charset="0"/>
                <a:cs typeface="Times New Roman" panose="02020603050405020304" pitchFamily="18" charset="0"/>
              </a:rPr>
              <a:t>, </a:t>
            </a:r>
            <a:r>
              <a:rPr lang="tr-TR" sz="2200" dirty="0">
                <a:solidFill>
                  <a:srgbClr val="0070C0"/>
                </a:solidFill>
                <a:latin typeface="Times New Roman" panose="02020603050405020304" pitchFamily="18" charset="0"/>
                <a:cs typeface="Times New Roman" panose="02020603050405020304" pitchFamily="18" charset="0"/>
              </a:rPr>
              <a:t>diğer sektörleri canlandırması,</a:t>
            </a:r>
            <a:r>
              <a:rPr lang="tr-TR" sz="2200" dirty="0">
                <a:latin typeface="Times New Roman" panose="02020603050405020304" pitchFamily="18" charset="0"/>
                <a:cs typeface="Times New Roman" panose="02020603050405020304" pitchFamily="18" charset="0"/>
              </a:rPr>
              <a:t> </a:t>
            </a:r>
            <a:r>
              <a:rPr lang="tr-TR" sz="2200" dirty="0">
                <a:solidFill>
                  <a:srgbClr val="00B050"/>
                </a:solidFill>
                <a:latin typeface="Times New Roman" panose="02020603050405020304" pitchFamily="18" charset="0"/>
                <a:cs typeface="Times New Roman" panose="02020603050405020304" pitchFamily="18" charset="0"/>
              </a:rPr>
              <a:t>gelir yaratıcı </a:t>
            </a:r>
            <a:r>
              <a:rPr lang="tr-TR" sz="2200" dirty="0">
                <a:latin typeface="Times New Roman" panose="02020603050405020304" pitchFamily="18" charset="0"/>
                <a:cs typeface="Times New Roman" panose="02020603050405020304" pitchFamily="18" charset="0"/>
              </a:rPr>
              <a:t>ve </a:t>
            </a:r>
            <a:r>
              <a:rPr lang="tr-TR" sz="2200" dirty="0">
                <a:solidFill>
                  <a:srgbClr val="FF0000"/>
                </a:solidFill>
                <a:latin typeface="Times New Roman" panose="02020603050405020304" pitchFamily="18" charset="0"/>
                <a:cs typeface="Times New Roman" panose="02020603050405020304" pitchFamily="18" charset="0"/>
              </a:rPr>
              <a:t>istihdam arttırıcı</a:t>
            </a:r>
            <a:r>
              <a:rPr lang="tr-TR" sz="2200" dirty="0">
                <a:latin typeface="Times New Roman" panose="02020603050405020304" pitchFamily="18" charset="0"/>
                <a:cs typeface="Times New Roman" panose="02020603050405020304" pitchFamily="18" charset="0"/>
              </a:rPr>
              <a:t> yönleri nedeniyle ekonomik yönde </a:t>
            </a:r>
            <a:r>
              <a:rPr lang="tr-TR" sz="2200" b="1" dirty="0">
                <a:latin typeface="Times New Roman" panose="02020603050405020304" pitchFamily="18" charset="0"/>
                <a:cs typeface="Times New Roman" panose="02020603050405020304" pitchFamily="18" charset="0"/>
              </a:rPr>
              <a:t>olumlu</a:t>
            </a:r>
            <a:r>
              <a:rPr lang="tr-TR" sz="2200" dirty="0">
                <a:latin typeface="Times New Roman" panose="02020603050405020304" pitchFamily="18" charset="0"/>
                <a:cs typeface="Times New Roman" panose="02020603050405020304" pitchFamily="18" charset="0"/>
              </a:rPr>
              <a:t> katkıları olan bir turizm çeşididir. </a:t>
            </a:r>
          </a:p>
          <a:p>
            <a:pPr algn="just">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Dış turizmin ayrıca, ülkeler arasındaki </a:t>
            </a:r>
            <a:r>
              <a:rPr lang="tr-TR" sz="2200" dirty="0">
                <a:solidFill>
                  <a:srgbClr val="7030A0"/>
                </a:solidFill>
                <a:latin typeface="Times New Roman" panose="02020603050405020304" pitchFamily="18" charset="0"/>
                <a:cs typeface="Times New Roman" panose="02020603050405020304" pitchFamily="18" charset="0"/>
              </a:rPr>
              <a:t>barış ortamının oluşması</a:t>
            </a:r>
            <a:r>
              <a:rPr lang="tr-TR" sz="2200" dirty="0">
                <a:latin typeface="Times New Roman" panose="02020603050405020304" pitchFamily="18" charset="0"/>
                <a:cs typeface="Times New Roman" panose="02020603050405020304" pitchFamily="18" charset="0"/>
              </a:rPr>
              <a:t>, </a:t>
            </a:r>
            <a:r>
              <a:rPr lang="tr-TR" sz="2200" dirty="0">
                <a:solidFill>
                  <a:srgbClr val="FF0000"/>
                </a:solidFill>
                <a:latin typeface="Times New Roman" panose="02020603050405020304" pitchFamily="18" charset="0"/>
                <a:cs typeface="Times New Roman" panose="02020603050405020304" pitchFamily="18" charset="0"/>
              </a:rPr>
              <a:t>farklı kültürlerin öğrenilmesi</a:t>
            </a:r>
            <a:r>
              <a:rPr lang="tr-TR" sz="2200" dirty="0">
                <a:latin typeface="Times New Roman" panose="02020603050405020304" pitchFamily="18" charset="0"/>
                <a:cs typeface="Times New Roman" panose="02020603050405020304" pitchFamily="18" charset="0"/>
              </a:rPr>
              <a:t>, </a:t>
            </a:r>
            <a:r>
              <a:rPr lang="tr-TR" sz="2200" dirty="0">
                <a:solidFill>
                  <a:srgbClr val="00B050"/>
                </a:solidFill>
                <a:latin typeface="Times New Roman" panose="02020603050405020304" pitchFamily="18" charset="0"/>
                <a:cs typeface="Times New Roman" panose="02020603050405020304" pitchFamily="18" charset="0"/>
              </a:rPr>
              <a:t>ulusal kültürün yanı sıra diğer kültürlere saygı bilincinin oluşması</a:t>
            </a:r>
            <a:r>
              <a:rPr lang="tr-TR" sz="2200" dirty="0">
                <a:latin typeface="Times New Roman" panose="02020603050405020304" pitchFamily="18" charset="0"/>
                <a:cs typeface="Times New Roman" panose="02020603050405020304" pitchFamily="18" charset="0"/>
              </a:rPr>
              <a:t> gibi </a:t>
            </a:r>
            <a:r>
              <a:rPr lang="tr-TR" sz="2200" b="1" dirty="0">
                <a:latin typeface="Times New Roman" panose="02020603050405020304" pitchFamily="18" charset="0"/>
                <a:cs typeface="Times New Roman" panose="02020603050405020304" pitchFamily="18" charset="0"/>
              </a:rPr>
              <a:t>olumlu </a:t>
            </a:r>
            <a:r>
              <a:rPr lang="tr-TR" sz="2200" dirty="0">
                <a:latin typeface="Times New Roman" panose="02020603050405020304" pitchFamily="18" charset="0"/>
                <a:cs typeface="Times New Roman" panose="02020603050405020304" pitchFamily="18" charset="0"/>
              </a:rPr>
              <a:t>toplumsal etkileri de bulunmaktadır.</a:t>
            </a:r>
          </a:p>
          <a:p>
            <a:pPr algn="just">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5" y="812799"/>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2. ZİYARET EDİLEN YERE GÖRE</a:t>
            </a:r>
          </a:p>
        </p:txBody>
      </p:sp>
    </p:spTree>
    <p:extLst>
      <p:ext uri="{BB962C8B-B14F-4D97-AF65-F5344CB8AC3E}">
        <p14:creationId xmlns:p14="http://schemas.microsoft.com/office/powerpoint/2010/main" val="2825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anim calcmode="lin" valueType="num">
                                      <p:cBhvr>
                                        <p:cTn id="8"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500"/>
                                        <p:tgtEl>
                                          <p:spTgt spid="3">
                                            <p:txEl>
                                              <p:pRg st="2" end="2"/>
                                            </p:txEl>
                                          </p:spTgt>
                                        </p:tgtEl>
                                      </p:cBhvr>
                                    </p:animEffect>
                                    <p:anim calcmode="lin" valueType="num">
                                      <p:cBhvr>
                                        <p:cTn id="15"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500"/>
                                        <p:tgtEl>
                                          <p:spTgt spid="3">
                                            <p:txEl>
                                              <p:pRg st="3" end="3"/>
                                            </p:txEl>
                                          </p:spTgt>
                                        </p:tgtEl>
                                      </p:cBhvr>
                                    </p:animEffect>
                                    <p:anim calcmode="lin" valueType="num">
                                      <p:cBhvr>
                                        <p:cTn id="22"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500"/>
                                        <p:tgtEl>
                                          <p:spTgt spid="3">
                                            <p:txEl>
                                              <p:pRg st="4" end="4"/>
                                            </p:txEl>
                                          </p:spTgt>
                                        </p:tgtEl>
                                      </p:cBhvr>
                                    </p:animEffect>
                                    <p:anim calcmode="lin" valueType="num">
                                      <p:cBhvr>
                                        <p:cTn id="29"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32327" y="1570182"/>
            <a:ext cx="12127345" cy="5661891"/>
          </a:xfrm>
        </p:spPr>
        <p:txBody>
          <a:bodyPr>
            <a:noAutofit/>
          </a:bodyPr>
          <a:lstStyle/>
          <a:p>
            <a:r>
              <a:rPr lang="tr-TR" sz="2400" b="1" dirty="0">
                <a:latin typeface="Times New Roman" panose="02020603050405020304" pitchFamily="18" charset="0"/>
                <a:cs typeface="Times New Roman" panose="02020603050405020304" pitchFamily="18" charset="0"/>
              </a:rPr>
              <a:t>A) GENÇLİK TURİZMİ</a:t>
            </a:r>
          </a:p>
          <a:p>
            <a:endParaRPr lang="tr-TR"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15-24 yaş grupları arasındaki bireylerin anne, baba veya diğer aile yakınları </a:t>
            </a:r>
            <a:r>
              <a:rPr lang="tr-TR" sz="2800" b="1" u="sng" dirty="0">
                <a:latin typeface="Times New Roman" panose="02020603050405020304" pitchFamily="18" charset="0"/>
                <a:cs typeface="Times New Roman" panose="02020603050405020304" pitchFamily="18" charset="0"/>
              </a:rPr>
              <a:t>olmaksızın</a:t>
            </a:r>
            <a:r>
              <a:rPr lang="tr-TR" sz="2800" dirty="0">
                <a:latin typeface="Times New Roman" panose="02020603050405020304" pitchFamily="18" charset="0"/>
                <a:cs typeface="Times New Roman" panose="02020603050405020304" pitchFamily="18" charset="0"/>
              </a:rPr>
              <a:t> turizme katılmalarına </a:t>
            </a:r>
            <a:r>
              <a:rPr lang="tr-TR" sz="2800" b="1" u="sng" dirty="0">
                <a:latin typeface="Times New Roman" panose="02020603050405020304" pitchFamily="18" charset="0"/>
                <a:cs typeface="Times New Roman" panose="02020603050405020304" pitchFamily="18" charset="0"/>
              </a:rPr>
              <a:t>gençlik turizmi </a:t>
            </a:r>
            <a:r>
              <a:rPr lang="tr-TR" sz="2800" dirty="0">
                <a:latin typeface="Times New Roman" panose="02020603050405020304" pitchFamily="18" charset="0"/>
                <a:cs typeface="Times New Roman" panose="02020603050405020304" pitchFamily="18" charset="0"/>
              </a:rPr>
              <a:t>adı verilmektedir. Günümüzde uluslararası turist hareketlerinin %20’sini gençlik turizmi oluşturmaktadır. Gençlerin </a:t>
            </a:r>
            <a:r>
              <a:rPr lang="tr-TR" sz="2800" b="1" dirty="0">
                <a:latin typeface="Times New Roman" panose="02020603050405020304" pitchFamily="18" charset="0"/>
                <a:cs typeface="Times New Roman" panose="02020603050405020304" pitchFamily="18" charset="0"/>
              </a:rPr>
              <a:t>turistik hareketlere katılma düzeyinin diğer yaşlardan daha yüksek olduğu </a:t>
            </a:r>
            <a:r>
              <a:rPr lang="tr-TR" sz="2800" dirty="0">
                <a:latin typeface="Times New Roman" panose="02020603050405020304" pitchFamily="18" charset="0"/>
                <a:cs typeface="Times New Roman" panose="02020603050405020304" pitchFamily="18" charset="0"/>
              </a:rPr>
              <a:t>yapılan araştırmalar sonucunda ortaya çıkmaktadır. Buna neden olarak da gençlerin psikolojik özellikleri gösterilmektedir. Genç nüfus psikolojik yapıları gereği </a:t>
            </a:r>
            <a:r>
              <a:rPr lang="tr-TR" sz="2800" b="1" dirty="0">
                <a:latin typeface="Times New Roman" panose="02020603050405020304" pitchFamily="18" charset="0"/>
                <a:cs typeface="Times New Roman" panose="02020603050405020304" pitchFamily="18" charset="0"/>
              </a:rPr>
              <a:t>harekete, maceraya ve değişime daha açık bir kişiliğe sahip </a:t>
            </a:r>
            <a:r>
              <a:rPr lang="tr-TR" sz="2800" dirty="0">
                <a:latin typeface="Times New Roman" panose="02020603050405020304" pitchFamily="18" charset="0"/>
                <a:cs typeface="Times New Roman" panose="02020603050405020304" pitchFamily="18" charset="0"/>
              </a:rPr>
              <a:t>olabilir. </a:t>
            </a:r>
          </a:p>
          <a:p>
            <a:pPr algn="just">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20618" y="845128"/>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3. KATILANLARIN YAŞLARINA GÖRE</a:t>
            </a:r>
          </a:p>
        </p:txBody>
      </p:sp>
    </p:spTree>
    <p:extLst>
      <p:ext uri="{BB962C8B-B14F-4D97-AF65-F5344CB8AC3E}">
        <p14:creationId xmlns:p14="http://schemas.microsoft.com/office/powerpoint/2010/main" val="73478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32327" y="1385455"/>
            <a:ext cx="12127345" cy="5661891"/>
          </a:xfrm>
        </p:spPr>
        <p:txBody>
          <a:bodyPr>
            <a:noAutofit/>
          </a:bodyPr>
          <a:lstStyle/>
          <a:p>
            <a:r>
              <a:rPr lang="tr-TR" sz="2400" b="1" dirty="0">
                <a:latin typeface="Times New Roman" panose="02020603050405020304" pitchFamily="18" charset="0"/>
                <a:cs typeface="Times New Roman" panose="02020603050405020304" pitchFamily="18" charset="0"/>
              </a:rPr>
              <a:t>A) GENÇLİK TURİZMİ</a:t>
            </a:r>
          </a:p>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15-24 yaş grupları arasındaki bireylerin anne, baba veya diğer aile yakınları </a:t>
            </a:r>
            <a:r>
              <a:rPr lang="tr-TR" sz="2800" b="1" u="sng" dirty="0">
                <a:latin typeface="Times New Roman" panose="02020603050405020304" pitchFamily="18" charset="0"/>
                <a:cs typeface="Times New Roman" panose="02020603050405020304" pitchFamily="18" charset="0"/>
              </a:rPr>
              <a:t>olmaksızın</a:t>
            </a:r>
            <a:r>
              <a:rPr lang="tr-TR" sz="2800" dirty="0">
                <a:latin typeface="Times New Roman" panose="02020603050405020304" pitchFamily="18" charset="0"/>
                <a:cs typeface="Times New Roman" panose="02020603050405020304" pitchFamily="18" charset="0"/>
              </a:rPr>
              <a:t> turizme katılmalarına </a:t>
            </a:r>
            <a:r>
              <a:rPr lang="tr-TR" sz="2800" b="1" u="sng" dirty="0">
                <a:latin typeface="Times New Roman" panose="02020603050405020304" pitchFamily="18" charset="0"/>
                <a:cs typeface="Times New Roman" panose="02020603050405020304" pitchFamily="18" charset="0"/>
              </a:rPr>
              <a:t>gençlik turizmi </a:t>
            </a:r>
            <a:r>
              <a:rPr lang="tr-TR" sz="2800" dirty="0">
                <a:latin typeface="Times New Roman" panose="02020603050405020304" pitchFamily="18" charset="0"/>
                <a:cs typeface="Times New Roman" panose="02020603050405020304" pitchFamily="18" charset="0"/>
              </a:rPr>
              <a:t>adı verilmektedir. Günümüzde uluslararası turist hareketlerinin %20’sini gençlik turizmi oluşturmaktadır. Gençlerin </a:t>
            </a:r>
            <a:r>
              <a:rPr lang="tr-TR" sz="2800" b="1" dirty="0">
                <a:latin typeface="Times New Roman" panose="02020603050405020304" pitchFamily="18" charset="0"/>
                <a:cs typeface="Times New Roman" panose="02020603050405020304" pitchFamily="18" charset="0"/>
              </a:rPr>
              <a:t>turistik hareketlere katılma düzeyinin diğer yaşlardan daha yüksek olduğu </a:t>
            </a:r>
            <a:r>
              <a:rPr lang="tr-TR" sz="2800" dirty="0">
                <a:latin typeface="Times New Roman" panose="02020603050405020304" pitchFamily="18" charset="0"/>
                <a:cs typeface="Times New Roman" panose="02020603050405020304" pitchFamily="18" charset="0"/>
              </a:rPr>
              <a:t>yapılan araştırmalar sonucunda ortaya çıkmaktadır. Buna neden olarak da gençlerin psikolojik özellikleri gösterilmektedir. Genç nüfus psikolojik yapıları gereği </a:t>
            </a:r>
            <a:r>
              <a:rPr lang="tr-TR" sz="2800" b="1" dirty="0">
                <a:latin typeface="Times New Roman" panose="02020603050405020304" pitchFamily="18" charset="0"/>
                <a:cs typeface="Times New Roman" panose="02020603050405020304" pitchFamily="18" charset="0"/>
              </a:rPr>
              <a:t>harekete, maceraya ve değişime daha açık bir kişiliğe sahip </a:t>
            </a:r>
            <a:r>
              <a:rPr lang="tr-TR" sz="2800" dirty="0">
                <a:latin typeface="Times New Roman" panose="02020603050405020304" pitchFamily="18" charset="0"/>
                <a:cs typeface="Times New Roman" panose="02020603050405020304" pitchFamily="18" charset="0"/>
              </a:rPr>
              <a:t>olabilir. </a:t>
            </a:r>
          </a:p>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Gençlerin </a:t>
            </a:r>
            <a:r>
              <a:rPr lang="tr-TR" sz="2800" b="1" dirty="0">
                <a:solidFill>
                  <a:srgbClr val="00B050"/>
                </a:solidFill>
                <a:latin typeface="Times New Roman" panose="02020603050405020304" pitchFamily="18" charset="0"/>
                <a:cs typeface="Times New Roman" panose="02020603050405020304" pitchFamily="18" charset="0"/>
              </a:rPr>
              <a:t>aile bağlarının, sorumluluklarının az olması </a:t>
            </a:r>
            <a:r>
              <a:rPr lang="tr-TR" sz="2800" dirty="0">
                <a:latin typeface="Times New Roman" panose="02020603050405020304" pitchFamily="18" charset="0"/>
                <a:cs typeface="Times New Roman" panose="02020603050405020304" pitchFamily="18" charset="0"/>
              </a:rPr>
              <a:t>ve </a:t>
            </a:r>
            <a:r>
              <a:rPr lang="tr-TR" sz="2800" b="1" dirty="0">
                <a:solidFill>
                  <a:srgbClr val="00B0F0"/>
                </a:solidFill>
                <a:latin typeface="Times New Roman" panose="02020603050405020304" pitchFamily="18" charset="0"/>
                <a:cs typeface="Times New Roman" panose="02020603050405020304" pitchFamily="18" charset="0"/>
              </a:rPr>
              <a:t>konaklama yerlerinin seçiminde çok titiz davranmamaları </a:t>
            </a:r>
            <a:r>
              <a:rPr lang="tr-TR" sz="2800" dirty="0">
                <a:latin typeface="Times New Roman" panose="02020603050405020304" pitchFamily="18" charset="0"/>
                <a:cs typeface="Times New Roman" panose="02020603050405020304" pitchFamily="18" charset="0"/>
              </a:rPr>
              <a:t>da bu yaş grubundakilerin seyahat eğilimlerini artırmaktadır</a:t>
            </a:r>
            <a:r>
              <a:rPr lang="tr-TR" dirty="0"/>
              <a:t>. </a:t>
            </a:r>
          </a:p>
          <a:p>
            <a:pPr algn="just">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57564" y="817418"/>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3. KATILANLARIN YAŞLARINA GÖRE</a:t>
            </a:r>
          </a:p>
        </p:txBody>
      </p:sp>
    </p:spTree>
    <p:extLst>
      <p:ext uri="{BB962C8B-B14F-4D97-AF65-F5344CB8AC3E}">
        <p14:creationId xmlns:p14="http://schemas.microsoft.com/office/powerpoint/2010/main" val="256748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anim calcmode="lin" valueType="num">
                                      <p:cBhvr>
                                        <p:cTn id="8"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500"/>
                                        <p:tgtEl>
                                          <p:spTgt spid="3">
                                            <p:txEl>
                                              <p:pRg st="2" end="2"/>
                                            </p:txEl>
                                          </p:spTgt>
                                        </p:tgtEl>
                                      </p:cBhvr>
                                    </p:animEffect>
                                    <p:anim calcmode="lin" valueType="num">
                                      <p:cBhvr>
                                        <p:cTn id="15"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32327" y="1468582"/>
            <a:ext cx="12127345" cy="5661891"/>
          </a:xfrm>
        </p:spPr>
        <p:txBody>
          <a:bodyPr>
            <a:noAutofit/>
          </a:bodyPr>
          <a:lstStyle/>
          <a:p>
            <a:r>
              <a:rPr lang="tr-TR" sz="2400" b="1" dirty="0">
                <a:latin typeface="Times New Roman" panose="02020603050405020304" pitchFamily="18" charset="0"/>
                <a:cs typeface="Times New Roman" panose="02020603050405020304" pitchFamily="18" charset="0"/>
              </a:rPr>
              <a:t>A) GENÇLİK TURİZMİ</a:t>
            </a:r>
          </a:p>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Gençler, </a:t>
            </a:r>
            <a:r>
              <a:rPr lang="tr-TR" sz="2800" b="1" dirty="0">
                <a:latin typeface="Times New Roman" panose="02020603050405020304" pitchFamily="18" charset="0"/>
                <a:cs typeface="Times New Roman" panose="02020603050405020304" pitchFamily="18" charset="0"/>
              </a:rPr>
              <a:t>kolay memnun edilebilme ve fazla konfor aramama </a:t>
            </a:r>
            <a:r>
              <a:rPr lang="tr-TR" sz="2800" dirty="0">
                <a:latin typeface="Times New Roman" panose="02020603050405020304" pitchFamily="18" charset="0"/>
                <a:cs typeface="Times New Roman" panose="02020603050405020304" pitchFamily="18" charset="0"/>
              </a:rPr>
              <a:t>gibi özelliklere de sahiptirler. </a:t>
            </a:r>
          </a:p>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Gençlik turizmi, katılanların önemli bir bölümünün </a:t>
            </a:r>
            <a:r>
              <a:rPr lang="tr-TR" sz="2800" b="1" dirty="0">
                <a:latin typeface="Times New Roman" panose="02020603050405020304" pitchFamily="18" charset="0"/>
                <a:cs typeface="Times New Roman" panose="02020603050405020304" pitchFamily="18" charset="0"/>
              </a:rPr>
              <a:t>aile gelirine bağımlı </a:t>
            </a:r>
            <a:r>
              <a:rPr lang="tr-TR" sz="2800" dirty="0">
                <a:latin typeface="Times New Roman" panose="02020603050405020304" pitchFamily="18" charset="0"/>
                <a:cs typeface="Times New Roman" panose="02020603050405020304" pitchFamily="18" charset="0"/>
              </a:rPr>
              <a:t>olması ya da </a:t>
            </a:r>
            <a:r>
              <a:rPr lang="tr-TR" sz="2800" b="1" dirty="0">
                <a:latin typeface="Times New Roman" panose="02020603050405020304" pitchFamily="18" charset="0"/>
                <a:cs typeface="Times New Roman" panose="02020603050405020304" pitchFamily="18" charset="0"/>
              </a:rPr>
              <a:t>sınırlı öğrenci bütçesi </a:t>
            </a:r>
            <a:r>
              <a:rPr lang="tr-TR" sz="2800" dirty="0">
                <a:latin typeface="Times New Roman" panose="02020603050405020304" pitchFamily="18" charset="0"/>
                <a:cs typeface="Times New Roman" panose="02020603050405020304" pitchFamily="18" charset="0"/>
              </a:rPr>
              <a:t>ile seyahat etmeleri nedeniyle, birçok ülkede </a:t>
            </a:r>
            <a:r>
              <a:rPr lang="tr-TR" sz="2800" b="1" dirty="0">
                <a:solidFill>
                  <a:srgbClr val="FF0000"/>
                </a:solidFill>
                <a:latin typeface="Times New Roman" panose="02020603050405020304" pitchFamily="18" charset="0"/>
                <a:cs typeface="Times New Roman" panose="02020603050405020304" pitchFamily="18" charset="0"/>
              </a:rPr>
              <a:t>“sosyal turizm”</a:t>
            </a:r>
            <a:r>
              <a:rPr lang="tr-TR" sz="2800" dirty="0">
                <a:latin typeface="Times New Roman" panose="02020603050405020304" pitchFamily="18" charset="0"/>
                <a:cs typeface="Times New Roman" panose="02020603050405020304" pitchFamily="18" charset="0"/>
              </a:rPr>
              <a:t> kapsamında ele alınmaktadır.</a:t>
            </a:r>
          </a:p>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Türkiye’de de, öğrenci yurtlarının yaz aylarında turizm amaçlı olarak öğrenci gruplarına açılması ve demiryollarının belli dönemlerde uyguladığı öğrenci indirimleri, gençlik turizminin sosyal turizm kapsamında düşünüldüğünü göstermektedir. Özellikle, </a:t>
            </a:r>
            <a:r>
              <a:rPr lang="tr-TR" sz="2800" b="1" dirty="0">
                <a:solidFill>
                  <a:srgbClr val="FF0000"/>
                </a:solidFill>
                <a:latin typeface="Times New Roman" panose="02020603050405020304" pitchFamily="18" charset="0"/>
                <a:cs typeface="Times New Roman" panose="02020603050405020304" pitchFamily="18" charset="0"/>
              </a:rPr>
              <a:t>dağcılık,</a:t>
            </a:r>
            <a:r>
              <a:rPr lang="tr-TR" sz="2800" dirty="0">
                <a:latin typeface="Times New Roman" panose="02020603050405020304" pitchFamily="18" charset="0"/>
                <a:cs typeface="Times New Roman" panose="02020603050405020304" pitchFamily="18" charset="0"/>
              </a:rPr>
              <a:t> </a:t>
            </a:r>
            <a:r>
              <a:rPr lang="tr-TR" sz="2800" b="1" dirty="0">
                <a:solidFill>
                  <a:srgbClr val="00B0F0"/>
                </a:solidFill>
                <a:latin typeface="Times New Roman" panose="02020603050405020304" pitchFamily="18" charset="0"/>
                <a:cs typeface="Times New Roman" panose="02020603050405020304" pitchFamily="18" charset="0"/>
              </a:rPr>
              <a:t>kampçılık</a:t>
            </a:r>
            <a:r>
              <a:rPr lang="tr-TR" sz="2800" dirty="0">
                <a:latin typeface="Times New Roman" panose="02020603050405020304" pitchFamily="18" charset="0"/>
                <a:cs typeface="Times New Roman" panose="02020603050405020304" pitchFamily="18" charset="0"/>
              </a:rPr>
              <a:t> ve </a:t>
            </a:r>
            <a:r>
              <a:rPr lang="tr-TR" sz="2800" b="1" dirty="0">
                <a:latin typeface="Times New Roman" panose="02020603050405020304" pitchFamily="18" charset="0"/>
                <a:cs typeface="Times New Roman" panose="02020603050405020304" pitchFamily="18" charset="0"/>
              </a:rPr>
              <a:t>spor</a:t>
            </a:r>
            <a:r>
              <a:rPr lang="tr-TR" sz="2800" dirty="0">
                <a:latin typeface="Times New Roman" panose="02020603050405020304" pitchFamily="18" charset="0"/>
                <a:cs typeface="Times New Roman" panose="02020603050405020304" pitchFamily="18" charset="0"/>
              </a:rPr>
              <a:t> gibi amaçlarla seyahat eden gençler </a:t>
            </a:r>
            <a:r>
              <a:rPr lang="tr-TR" sz="2800" b="1" dirty="0" err="1">
                <a:solidFill>
                  <a:srgbClr val="00B050"/>
                </a:solidFill>
                <a:latin typeface="Times New Roman" panose="02020603050405020304" pitchFamily="18" charset="0"/>
                <a:cs typeface="Times New Roman" panose="02020603050405020304" pitchFamily="18" charset="0"/>
              </a:rPr>
              <a:t>hostel</a:t>
            </a:r>
            <a:r>
              <a:rPr lang="tr-TR" sz="2800" b="1" dirty="0">
                <a:solidFill>
                  <a:srgbClr val="00B050"/>
                </a:solidFill>
                <a:latin typeface="Times New Roman" panose="02020603050405020304" pitchFamily="18" charset="0"/>
                <a:cs typeface="Times New Roman" panose="02020603050405020304" pitchFamily="18" charset="0"/>
              </a:rPr>
              <a:t>,</a:t>
            </a:r>
            <a:r>
              <a:rPr lang="tr-TR" sz="2800" dirty="0">
                <a:latin typeface="Times New Roman" panose="02020603050405020304" pitchFamily="18" charset="0"/>
                <a:cs typeface="Times New Roman" panose="02020603050405020304" pitchFamily="18" charset="0"/>
              </a:rPr>
              <a:t> </a:t>
            </a:r>
            <a:r>
              <a:rPr lang="tr-TR" sz="2800" b="1" dirty="0">
                <a:latin typeface="Times New Roman" panose="02020603050405020304" pitchFamily="18" charset="0"/>
                <a:cs typeface="Times New Roman" panose="02020603050405020304" pitchFamily="18" charset="0"/>
              </a:rPr>
              <a:t>pansiyon</a:t>
            </a:r>
            <a:r>
              <a:rPr lang="tr-TR" sz="2800" dirty="0">
                <a:latin typeface="Times New Roman" panose="02020603050405020304" pitchFamily="18" charset="0"/>
                <a:cs typeface="Times New Roman" panose="02020603050405020304" pitchFamily="18" charset="0"/>
              </a:rPr>
              <a:t> ve </a:t>
            </a:r>
            <a:r>
              <a:rPr lang="tr-TR" sz="2800" b="1" dirty="0">
                <a:solidFill>
                  <a:srgbClr val="7030A0"/>
                </a:solidFill>
                <a:latin typeface="Times New Roman" panose="02020603050405020304" pitchFamily="18" charset="0"/>
                <a:cs typeface="Times New Roman" panose="02020603050405020304" pitchFamily="18" charset="0"/>
              </a:rPr>
              <a:t>çadırda</a:t>
            </a:r>
            <a:r>
              <a:rPr lang="tr-TR" sz="2800" dirty="0">
                <a:latin typeface="Times New Roman" panose="02020603050405020304" pitchFamily="18" charset="0"/>
                <a:cs typeface="Times New Roman" panose="02020603050405020304" pitchFamily="18" charset="0"/>
              </a:rPr>
              <a:t> konaklamayı tercih etmektedirler.</a:t>
            </a:r>
          </a:p>
          <a:p>
            <a:pPr algn="just">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3. KATILANLARIN YAŞLARINA GÖRE</a:t>
            </a:r>
          </a:p>
        </p:txBody>
      </p:sp>
    </p:spTree>
    <p:extLst>
      <p:ext uri="{BB962C8B-B14F-4D97-AF65-F5344CB8AC3E}">
        <p14:creationId xmlns:p14="http://schemas.microsoft.com/office/powerpoint/2010/main" val="398729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anim calcmode="lin" valueType="num">
                                      <p:cBhvr>
                                        <p:cTn id="8"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500"/>
                                        <p:tgtEl>
                                          <p:spTgt spid="3">
                                            <p:txEl>
                                              <p:pRg st="2" end="2"/>
                                            </p:txEl>
                                          </p:spTgt>
                                        </p:tgtEl>
                                      </p:cBhvr>
                                    </p:animEffect>
                                    <p:anim calcmode="lin" valueType="num">
                                      <p:cBhvr>
                                        <p:cTn id="15"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500"/>
                                        <p:tgtEl>
                                          <p:spTgt spid="3">
                                            <p:txEl>
                                              <p:pRg st="3" end="3"/>
                                            </p:txEl>
                                          </p:spTgt>
                                        </p:tgtEl>
                                      </p:cBhvr>
                                    </p:animEffect>
                                    <p:anim calcmode="lin" valueType="num">
                                      <p:cBhvr>
                                        <p:cTn id="22"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5846C4E-D7A9-4598-8B7B-5EF128D4E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82872" cy="6858000"/>
          </a:xfrm>
          <a:prstGeom prst="rect">
            <a:avLst/>
          </a:prstGeom>
        </p:spPr>
      </p:pic>
      <p:pic>
        <p:nvPicPr>
          <p:cNvPr id="7" name="Resim 6">
            <a:extLst>
              <a:ext uri="{FF2B5EF4-FFF2-40B4-BE49-F238E27FC236}">
                <a16:creationId xmlns:a16="http://schemas.microsoft.com/office/drawing/2014/main" id="{9F726BF7-2FF6-4584-A0A1-9803AB08DC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873" y="0"/>
            <a:ext cx="6179127" cy="6858000"/>
          </a:xfrm>
          <a:prstGeom prst="rect">
            <a:avLst/>
          </a:prstGeom>
        </p:spPr>
      </p:pic>
    </p:spTree>
    <p:extLst>
      <p:ext uri="{BB962C8B-B14F-4D97-AF65-F5344CB8AC3E}">
        <p14:creationId xmlns:p14="http://schemas.microsoft.com/office/powerpoint/2010/main" val="408301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53110" y="1681018"/>
            <a:ext cx="11928764" cy="5661891"/>
          </a:xfrm>
        </p:spPr>
        <p:txBody>
          <a:bodyPr>
            <a:noAutofit/>
          </a:bodyPr>
          <a:lstStyle/>
          <a:p>
            <a:r>
              <a:rPr lang="tr-TR" sz="2400" b="1" dirty="0">
                <a:latin typeface="Times New Roman" panose="02020603050405020304" pitchFamily="18" charset="0"/>
                <a:cs typeface="Times New Roman" panose="02020603050405020304" pitchFamily="18" charset="0"/>
              </a:rPr>
              <a:t>B) </a:t>
            </a:r>
            <a:r>
              <a:rPr lang="tr-TR" b="1" dirty="0"/>
              <a:t>YETİŞKİN ORTA YAŞ TURİZMİ</a:t>
            </a:r>
          </a:p>
          <a:p>
            <a:endParaRPr lang="tr-TR" dirty="0"/>
          </a:p>
          <a:p>
            <a:pPr algn="just">
              <a:buFont typeface="Wingdings" panose="05000000000000000000" pitchFamily="2" charset="2"/>
              <a:buChar char="Ø"/>
            </a:pPr>
            <a:r>
              <a:rPr lang="tr-TR" sz="2800" b="1"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Yetişkin turizmi, 25-60 (30-65) arası yaş grubunda yer alan insanların katıldıkları turizm hareketlerine denilmektedir. </a:t>
            </a:r>
          </a:p>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Bu turizm çeşidinde yer alan </a:t>
            </a:r>
            <a:r>
              <a:rPr lang="tr-TR" sz="2800" b="1" dirty="0">
                <a:latin typeface="Times New Roman" panose="02020603050405020304" pitchFamily="18" charset="0"/>
                <a:cs typeface="Times New Roman" panose="02020603050405020304" pitchFamily="18" charset="0"/>
              </a:rPr>
              <a:t>bireyler henüz yoğun çalışma </a:t>
            </a:r>
            <a:r>
              <a:rPr lang="tr-TR" sz="2800" dirty="0">
                <a:latin typeface="Times New Roman" panose="02020603050405020304" pitchFamily="18" charset="0"/>
                <a:cs typeface="Times New Roman" panose="02020603050405020304" pitchFamily="18" charset="0"/>
              </a:rPr>
              <a:t>dönemindedirler. </a:t>
            </a:r>
          </a:p>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Genellikle, her </a:t>
            </a:r>
            <a:r>
              <a:rPr lang="tr-TR" sz="2800" b="1" dirty="0">
                <a:latin typeface="Times New Roman" panose="02020603050405020304" pitchFamily="18" charset="0"/>
                <a:cs typeface="Times New Roman" panose="02020603050405020304" pitchFamily="18" charset="0"/>
              </a:rPr>
              <a:t>birey evlidir ya da bir aile düzenine </a:t>
            </a:r>
            <a:r>
              <a:rPr lang="tr-TR" sz="2800" dirty="0">
                <a:latin typeface="Times New Roman" panose="02020603050405020304" pitchFamily="18" charset="0"/>
                <a:cs typeface="Times New Roman" panose="02020603050405020304" pitchFamily="18" charset="0"/>
              </a:rPr>
              <a:t>sahip olmaktadır. Bu tür sorumluluklar, </a:t>
            </a:r>
            <a:r>
              <a:rPr lang="tr-TR" sz="2800" b="1" dirty="0">
                <a:solidFill>
                  <a:srgbClr val="FF0000"/>
                </a:solidFill>
                <a:latin typeface="Times New Roman" panose="02020603050405020304" pitchFamily="18" charset="0"/>
                <a:cs typeface="Times New Roman" panose="02020603050405020304" pitchFamily="18" charset="0"/>
              </a:rPr>
              <a:t>yetişkin turizmini diğer yaş turizm türlerinden ayıran en önemli </a:t>
            </a:r>
            <a:r>
              <a:rPr lang="tr-TR" sz="2800" dirty="0">
                <a:latin typeface="Times New Roman" panose="02020603050405020304" pitchFamily="18" charset="0"/>
                <a:cs typeface="Times New Roman" panose="02020603050405020304" pitchFamily="18" charset="0"/>
              </a:rPr>
              <a:t>özelliklerden biri olmaktadır. </a:t>
            </a:r>
          </a:p>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Bu kesimin </a:t>
            </a:r>
            <a:r>
              <a:rPr lang="tr-TR" sz="2800" b="1" dirty="0">
                <a:latin typeface="Times New Roman" panose="02020603050405020304" pitchFamily="18" charset="0"/>
                <a:cs typeface="Times New Roman" panose="02020603050405020304" pitchFamily="18" charset="0"/>
              </a:rPr>
              <a:t>gezi zamanı ve gezi biçimleri</a:t>
            </a:r>
            <a:r>
              <a:rPr lang="tr-TR" sz="2800" dirty="0">
                <a:latin typeface="Times New Roman" panose="02020603050405020304" pitchFamily="18" charset="0"/>
                <a:cs typeface="Times New Roman" panose="02020603050405020304" pitchFamily="18" charset="0"/>
              </a:rPr>
              <a:t>, </a:t>
            </a:r>
            <a:r>
              <a:rPr lang="tr-TR" sz="2800" b="1" dirty="0">
                <a:solidFill>
                  <a:srgbClr val="00B0F0"/>
                </a:solidFill>
                <a:latin typeface="Times New Roman" panose="02020603050405020304" pitchFamily="18" charset="0"/>
                <a:cs typeface="Times New Roman" panose="02020603050405020304" pitchFamily="18" charset="0"/>
              </a:rPr>
              <a:t>çalışma koşullarından etkilenmekte </a:t>
            </a:r>
            <a:r>
              <a:rPr lang="tr-TR" sz="2800" dirty="0">
                <a:latin typeface="Times New Roman" panose="02020603050405020304" pitchFamily="18" charset="0"/>
                <a:cs typeface="Times New Roman" panose="02020603050405020304" pitchFamily="18" charset="0"/>
              </a:rPr>
              <a:t>ve turizme katılma zamanları genellikle </a:t>
            </a:r>
            <a:r>
              <a:rPr lang="tr-TR" sz="2800" b="1" dirty="0">
                <a:solidFill>
                  <a:srgbClr val="7030A0"/>
                </a:solidFill>
                <a:latin typeface="Times New Roman" panose="02020603050405020304" pitchFamily="18" charset="0"/>
                <a:cs typeface="Times New Roman" panose="02020603050405020304" pitchFamily="18" charset="0"/>
              </a:rPr>
              <a:t>yaz aylarında yoğunlaşmaktadır. </a:t>
            </a:r>
          </a:p>
          <a:p>
            <a:pPr algn="just">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3. KATILANLARIN YAŞLARINA GÖRE</a:t>
            </a:r>
          </a:p>
        </p:txBody>
      </p:sp>
    </p:spTree>
    <p:extLst>
      <p:ext uri="{BB962C8B-B14F-4D97-AF65-F5344CB8AC3E}">
        <p14:creationId xmlns:p14="http://schemas.microsoft.com/office/powerpoint/2010/main" val="117710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500"/>
                                        <p:tgtEl>
                                          <p:spTgt spid="3">
                                            <p:txEl>
                                              <p:pRg st="2" end="2"/>
                                            </p:txEl>
                                          </p:spTgt>
                                        </p:tgtEl>
                                      </p:cBhvr>
                                    </p:animEffect>
                                    <p:anim calcmode="lin" valueType="num">
                                      <p:cBhvr>
                                        <p:cTn id="8"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500"/>
                                        <p:tgtEl>
                                          <p:spTgt spid="3">
                                            <p:txEl>
                                              <p:pRg st="3" end="3"/>
                                            </p:txEl>
                                          </p:spTgt>
                                        </p:tgtEl>
                                      </p:cBhvr>
                                    </p:animEffect>
                                    <p:anim calcmode="lin" valueType="num">
                                      <p:cBhvr>
                                        <p:cTn id="15"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500"/>
                                        <p:tgtEl>
                                          <p:spTgt spid="3">
                                            <p:txEl>
                                              <p:pRg st="4" end="4"/>
                                            </p:txEl>
                                          </p:spTgt>
                                        </p:tgtEl>
                                      </p:cBhvr>
                                    </p:animEffect>
                                    <p:anim calcmode="lin" valueType="num">
                                      <p:cBhvr>
                                        <p:cTn id="22"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500"/>
                                        <p:tgtEl>
                                          <p:spTgt spid="3">
                                            <p:txEl>
                                              <p:pRg st="5" end="5"/>
                                            </p:txEl>
                                          </p:spTgt>
                                        </p:tgtEl>
                                      </p:cBhvr>
                                    </p:animEffect>
                                    <p:anim calcmode="lin" valueType="num">
                                      <p:cBhvr>
                                        <p:cTn id="29"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53110" y="1681019"/>
            <a:ext cx="11928764" cy="5142272"/>
          </a:xfrm>
        </p:spPr>
        <p:txBody>
          <a:bodyPr>
            <a:noAutofit/>
          </a:bodyPr>
          <a:lstStyle/>
          <a:p>
            <a:r>
              <a:rPr lang="tr-TR" sz="2400" b="1" dirty="0">
                <a:latin typeface="Times New Roman" panose="02020603050405020304" pitchFamily="18" charset="0"/>
                <a:cs typeface="Times New Roman" panose="02020603050405020304" pitchFamily="18" charset="0"/>
              </a:rPr>
              <a:t>B) </a:t>
            </a:r>
            <a:r>
              <a:rPr lang="tr-TR" b="1" dirty="0"/>
              <a:t>YETİŞKİN ORTA YAŞ TURİZMİ</a:t>
            </a:r>
          </a:p>
          <a:p>
            <a:pPr algn="just">
              <a:buFont typeface="Wingdings" panose="05000000000000000000" pitchFamily="2" charset="2"/>
              <a:buChar char="Ø"/>
            </a:pPr>
            <a:endParaRPr lang="tr-TR" sz="2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800" b="1" dirty="0">
                <a:latin typeface="Times New Roman" panose="02020603050405020304" pitchFamily="18" charset="0"/>
                <a:cs typeface="Times New Roman" panose="02020603050405020304" pitchFamily="18" charset="0"/>
              </a:rPr>
              <a:t> Ekonomik koşullar</a:t>
            </a:r>
            <a:r>
              <a:rPr lang="tr-TR" sz="2800" dirty="0">
                <a:latin typeface="Times New Roman" panose="02020603050405020304" pitchFamily="18" charset="0"/>
                <a:cs typeface="Times New Roman" panose="02020603050405020304" pitchFamily="18" charset="0"/>
              </a:rPr>
              <a:t>daki değişimler de bu kesimin </a:t>
            </a:r>
            <a:r>
              <a:rPr lang="tr-TR" sz="2800" b="1" dirty="0">
                <a:latin typeface="Times New Roman" panose="02020603050405020304" pitchFamily="18" charset="0"/>
                <a:cs typeface="Times New Roman" panose="02020603050405020304" pitchFamily="18" charset="0"/>
              </a:rPr>
              <a:t>turizm davranı</a:t>
            </a:r>
            <a:r>
              <a:rPr lang="tr-TR" sz="2800" dirty="0">
                <a:latin typeface="Times New Roman" panose="02020603050405020304" pitchFamily="18" charset="0"/>
                <a:cs typeface="Times New Roman" panose="02020603050405020304" pitchFamily="18" charset="0"/>
              </a:rPr>
              <a:t>şını önemli ölçüde etkilemektedir. </a:t>
            </a:r>
          </a:p>
          <a:p>
            <a:pPr algn="just">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800" b="1" dirty="0">
                <a:solidFill>
                  <a:srgbClr val="FF0000"/>
                </a:solidFill>
                <a:latin typeface="Times New Roman" panose="02020603050405020304" pitchFamily="18" charset="0"/>
                <a:cs typeface="Times New Roman" panose="02020603050405020304" pitchFamily="18" charset="0"/>
              </a:rPr>
              <a:t>Eş ve çocukların uygun oldukları zamanda </a:t>
            </a:r>
            <a:r>
              <a:rPr lang="tr-TR" sz="2800" dirty="0">
                <a:latin typeface="Times New Roman" panose="02020603050405020304" pitchFamily="18" charset="0"/>
                <a:cs typeface="Times New Roman" panose="02020603050405020304" pitchFamily="18" charset="0"/>
              </a:rPr>
              <a:t>tatile çıkmak ve yine eş ve çocuklarla birlikte rahat seyahat edilebilecek ulaşım aracına karar vermek, bu grubun en önemli özelliğini oluşturmaktadır.</a:t>
            </a:r>
          </a:p>
          <a:p>
            <a:pPr algn="just">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Bu grup turistler genellikle, </a:t>
            </a:r>
            <a:r>
              <a:rPr lang="tr-TR" sz="2800" b="1" dirty="0">
                <a:solidFill>
                  <a:srgbClr val="00B0F0"/>
                </a:solidFill>
                <a:latin typeface="Times New Roman" panose="02020603050405020304" pitchFamily="18" charset="0"/>
                <a:cs typeface="Times New Roman" panose="02020603050405020304" pitchFamily="18" charset="0"/>
              </a:rPr>
              <a:t>kendi arabaları </a:t>
            </a:r>
            <a:r>
              <a:rPr lang="tr-TR" sz="2800" dirty="0">
                <a:latin typeface="Times New Roman" panose="02020603050405020304" pitchFamily="18" charset="0"/>
                <a:cs typeface="Times New Roman" panose="02020603050405020304" pitchFamily="18" charset="0"/>
              </a:rPr>
              <a:t>ile seyahat etmeyi ve </a:t>
            </a:r>
            <a:r>
              <a:rPr lang="tr-TR" sz="2800" b="1" dirty="0">
                <a:solidFill>
                  <a:srgbClr val="00B0F0"/>
                </a:solidFill>
                <a:latin typeface="Times New Roman" panose="02020603050405020304" pitchFamily="18" charset="0"/>
                <a:cs typeface="Times New Roman" panose="02020603050405020304" pitchFamily="18" charset="0"/>
              </a:rPr>
              <a:t>uzun süreli tatil yapmayı </a:t>
            </a:r>
            <a:r>
              <a:rPr lang="tr-TR" sz="2800" dirty="0">
                <a:latin typeface="Times New Roman" panose="02020603050405020304" pitchFamily="18" charset="0"/>
                <a:cs typeface="Times New Roman" panose="02020603050405020304" pitchFamily="18" charset="0"/>
              </a:rPr>
              <a:t>tercih etmektedirler.</a:t>
            </a:r>
          </a:p>
          <a:p>
            <a:pPr algn="just">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3. KATILANLARIN YAŞLARINA GÖRE</a:t>
            </a:r>
          </a:p>
        </p:txBody>
      </p:sp>
    </p:spTree>
    <p:extLst>
      <p:ext uri="{BB962C8B-B14F-4D97-AF65-F5344CB8AC3E}">
        <p14:creationId xmlns:p14="http://schemas.microsoft.com/office/powerpoint/2010/main" val="69201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750"/>
                                        <p:tgtEl>
                                          <p:spTgt spid="3">
                                            <p:txEl>
                                              <p:pRg st="2" end="2"/>
                                            </p:txEl>
                                          </p:spTgt>
                                        </p:tgtEl>
                                      </p:cBhvr>
                                    </p:animEffect>
                                    <p:anim calcmode="lin" valueType="num">
                                      <p:cBhvr>
                                        <p:cTn id="8"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100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750"/>
                                        <p:tgtEl>
                                          <p:spTgt spid="3">
                                            <p:txEl>
                                              <p:pRg st="4" end="4"/>
                                            </p:txEl>
                                          </p:spTgt>
                                        </p:tgtEl>
                                      </p:cBhvr>
                                    </p:animEffect>
                                    <p:anim calcmode="lin" valueType="num">
                                      <p:cBhvr>
                                        <p:cTn id="15"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100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750"/>
                                        <p:tgtEl>
                                          <p:spTgt spid="3">
                                            <p:txEl>
                                              <p:pRg st="6" end="6"/>
                                            </p:txEl>
                                          </p:spTgt>
                                        </p:tgtEl>
                                      </p:cBhvr>
                                    </p:animEffect>
                                    <p:anim calcmode="lin" valueType="num">
                                      <p:cBhvr>
                                        <p:cTn id="22"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53110" y="1597890"/>
            <a:ext cx="11928764" cy="5142272"/>
          </a:xfrm>
        </p:spPr>
        <p:txBody>
          <a:bodyPr>
            <a:noAutofit/>
          </a:bodyPr>
          <a:lstStyle/>
          <a:p>
            <a:r>
              <a:rPr lang="tr-TR" sz="2400" b="1" dirty="0">
                <a:latin typeface="Times New Roman" panose="02020603050405020304" pitchFamily="18" charset="0"/>
                <a:cs typeface="Times New Roman" panose="02020603050405020304" pitchFamily="18" charset="0"/>
              </a:rPr>
              <a:t>C) </a:t>
            </a:r>
            <a:r>
              <a:rPr lang="tr-TR" b="1" dirty="0"/>
              <a:t>ÜÇÜNCÜ YAŞ TURİZMİ</a:t>
            </a:r>
          </a:p>
          <a:p>
            <a:pPr algn="just">
              <a:buFont typeface="Wingdings" panose="05000000000000000000" pitchFamily="2" charset="2"/>
              <a:buChar char="Ø"/>
            </a:pPr>
            <a:endParaRPr lang="tr-TR" sz="2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60 (65) ve üzeri yaş grubunda yer alan insanların gerçekleştirdikleri turizm etkinliklerine üçüncü yaş turizmi adı verilmektedir. </a:t>
            </a: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Özellikle, gelişmiş ülkelerde, </a:t>
            </a:r>
            <a:r>
              <a:rPr lang="tr-TR" b="1" dirty="0">
                <a:latin typeface="Times New Roman" panose="02020603050405020304" pitchFamily="18" charset="0"/>
                <a:cs typeface="Times New Roman" panose="02020603050405020304" pitchFamily="18" charset="0"/>
              </a:rPr>
              <a:t>sağlık koşullarının iyileştirilmesi ve teknolojinin gelişmesi</a:t>
            </a:r>
            <a:r>
              <a:rPr lang="tr-TR" dirty="0">
                <a:latin typeface="Times New Roman" panose="02020603050405020304" pitchFamily="18" charset="0"/>
                <a:cs typeface="Times New Roman" panose="02020603050405020304" pitchFamily="18" charset="0"/>
              </a:rPr>
              <a:t> ile birlikte insan ömrü uzamış ve bunun sonucunda 60 ve daha yukarı yaş grubunda yer alan bireylerin </a:t>
            </a:r>
            <a:r>
              <a:rPr lang="tr-TR" b="1" dirty="0">
                <a:solidFill>
                  <a:srgbClr val="FF0000"/>
                </a:solidFill>
                <a:latin typeface="Times New Roman" panose="02020603050405020304" pitchFamily="18" charset="0"/>
                <a:cs typeface="Times New Roman" panose="02020603050405020304" pitchFamily="18" charset="0"/>
              </a:rPr>
              <a:t>toplam nüfus içerisindeki oranları </a:t>
            </a:r>
            <a:r>
              <a:rPr lang="tr-TR" dirty="0">
                <a:latin typeface="Times New Roman" panose="02020603050405020304" pitchFamily="18" charset="0"/>
                <a:cs typeface="Times New Roman" panose="02020603050405020304" pitchFamily="18" charset="0"/>
              </a:rPr>
              <a:t>yükselmiştir. </a:t>
            </a:r>
          </a:p>
          <a:p>
            <a:pPr algn="just">
              <a:buFont typeface="Wingdings" panose="05000000000000000000" pitchFamily="2" charset="2"/>
              <a:buChar char="Ø"/>
            </a:pPr>
            <a:r>
              <a:rPr lang="tr-TR" b="1" dirty="0">
                <a:solidFill>
                  <a:srgbClr val="FF0000"/>
                </a:solidFill>
                <a:latin typeface="Times New Roman" panose="02020603050405020304" pitchFamily="18" charset="0"/>
                <a:cs typeface="Times New Roman" panose="02020603050405020304" pitchFamily="18" charset="0"/>
              </a:rPr>
              <a:t>Yeterli boş zaman</a:t>
            </a:r>
            <a:r>
              <a:rPr lang="tr-TR" dirty="0">
                <a:latin typeface="Times New Roman" panose="02020603050405020304" pitchFamily="18" charset="0"/>
                <a:cs typeface="Times New Roman" panose="02020603050405020304" pitchFamily="18" charset="0"/>
              </a:rPr>
              <a:t> ve </a:t>
            </a:r>
            <a:r>
              <a:rPr lang="tr-TR" b="1" dirty="0">
                <a:solidFill>
                  <a:srgbClr val="0070C0"/>
                </a:solidFill>
                <a:latin typeface="Times New Roman" panose="02020603050405020304" pitchFamily="18" charset="0"/>
                <a:cs typeface="Times New Roman" panose="02020603050405020304" pitchFamily="18" charset="0"/>
              </a:rPr>
              <a:t>gelire sahip </a:t>
            </a:r>
            <a:r>
              <a:rPr lang="tr-TR" dirty="0">
                <a:latin typeface="Times New Roman" panose="02020603050405020304" pitchFamily="18" charset="0"/>
                <a:cs typeface="Times New Roman" panose="02020603050405020304" pitchFamily="18" charset="0"/>
              </a:rPr>
              <a:t>olmanın yanı sıra, </a:t>
            </a:r>
            <a:r>
              <a:rPr lang="tr-TR" b="1" dirty="0">
                <a:solidFill>
                  <a:srgbClr val="00B050"/>
                </a:solidFill>
                <a:latin typeface="Times New Roman" panose="02020603050405020304" pitchFamily="18" charset="0"/>
                <a:cs typeface="Times New Roman" panose="02020603050405020304" pitchFamily="18" charset="0"/>
              </a:rPr>
              <a:t>aile sorumluluğunun </a:t>
            </a:r>
            <a:r>
              <a:rPr lang="tr-TR" dirty="0">
                <a:latin typeface="Times New Roman" panose="02020603050405020304" pitchFamily="18" charset="0"/>
                <a:cs typeface="Times New Roman" panose="02020603050405020304" pitchFamily="18" charset="0"/>
              </a:rPr>
              <a:t>da (çocukların evlenmesi, sadece eş ile tatil yapabilme vb.) azaldığı bir dönem olan üçüncü yaştaki kişiler, önemli bir </a:t>
            </a:r>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turist potansiyeli </a:t>
            </a:r>
            <a:r>
              <a:rPr lang="tr-TR" dirty="0">
                <a:latin typeface="Times New Roman" panose="02020603050405020304" pitchFamily="18" charset="0"/>
                <a:cs typeface="Times New Roman" panose="02020603050405020304" pitchFamily="18" charset="0"/>
              </a:rPr>
              <a:t>oluşturmaktadırlar.</a:t>
            </a:r>
          </a:p>
          <a:p>
            <a:pPr algn="just">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3. KATILANLARIN YAŞLARINA GÖRE</a:t>
            </a:r>
          </a:p>
        </p:txBody>
      </p:sp>
    </p:spTree>
    <p:extLst>
      <p:ext uri="{BB962C8B-B14F-4D97-AF65-F5344CB8AC3E}">
        <p14:creationId xmlns:p14="http://schemas.microsoft.com/office/powerpoint/2010/main" val="247705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500"/>
                                        <p:tgtEl>
                                          <p:spTgt spid="3">
                                            <p:txEl>
                                              <p:pRg st="2" end="2"/>
                                            </p:txEl>
                                          </p:spTgt>
                                        </p:tgtEl>
                                      </p:cBhvr>
                                    </p:animEffect>
                                    <p:anim calcmode="lin" valueType="num">
                                      <p:cBhvr>
                                        <p:cTn id="8"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500"/>
                                        <p:tgtEl>
                                          <p:spTgt spid="3">
                                            <p:txEl>
                                              <p:pRg st="3" end="3"/>
                                            </p:txEl>
                                          </p:spTgt>
                                        </p:tgtEl>
                                      </p:cBhvr>
                                    </p:animEffect>
                                    <p:anim calcmode="lin" valueType="num">
                                      <p:cBhvr>
                                        <p:cTn id="15"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500"/>
                                        <p:tgtEl>
                                          <p:spTgt spid="3">
                                            <p:txEl>
                                              <p:pRg st="4" end="4"/>
                                            </p:txEl>
                                          </p:spTgt>
                                        </p:tgtEl>
                                      </p:cBhvr>
                                    </p:animEffect>
                                    <p:anim calcmode="lin" valueType="num">
                                      <p:cBhvr>
                                        <p:cTn id="22"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53110" y="1681019"/>
            <a:ext cx="11928764" cy="5142272"/>
          </a:xfrm>
        </p:spPr>
        <p:txBody>
          <a:bodyPr>
            <a:noAutofit/>
          </a:bodyPr>
          <a:lstStyle/>
          <a:p>
            <a:r>
              <a:rPr lang="tr-TR" sz="2400" b="1" dirty="0">
                <a:latin typeface="Times New Roman" panose="02020603050405020304" pitchFamily="18" charset="0"/>
                <a:cs typeface="Times New Roman" panose="02020603050405020304" pitchFamily="18" charset="0"/>
              </a:rPr>
              <a:t>C) </a:t>
            </a:r>
            <a:r>
              <a:rPr lang="tr-TR" b="1" dirty="0"/>
              <a:t>ÜÇÜNCÜ YAŞ TURİZMİ</a:t>
            </a:r>
          </a:p>
          <a:p>
            <a:pPr algn="just">
              <a:buFont typeface="Wingdings" panose="05000000000000000000" pitchFamily="2" charset="2"/>
              <a:buChar char="Ø"/>
            </a:pPr>
            <a:endParaRPr lang="tr-TR" sz="2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800" b="1"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Bu pazarın harekete geçirilmesi ve değerlendirilmesi amacıyla birçok ülkede geliştirilmeye çalışılan üçüncü yaş turizmi, genellikle </a:t>
            </a:r>
            <a:r>
              <a:rPr lang="tr-TR" sz="2800" b="1" dirty="0">
                <a:solidFill>
                  <a:srgbClr val="FF0000"/>
                </a:solidFill>
                <a:latin typeface="Times New Roman" panose="02020603050405020304" pitchFamily="18" charset="0"/>
                <a:cs typeface="Times New Roman" panose="02020603050405020304" pitchFamily="18" charset="0"/>
              </a:rPr>
              <a:t>sağlık ve kültür turizmi </a:t>
            </a:r>
            <a:r>
              <a:rPr lang="tr-TR" sz="2800" dirty="0">
                <a:latin typeface="Times New Roman" panose="02020603050405020304" pitchFamily="18" charset="0"/>
                <a:cs typeface="Times New Roman" panose="02020603050405020304" pitchFamily="18" charset="0"/>
              </a:rPr>
              <a:t>destekli olarak yapılmaktadır. İnsanlar </a:t>
            </a:r>
            <a:r>
              <a:rPr lang="tr-TR" sz="2800" b="1" dirty="0">
                <a:latin typeface="Times New Roman" panose="02020603050405020304" pitchFamily="18" charset="0"/>
                <a:cs typeface="Times New Roman" panose="02020603050405020304" pitchFamily="18" charset="0"/>
              </a:rPr>
              <a:t>yaşlandıkça inançlarının daha güçlenmesi </a:t>
            </a:r>
            <a:r>
              <a:rPr lang="tr-TR" sz="2800" dirty="0">
                <a:latin typeface="Times New Roman" panose="02020603050405020304" pitchFamily="18" charset="0"/>
                <a:cs typeface="Times New Roman" panose="02020603050405020304" pitchFamily="18" charset="0"/>
              </a:rPr>
              <a:t>nedeniyle kültürel ve dini amaçlı seyahatlere, </a:t>
            </a:r>
            <a:r>
              <a:rPr lang="tr-TR" sz="2800" b="1" dirty="0">
                <a:solidFill>
                  <a:srgbClr val="00B050"/>
                </a:solidFill>
                <a:latin typeface="Times New Roman" panose="02020603050405020304" pitchFamily="18" charset="0"/>
                <a:cs typeface="Times New Roman" panose="02020603050405020304" pitchFamily="18" charset="0"/>
              </a:rPr>
              <a:t>sağlık sorunlarından </a:t>
            </a:r>
            <a:r>
              <a:rPr lang="tr-TR" sz="2800" dirty="0">
                <a:latin typeface="Times New Roman" panose="02020603050405020304" pitchFamily="18" charset="0"/>
                <a:cs typeface="Times New Roman" panose="02020603050405020304" pitchFamily="18" charset="0"/>
              </a:rPr>
              <a:t>dolayı termal kaynaklara, ılıman iklim ve doğal güzelliklere sahip ülkelere ziyaret eğiliminde bulunmaktadırlar. </a:t>
            </a: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3. KATILANLARIN YAŞLARINA GÖRE</a:t>
            </a:r>
          </a:p>
        </p:txBody>
      </p:sp>
    </p:spTree>
    <p:extLst>
      <p:ext uri="{BB962C8B-B14F-4D97-AF65-F5344CB8AC3E}">
        <p14:creationId xmlns:p14="http://schemas.microsoft.com/office/powerpoint/2010/main" val="221444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53110" y="1681019"/>
            <a:ext cx="11928764" cy="5142272"/>
          </a:xfrm>
        </p:spPr>
        <p:txBody>
          <a:bodyPr>
            <a:noAutofit/>
          </a:bodyPr>
          <a:lstStyle/>
          <a:p>
            <a:r>
              <a:rPr lang="tr-TR" sz="2400" b="1" dirty="0">
                <a:latin typeface="Times New Roman" panose="02020603050405020304" pitchFamily="18" charset="0"/>
                <a:cs typeface="Times New Roman" panose="02020603050405020304" pitchFamily="18" charset="0"/>
              </a:rPr>
              <a:t>A)SOSYAL TURİZM</a:t>
            </a:r>
            <a:endParaRPr lang="tr-TR" sz="2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800"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Sosyal turizm, </a:t>
            </a:r>
            <a:r>
              <a:rPr lang="tr-TR" b="1" dirty="0">
                <a:latin typeface="Times New Roman" panose="02020603050405020304" pitchFamily="18" charset="0"/>
                <a:cs typeface="Times New Roman" panose="02020603050405020304" pitchFamily="18" charset="0"/>
              </a:rPr>
              <a:t>ekonomik bakımdan zayıf</a:t>
            </a:r>
            <a:r>
              <a:rPr lang="tr-TR" dirty="0">
                <a:latin typeface="Times New Roman" panose="02020603050405020304" pitchFamily="18" charset="0"/>
                <a:cs typeface="Times New Roman" panose="02020603050405020304" pitchFamily="18" charset="0"/>
              </a:rPr>
              <a:t> olan kitlelerin </a:t>
            </a:r>
            <a:r>
              <a:rPr lang="tr-TR" b="1" dirty="0">
                <a:solidFill>
                  <a:srgbClr val="FF0000"/>
                </a:solidFill>
                <a:latin typeface="Times New Roman" panose="02020603050405020304" pitchFamily="18" charset="0"/>
                <a:cs typeface="Times New Roman" panose="02020603050405020304" pitchFamily="18" charset="0"/>
              </a:rPr>
              <a:t>birtakım özel önlemler ve teşvik uygulamaları </a:t>
            </a:r>
            <a:r>
              <a:rPr lang="tr-TR" dirty="0">
                <a:latin typeface="Times New Roman" panose="02020603050405020304" pitchFamily="18" charset="0"/>
                <a:cs typeface="Times New Roman" panose="02020603050405020304" pitchFamily="18" charset="0"/>
              </a:rPr>
              <a:t>yolu ile turizm etkinliklerine katılmalarının sağlanmasından doğan bir turizm türü olarak tanımlanmaktadır .</a:t>
            </a: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Sosyal turizmde ölçü olarak </a:t>
            </a:r>
            <a:r>
              <a:rPr lang="tr-TR" b="1" dirty="0">
                <a:latin typeface="Times New Roman" panose="02020603050405020304" pitchFamily="18" charset="0"/>
                <a:cs typeface="Times New Roman" panose="02020603050405020304" pitchFamily="18" charset="0"/>
              </a:rPr>
              <a:t>“ekonomik güç”</a:t>
            </a:r>
            <a:r>
              <a:rPr lang="tr-TR" dirty="0">
                <a:latin typeface="Times New Roman" panose="02020603050405020304" pitchFamily="18" charset="0"/>
                <a:cs typeface="Times New Roman" panose="02020603050405020304" pitchFamily="18" charset="0"/>
              </a:rPr>
              <a:t> esas alınmaktadır. </a:t>
            </a: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Ancak günümüzde, belirli bir gelir düzeyinin altında bulunan ve turizme katılmak için yeterli gelire sahip olmayan kişilerin yanında, </a:t>
            </a:r>
            <a:r>
              <a:rPr lang="tr-TR" b="1" dirty="0">
                <a:latin typeface="Times New Roman" panose="02020603050405020304" pitchFamily="18" charset="0"/>
                <a:cs typeface="Times New Roman" panose="02020603050405020304" pitchFamily="18" charset="0"/>
              </a:rPr>
              <a:t>bedensel yönlerden engelli</a:t>
            </a:r>
            <a:r>
              <a:rPr lang="tr-TR" dirty="0">
                <a:latin typeface="Times New Roman" panose="02020603050405020304" pitchFamily="18" charset="0"/>
                <a:cs typeface="Times New Roman" panose="02020603050405020304" pitchFamily="18" charset="0"/>
              </a:rPr>
              <a:t> olan kişilerin de sosyal turizm kapsamı içinde düşünülmesi söz konusudur. </a:t>
            </a: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Sosyal </a:t>
            </a:r>
            <a:r>
              <a:rPr lang="tr-TR" sz="3200" b="1" dirty="0">
                <a:latin typeface="Times New Roman" panose="02020603050405020304" pitchFamily="18" charset="0"/>
                <a:cs typeface="Times New Roman" panose="02020603050405020304" pitchFamily="18" charset="0"/>
              </a:rPr>
              <a:t>turizmin temel ilkesi</a:t>
            </a:r>
            <a:r>
              <a:rPr lang="tr-TR" dirty="0">
                <a:latin typeface="Times New Roman" panose="02020603050405020304" pitchFamily="18" charset="0"/>
                <a:cs typeface="Times New Roman" panose="02020603050405020304" pitchFamily="18" charset="0"/>
              </a:rPr>
              <a:t>, her birey için seyahat hakkı; her bireyin seyahat fırsatlarına ulaşımının sağlanmasıdır. </a:t>
            </a: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4. KATILANLARIN SOSYO-EKONOMİK DURUMUNA GÖRE</a:t>
            </a:r>
          </a:p>
        </p:txBody>
      </p:sp>
    </p:spTree>
    <p:extLst>
      <p:ext uri="{BB962C8B-B14F-4D97-AF65-F5344CB8AC3E}">
        <p14:creationId xmlns:p14="http://schemas.microsoft.com/office/powerpoint/2010/main" val="1001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750"/>
                                        <p:tgtEl>
                                          <p:spTgt spid="3">
                                            <p:txEl>
                                              <p:pRg st="1" end="1"/>
                                            </p:txEl>
                                          </p:spTgt>
                                        </p:tgtEl>
                                      </p:cBhvr>
                                    </p:animEffect>
                                    <p:anim calcmode="lin" valueType="num">
                                      <p:cBhvr>
                                        <p:cTn id="8"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750"/>
                                        <p:tgtEl>
                                          <p:spTgt spid="3">
                                            <p:txEl>
                                              <p:pRg st="2" end="2"/>
                                            </p:txEl>
                                          </p:spTgt>
                                        </p:tgtEl>
                                      </p:cBhvr>
                                    </p:animEffect>
                                    <p:anim calcmode="lin" valueType="num">
                                      <p:cBhvr>
                                        <p:cTn id="15"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750"/>
                                        <p:tgtEl>
                                          <p:spTgt spid="3">
                                            <p:txEl>
                                              <p:pRg st="3" end="3"/>
                                            </p:txEl>
                                          </p:spTgt>
                                        </p:tgtEl>
                                      </p:cBhvr>
                                    </p:animEffect>
                                    <p:anim calcmode="lin" valueType="num">
                                      <p:cBhvr>
                                        <p:cTn id="22"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750"/>
                                        <p:tgtEl>
                                          <p:spTgt spid="3">
                                            <p:txEl>
                                              <p:pRg st="4" end="4"/>
                                            </p:txEl>
                                          </p:spTgt>
                                        </p:tgtEl>
                                      </p:cBhvr>
                                    </p:animEffect>
                                    <p:anim calcmode="lin" valueType="num">
                                      <p:cBhvr>
                                        <p:cTn id="29"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277092" y="58922"/>
            <a:ext cx="11314545" cy="898163"/>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304800" y="2142835"/>
            <a:ext cx="11887200" cy="4063999"/>
          </a:xfrm>
        </p:spPr>
        <p:txBody>
          <a:bodyPr>
            <a:noAutofit/>
          </a:bodyPr>
          <a:lstStyle/>
          <a:p>
            <a:r>
              <a:rPr lang="tr-TR" b="1" dirty="0"/>
              <a:t>A) Bireysel (Ferdi) Turizm</a:t>
            </a:r>
          </a:p>
          <a:p>
            <a:endParaRPr lang="tr-TR" dirty="0"/>
          </a:p>
          <a:p>
            <a:pPr marL="0" indent="0" algn="just">
              <a:buNone/>
            </a:pPr>
            <a:r>
              <a:rPr lang="tr-TR" sz="2800" dirty="0">
                <a:latin typeface="Times New Roman" panose="02020603050405020304" pitchFamily="18" charset="0"/>
                <a:cs typeface="Times New Roman" panose="02020603050405020304" pitchFamily="18" charset="0"/>
              </a:rPr>
              <a:t>İnsanlar, yeni yerler görme, macera arama veya buna benzer nedenlerle turizme bireysel olarak katılmaktadır. </a:t>
            </a:r>
            <a:r>
              <a:rPr lang="tr-TR" sz="2800" b="1" dirty="0">
                <a:latin typeface="Times New Roman" panose="02020603050405020304" pitchFamily="18" charset="0"/>
                <a:cs typeface="Times New Roman" panose="02020603050405020304" pitchFamily="18" charset="0"/>
              </a:rPr>
              <a:t>Bireysel olarak turizme katılanlar toplumsal açıdan bir değerlendirmeye alındığında, bunların genellikle üst gelir grubunda yer alan gençler, çoğu kez öğrenciler ya da okulu yeni bitirmiş kimseler olduğu görülmektedir. </a:t>
            </a:r>
            <a:r>
              <a:rPr lang="tr-TR" sz="2800" dirty="0">
                <a:latin typeface="Times New Roman" panose="02020603050405020304" pitchFamily="18" charset="0"/>
                <a:cs typeface="Times New Roman" panose="02020603050405020304" pitchFamily="18" charset="0"/>
              </a:rPr>
              <a:t>Dünyanın giderek bir küresel köye dönüşmesi ve seyahat sektöründeki gelişmeler insanları bireysel turizme katılmaya teşvik eden önemli bir nedendir.</a:t>
            </a:r>
          </a:p>
          <a:p>
            <a:pPr algn="just">
              <a:lnSpc>
                <a:spcPct val="80000"/>
              </a:lnSpc>
            </a:pPr>
            <a:endParaRPr lang="tr-TR" sz="28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4E77815A-6CDD-44B8-BD42-F0EBECCEDA9A}"/>
              </a:ext>
            </a:extLst>
          </p:cNvPr>
          <p:cNvSpPr txBox="1">
            <a:spLocks/>
          </p:cNvSpPr>
          <p:nvPr/>
        </p:nvSpPr>
        <p:spPr>
          <a:xfrm>
            <a:off x="1034474" y="957085"/>
            <a:ext cx="11314545" cy="43585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1. KATILAN KİŞİ SAYISINA GÖRE</a:t>
            </a:r>
          </a:p>
        </p:txBody>
      </p:sp>
    </p:spTree>
    <p:extLst>
      <p:ext uri="{BB962C8B-B14F-4D97-AF65-F5344CB8AC3E}">
        <p14:creationId xmlns:p14="http://schemas.microsoft.com/office/powerpoint/2010/main" val="427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53110" y="1681019"/>
            <a:ext cx="11928764" cy="5142272"/>
          </a:xfrm>
        </p:spPr>
        <p:txBody>
          <a:bodyPr>
            <a:noAutofit/>
          </a:bodyPr>
          <a:lstStyle/>
          <a:p>
            <a:r>
              <a:rPr lang="tr-TR" sz="2400" b="1" dirty="0">
                <a:latin typeface="Times New Roman" panose="02020603050405020304" pitchFamily="18" charset="0"/>
                <a:cs typeface="Times New Roman" panose="02020603050405020304" pitchFamily="18" charset="0"/>
              </a:rPr>
              <a:t>A)SOSYAL TURİZM</a:t>
            </a:r>
            <a:endParaRPr lang="tr-TR" sz="2800" b="1" dirty="0">
              <a:latin typeface="Times New Roman" panose="02020603050405020304" pitchFamily="18" charset="0"/>
              <a:cs typeface="Times New Roman" panose="02020603050405020304" pitchFamily="18" charset="0"/>
            </a:endParaRPr>
          </a:p>
          <a:p>
            <a:r>
              <a:rPr lang="tr-TR" sz="2800" b="1"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Sosyal turizm kapsamında yer alan toplumsal gruplar şöyle sıralanabilir;</a:t>
            </a:r>
          </a:p>
          <a:p>
            <a:pPr marL="1700213" lvl="3" indent="-209550">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İşçiler,</a:t>
            </a:r>
          </a:p>
          <a:p>
            <a:pPr marL="1700213" lvl="3" indent="-209550">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Memurlar,</a:t>
            </a:r>
          </a:p>
          <a:p>
            <a:pPr marL="1700213" lvl="3" indent="-209550">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Emekliler,</a:t>
            </a:r>
          </a:p>
          <a:p>
            <a:pPr marL="1700213" lvl="3" indent="-209550">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Gençler,</a:t>
            </a:r>
          </a:p>
          <a:p>
            <a:pPr marL="1700213" lvl="3" indent="-209550">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Bedensel özürlüler,</a:t>
            </a:r>
          </a:p>
          <a:p>
            <a:pPr marL="1700213" lvl="3" indent="-209550">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Çiftçiler,</a:t>
            </a:r>
          </a:p>
          <a:p>
            <a:pPr marL="1700213" lvl="3" indent="-209550">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Esnaf ve zanaatkârlar.</a:t>
            </a:r>
          </a:p>
          <a:p>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4. KATILANLARIN SOSYO-EKONOMİK DURUMUNA GÖRE</a:t>
            </a:r>
          </a:p>
        </p:txBody>
      </p:sp>
    </p:spTree>
    <p:extLst>
      <p:ext uri="{BB962C8B-B14F-4D97-AF65-F5344CB8AC3E}">
        <p14:creationId xmlns:p14="http://schemas.microsoft.com/office/powerpoint/2010/main" val="416897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anim calcmode="lin" valueType="num">
                                      <p:cBhvr>
                                        <p:cTn id="8"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750"/>
                                        <p:tgtEl>
                                          <p:spTgt spid="3">
                                            <p:txEl>
                                              <p:pRg st="3" end="3"/>
                                            </p:txEl>
                                          </p:spTgt>
                                        </p:tgtEl>
                                      </p:cBhvr>
                                    </p:animEffect>
                                    <p:anim calcmode="lin" valueType="num">
                                      <p:cBhvr>
                                        <p:cTn id="14"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750"/>
                                        <p:tgtEl>
                                          <p:spTgt spid="3">
                                            <p:txEl>
                                              <p:pRg st="4" end="4"/>
                                            </p:txEl>
                                          </p:spTgt>
                                        </p:tgtEl>
                                      </p:cBhvr>
                                    </p:animEffect>
                                    <p:anim calcmode="lin" valueType="num">
                                      <p:cBhvr>
                                        <p:cTn id="20"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5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750"/>
                                        <p:tgtEl>
                                          <p:spTgt spid="3">
                                            <p:txEl>
                                              <p:pRg st="5" end="5"/>
                                            </p:txEl>
                                          </p:spTgt>
                                        </p:tgtEl>
                                      </p:cBhvr>
                                    </p:animEffect>
                                    <p:anim calcmode="lin" valueType="num">
                                      <p:cBhvr>
                                        <p:cTn id="26"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750"/>
                                        <p:tgtEl>
                                          <p:spTgt spid="3">
                                            <p:txEl>
                                              <p:pRg st="6" end="6"/>
                                            </p:txEl>
                                          </p:spTgt>
                                        </p:tgtEl>
                                      </p:cBhvr>
                                    </p:animEffect>
                                    <p:anim calcmode="lin" valueType="num">
                                      <p:cBhvr>
                                        <p:cTn id="32"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6250"/>
                            </p:stCondLst>
                            <p:childTnLst>
                              <p:par>
                                <p:cTn id="35" presetID="42" presetClass="entr" presetSubtype="0" fill="hold" nodeType="afterEffect">
                                  <p:stCondLst>
                                    <p:cond delay="50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750"/>
                                        <p:tgtEl>
                                          <p:spTgt spid="3">
                                            <p:txEl>
                                              <p:pRg st="7" end="7"/>
                                            </p:txEl>
                                          </p:spTgt>
                                        </p:tgtEl>
                                      </p:cBhvr>
                                    </p:animEffect>
                                    <p:anim calcmode="lin" valueType="num">
                                      <p:cBhvr>
                                        <p:cTn id="38"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7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0" fill="hold">
                            <p:stCondLst>
                              <p:cond delay="7500"/>
                            </p:stCondLst>
                            <p:childTnLst>
                              <p:par>
                                <p:cTn id="41" presetID="42" presetClass="entr" presetSubtype="0" fill="hold" nodeType="afterEffect">
                                  <p:stCondLst>
                                    <p:cond delay="50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750"/>
                                        <p:tgtEl>
                                          <p:spTgt spid="3">
                                            <p:txEl>
                                              <p:pRg st="8" end="8"/>
                                            </p:txEl>
                                          </p:spTgt>
                                        </p:tgtEl>
                                      </p:cBhvr>
                                    </p:animEffect>
                                    <p:anim calcmode="lin" valueType="num">
                                      <p:cBhvr>
                                        <p:cTn id="44" dur="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7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53110" y="1681019"/>
            <a:ext cx="11928764" cy="5142272"/>
          </a:xfrm>
        </p:spPr>
        <p:txBody>
          <a:bodyPr>
            <a:noAutofit/>
          </a:bodyPr>
          <a:lstStyle/>
          <a:p>
            <a:r>
              <a:rPr lang="tr-TR" sz="2400" b="1" dirty="0">
                <a:latin typeface="Times New Roman" panose="02020603050405020304" pitchFamily="18" charset="0"/>
                <a:cs typeface="Times New Roman" panose="02020603050405020304" pitchFamily="18" charset="0"/>
              </a:rPr>
              <a:t>A)SOSYAL TURİZM</a:t>
            </a:r>
            <a:endParaRPr lang="tr-TR" sz="2800" b="1" dirty="0">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Sosyal turizmin amaçları şu şekilde sıralanabilir;</a:t>
            </a:r>
          </a:p>
          <a:p>
            <a:pPr marL="0" indent="0">
              <a:buNone/>
            </a:pPr>
            <a:endParaRPr lang="tr-TR" dirty="0">
              <a:latin typeface="Times New Roman" panose="02020603050405020304" pitchFamily="18" charset="0"/>
              <a:cs typeface="Times New Roman" panose="02020603050405020304" pitchFamily="18" charset="0"/>
            </a:endParaRPr>
          </a:p>
          <a:p>
            <a:pPr marL="628650" lvl="0" indent="-27305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İnsanların, özellikle çalışan kitlelerin düşünce ve değer yargılarının genişletilmesi,</a:t>
            </a:r>
          </a:p>
          <a:p>
            <a:pPr marL="628650" lvl="0" indent="-273050" algn="just">
              <a:buFont typeface="Wingdings" panose="05000000000000000000" pitchFamily="2" charset="2"/>
              <a:buChar char="Ø"/>
            </a:pPr>
            <a:r>
              <a:rPr lang="tr-TR" dirty="0">
                <a:solidFill>
                  <a:srgbClr val="FF0000"/>
                </a:solidFill>
                <a:latin typeface="Times New Roman" panose="02020603050405020304" pitchFamily="18" charset="0"/>
                <a:cs typeface="Times New Roman" panose="02020603050405020304" pitchFamily="18" charset="0"/>
              </a:rPr>
              <a:t>Diğer insanlarla kendini kıyaslama ve toplumsal kaynaşma alışkanlığının kazandırılması,</a:t>
            </a:r>
          </a:p>
          <a:p>
            <a:pPr marL="628650" lvl="0" indent="-273050" algn="just">
              <a:buFont typeface="Wingdings" panose="05000000000000000000" pitchFamily="2" charset="2"/>
              <a:buChar char="Ø"/>
            </a:pPr>
            <a:r>
              <a:rPr lang="tr-TR" dirty="0">
                <a:solidFill>
                  <a:srgbClr val="00B050"/>
                </a:solidFill>
                <a:latin typeface="Times New Roman" panose="02020603050405020304" pitchFamily="18" charset="0"/>
                <a:cs typeface="Times New Roman" panose="02020603050405020304" pitchFamily="18" charset="0"/>
              </a:rPr>
              <a:t>Kendi ülke insanlarını tanıma olanağı sağladığı gibi, diğer ulusların insanları ile yakınlaşma ve dostluk duygularının geliştirilmesi,</a:t>
            </a:r>
          </a:p>
          <a:p>
            <a:pPr marL="628650" lvl="0" indent="-273050" algn="just">
              <a:buFont typeface="Wingdings" panose="05000000000000000000" pitchFamily="2" charset="2"/>
              <a:buChar char="Ø"/>
            </a:pPr>
            <a:r>
              <a:rPr lang="tr-TR" dirty="0">
                <a:solidFill>
                  <a:srgbClr val="0070C0"/>
                </a:solidFill>
                <a:latin typeface="Times New Roman" panose="02020603050405020304" pitchFamily="18" charset="0"/>
                <a:cs typeface="Times New Roman" panose="02020603050405020304" pitchFamily="18" charset="0"/>
              </a:rPr>
              <a:t>Barış içinde yaşamanın kitlelere ulaşan bir bilinçlenmeye dönüştürülmesi,</a:t>
            </a:r>
          </a:p>
          <a:p>
            <a:pPr marL="628650" lvl="0" indent="-273050" algn="just">
              <a:buFont typeface="Wingdings" panose="05000000000000000000" pitchFamily="2" charset="2"/>
              <a:buChar char="Ø"/>
            </a:pPr>
            <a:r>
              <a:rPr lang="tr-TR" dirty="0">
                <a:solidFill>
                  <a:srgbClr val="FF0000"/>
                </a:solidFill>
                <a:latin typeface="Times New Roman" panose="02020603050405020304" pitchFamily="18" charset="0"/>
                <a:cs typeface="Times New Roman" panose="02020603050405020304" pitchFamily="18" charset="0"/>
              </a:rPr>
              <a:t>Toplumsal eşitliğin sağlanması, bunun </a:t>
            </a:r>
            <a:r>
              <a:rPr lang="tr-TR" dirty="0" err="1">
                <a:solidFill>
                  <a:srgbClr val="FF0000"/>
                </a:solidFill>
                <a:latin typeface="Times New Roman" panose="02020603050405020304" pitchFamily="18" charset="0"/>
                <a:cs typeface="Times New Roman" panose="02020603050405020304" pitchFamily="18" charset="0"/>
              </a:rPr>
              <a:t>sosyo</a:t>
            </a:r>
            <a:r>
              <a:rPr lang="tr-TR" dirty="0">
                <a:solidFill>
                  <a:srgbClr val="FF0000"/>
                </a:solidFill>
                <a:latin typeface="Times New Roman" panose="02020603050405020304" pitchFamily="18" charset="0"/>
                <a:cs typeface="Times New Roman" panose="02020603050405020304" pitchFamily="18" charset="0"/>
              </a:rPr>
              <a:t>-ekonomik yapı içinde yayılması,</a:t>
            </a:r>
          </a:p>
          <a:p>
            <a:pPr marL="628650" lvl="0" indent="-27305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Yaşlılar için yeniden aktif bir yaşam ortamının yaratılması.</a:t>
            </a:r>
          </a:p>
          <a:p>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4. KATILANLARIN SOSYO-EKONOMİK DURUMUNA GÖRE</a:t>
            </a:r>
          </a:p>
        </p:txBody>
      </p:sp>
    </p:spTree>
    <p:extLst>
      <p:ext uri="{BB962C8B-B14F-4D97-AF65-F5344CB8AC3E}">
        <p14:creationId xmlns:p14="http://schemas.microsoft.com/office/powerpoint/2010/main" val="31256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75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anim calcmode="lin" valueType="num">
                                      <p:cBhvr>
                                        <p:cTn id="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3750"/>
                            </p:stCondLst>
                            <p:childTnLst>
                              <p:par>
                                <p:cTn id="11" presetID="42" presetClass="entr" presetSubtype="0" fill="hold" nodeType="afterEffect">
                                  <p:stCondLst>
                                    <p:cond delay="175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anim calcmode="lin" valueType="num">
                                      <p:cBhvr>
                                        <p:cTn id="14"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6" fill="hold">
                            <p:stCondLst>
                              <p:cond delay="7500"/>
                            </p:stCondLst>
                            <p:childTnLst>
                              <p:par>
                                <p:cTn id="17" presetID="42" presetClass="entr" presetSubtype="0" fill="hold" nodeType="afterEffect">
                                  <p:stCondLst>
                                    <p:cond delay="17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anim calcmode="lin" valueType="num">
                                      <p:cBhvr>
                                        <p:cTn id="2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11250"/>
                            </p:stCondLst>
                            <p:childTnLst>
                              <p:par>
                                <p:cTn id="23" presetID="42" presetClass="entr" presetSubtype="0" fill="hold" nodeType="afterEffect">
                                  <p:stCondLst>
                                    <p:cond delay="175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anim calcmode="lin" valueType="num">
                                      <p:cBhvr>
                                        <p:cTn id="26"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15000"/>
                            </p:stCondLst>
                            <p:childTnLst>
                              <p:par>
                                <p:cTn id="29" presetID="42" presetClass="entr" presetSubtype="0" fill="hold" nodeType="afterEffect">
                                  <p:stCondLst>
                                    <p:cond delay="175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anim calcmode="lin" valueType="num">
                                      <p:cBhvr>
                                        <p:cTn id="3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34" fill="hold">
                            <p:stCondLst>
                              <p:cond delay="18750"/>
                            </p:stCondLst>
                            <p:childTnLst>
                              <p:par>
                                <p:cTn id="35" presetID="42" presetClass="entr" presetSubtype="0" fill="hold" nodeType="afterEffect">
                                  <p:stCondLst>
                                    <p:cond delay="175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anim calcmode="lin" valueType="num">
                                      <p:cBhvr>
                                        <p:cTn id="38"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53110" y="1468582"/>
            <a:ext cx="11954163" cy="5142272"/>
          </a:xfrm>
        </p:spPr>
        <p:txBody>
          <a:bodyPr>
            <a:noAutofit/>
          </a:bodyPr>
          <a:lstStyle/>
          <a:p>
            <a:r>
              <a:rPr lang="tr-TR" sz="2400" b="1" dirty="0">
                <a:latin typeface="Times New Roman" panose="02020603050405020304" pitchFamily="18" charset="0"/>
                <a:cs typeface="Times New Roman" panose="02020603050405020304" pitchFamily="18" charset="0"/>
              </a:rPr>
              <a:t>A)SOSYAL TURİZM</a:t>
            </a:r>
            <a:endParaRPr lang="tr-TR" sz="2800" b="1" dirty="0">
              <a:latin typeface="Times New Roman" panose="02020603050405020304" pitchFamily="18" charset="0"/>
              <a:cs typeface="Times New Roman" panose="02020603050405020304" pitchFamily="18" charset="0"/>
            </a:endParaRPr>
          </a:p>
          <a:p>
            <a:pPr marL="0" indent="0">
              <a:buNone/>
            </a:pPr>
            <a:r>
              <a:rPr lang="tr-TR" sz="2400" dirty="0">
                <a:latin typeface="Times New Roman" panose="02020603050405020304" pitchFamily="18" charset="0"/>
                <a:cs typeface="Times New Roman" panose="02020603050405020304" pitchFamily="18" charset="0"/>
              </a:rPr>
              <a:t>Sosyal turizmin geliştirilmesi amacıyla çeşitli ülkelerde şu uygulamalar gerçekleştirilmektedir;</a:t>
            </a:r>
          </a:p>
          <a:p>
            <a:pPr lvl="0">
              <a:buFont typeface="Wingdings" panose="05000000000000000000" pitchFamily="2" charset="2"/>
              <a:buChar char="Ø"/>
            </a:pPr>
            <a:r>
              <a:rPr lang="tr-TR" sz="2500" dirty="0">
                <a:latin typeface="Times New Roman" panose="02020603050405020304" pitchFamily="18" charset="0"/>
                <a:cs typeface="Times New Roman" panose="02020603050405020304" pitchFamily="18" charset="0"/>
              </a:rPr>
              <a:t>Tatil kredileri,</a:t>
            </a:r>
          </a:p>
          <a:p>
            <a:pPr lvl="0">
              <a:buFont typeface="Wingdings" panose="05000000000000000000" pitchFamily="2" charset="2"/>
              <a:buChar char="Ø"/>
            </a:pPr>
            <a:r>
              <a:rPr lang="tr-TR" sz="2500" dirty="0">
                <a:latin typeface="Times New Roman" panose="02020603050405020304" pitchFamily="18" charset="0"/>
                <a:cs typeface="Times New Roman" panose="02020603050405020304" pitchFamily="18" charset="0"/>
              </a:rPr>
              <a:t>Ulaştırma araçlarında indirimli fiyatlar,</a:t>
            </a:r>
          </a:p>
          <a:p>
            <a:pPr lvl="0">
              <a:buFont typeface="Wingdings" panose="05000000000000000000" pitchFamily="2" charset="2"/>
              <a:buChar char="Ø"/>
            </a:pPr>
            <a:r>
              <a:rPr lang="tr-TR" sz="2500" dirty="0">
                <a:latin typeface="Times New Roman" panose="02020603050405020304" pitchFamily="18" charset="0"/>
                <a:cs typeface="Times New Roman" panose="02020603050405020304" pitchFamily="18" charset="0"/>
              </a:rPr>
              <a:t>Özel seyahat ya da tatil çeki kullanımı,</a:t>
            </a:r>
          </a:p>
          <a:p>
            <a:pPr lvl="0">
              <a:buFont typeface="Wingdings" panose="05000000000000000000" pitchFamily="2" charset="2"/>
              <a:buChar char="Ø"/>
            </a:pPr>
            <a:r>
              <a:rPr lang="tr-TR" sz="2500" dirty="0">
                <a:latin typeface="Times New Roman" panose="02020603050405020304" pitchFamily="18" charset="0"/>
                <a:cs typeface="Times New Roman" panose="02020603050405020304" pitchFamily="18" charset="0"/>
              </a:rPr>
              <a:t>Taksitle tatil olanağı,</a:t>
            </a:r>
          </a:p>
          <a:p>
            <a:pPr lvl="0">
              <a:buFont typeface="Wingdings" panose="05000000000000000000" pitchFamily="2" charset="2"/>
              <a:buChar char="Ø"/>
            </a:pPr>
            <a:r>
              <a:rPr lang="tr-TR" sz="2500" dirty="0">
                <a:latin typeface="Times New Roman" panose="02020603050405020304" pitchFamily="18" charset="0"/>
                <a:cs typeface="Times New Roman" panose="02020603050405020304" pitchFamily="18" charset="0"/>
              </a:rPr>
              <a:t>Konaklama tesisleri ile sosyal turizm bireyi arasında bağlantı kurulması,</a:t>
            </a:r>
          </a:p>
          <a:p>
            <a:pPr lvl="0">
              <a:buFont typeface="Wingdings" panose="05000000000000000000" pitchFamily="2" charset="2"/>
              <a:buChar char="Ø"/>
            </a:pPr>
            <a:r>
              <a:rPr lang="tr-TR" sz="2500" dirty="0">
                <a:latin typeface="Times New Roman" panose="02020603050405020304" pitchFamily="18" charset="0"/>
                <a:cs typeface="Times New Roman" panose="02020603050405020304" pitchFamily="18" charset="0"/>
              </a:rPr>
              <a:t>Tasarruf sandıklarının kurulması ve yaygınlaştırılması,</a:t>
            </a:r>
          </a:p>
          <a:p>
            <a:pPr lvl="0">
              <a:buFont typeface="Wingdings" panose="05000000000000000000" pitchFamily="2" charset="2"/>
              <a:buChar char="Ø"/>
            </a:pPr>
            <a:r>
              <a:rPr lang="tr-TR" sz="2500" dirty="0">
                <a:latin typeface="Times New Roman" panose="02020603050405020304" pitchFamily="18" charset="0"/>
                <a:cs typeface="Times New Roman" panose="02020603050405020304" pitchFamily="18" charset="0"/>
              </a:rPr>
              <a:t>Öğrenci yurtlarının özellikle gençlik turizmine yönelik olarak tatil döneminde kullanılması,</a:t>
            </a:r>
          </a:p>
          <a:p>
            <a:pPr lvl="0">
              <a:buFont typeface="Wingdings" panose="05000000000000000000" pitchFamily="2" charset="2"/>
              <a:buChar char="Ø"/>
            </a:pPr>
            <a:r>
              <a:rPr lang="tr-TR" sz="2500" dirty="0">
                <a:latin typeface="Times New Roman" panose="02020603050405020304" pitchFamily="18" charset="0"/>
                <a:cs typeface="Times New Roman" panose="02020603050405020304" pitchFamily="18" charset="0"/>
              </a:rPr>
              <a:t>Kamu kamplarının sosyal turizm amaçlı kullanılması.</a:t>
            </a:r>
          </a:p>
          <a:p>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4. KATILANLARIN SOSYO-EKONOMİK DURUMUNA GÖRE</a:t>
            </a:r>
          </a:p>
        </p:txBody>
      </p:sp>
    </p:spTree>
    <p:extLst>
      <p:ext uri="{BB962C8B-B14F-4D97-AF65-F5344CB8AC3E}">
        <p14:creationId xmlns:p14="http://schemas.microsoft.com/office/powerpoint/2010/main" val="231332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53110" y="1468582"/>
            <a:ext cx="11991108" cy="5142272"/>
          </a:xfrm>
        </p:spPr>
        <p:txBody>
          <a:bodyPr>
            <a:noAutofit/>
          </a:bodyPr>
          <a:lstStyle/>
          <a:p>
            <a:r>
              <a:rPr lang="tr-TR" sz="2400" b="1" dirty="0">
                <a:latin typeface="Times New Roman" panose="02020603050405020304" pitchFamily="18" charset="0"/>
                <a:cs typeface="Times New Roman" panose="02020603050405020304" pitchFamily="18" charset="0"/>
              </a:rPr>
              <a:t>A)SOSYAL TURİZM</a:t>
            </a:r>
            <a:endParaRPr lang="tr-TR" sz="2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Türkiye’deki en yaygın sosyal turizm uygulaması </a:t>
            </a:r>
            <a:r>
              <a:rPr lang="tr-TR" sz="2400" b="1" dirty="0">
                <a:latin typeface="Times New Roman" panose="02020603050405020304" pitchFamily="18" charset="0"/>
                <a:cs typeface="Times New Roman" panose="02020603050405020304" pitchFamily="18" charset="0"/>
              </a:rPr>
              <a:t>kamu kamplarıdır</a:t>
            </a:r>
            <a:r>
              <a:rPr lang="tr-TR" sz="2400" dirty="0">
                <a:latin typeface="Times New Roman" panose="02020603050405020304" pitchFamily="18" charset="0"/>
                <a:cs typeface="Times New Roman" panose="02020603050405020304" pitchFamily="18" charset="0"/>
              </a:rPr>
              <a:t>. Çalışanların tümünün yararlanmasına sunulmasa da bazı kamu kurumlarına ait kamplar, Türkiye’deki sosyal turizme yönelik çalışmalara örnek olarak gösterilebilir.</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Turizm Bakanlığı her yıl </a:t>
            </a:r>
            <a:r>
              <a:rPr lang="tr-TR" sz="2400" b="1" dirty="0">
                <a:latin typeface="Times New Roman" panose="02020603050405020304" pitchFamily="18" charset="0"/>
                <a:cs typeface="Times New Roman" panose="02020603050405020304" pitchFamily="18" charset="0"/>
              </a:rPr>
              <a:t>Gençlik Turizmi Rehberi</a:t>
            </a:r>
            <a:r>
              <a:rPr lang="tr-TR" sz="2400" dirty="0">
                <a:latin typeface="Times New Roman" panose="02020603050405020304" pitchFamily="18" charset="0"/>
                <a:cs typeface="Times New Roman" panose="02020603050405020304" pitchFamily="18" charset="0"/>
              </a:rPr>
              <a:t> hazırlanmaktadır. Bu rehberde, o yıl içinde gençlere yönelik indirimlerde bulunmayı Bakanlığa güvence veren tesislerin adresleri ve indirim tutarlarına ilişkin bilgiler yer almaktadır. Diğer yandan aynı rehberde, Kredi ve Yurtlar Genel Müdürlüğü’ne bağlı yurtlar ile konaklama tesislerinden yararlanma koşulları ve konaklama fiyatları da açıklanmaktadır.</a:t>
            </a:r>
          </a:p>
          <a:p>
            <a:pPr algn="just">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TCDD</a:t>
            </a:r>
            <a:r>
              <a:rPr lang="tr-TR" sz="2400" dirty="0">
                <a:latin typeface="Times New Roman" panose="02020603050405020304" pitchFamily="18" charset="0"/>
                <a:cs typeface="Times New Roman" panose="02020603050405020304" pitchFamily="18" charset="0"/>
              </a:rPr>
              <a:t> de toplumun çeşitli kesimlerine yönelik olarak birtakım etkinlikler içerisindedir. Bu amaçla TCDD, Uluslararası Gençlik Taşıması, Grup Taşımaları, Euro Mini Grup, Inter </a:t>
            </a:r>
            <a:r>
              <a:rPr lang="tr-TR" sz="2400" dirty="0" err="1">
                <a:latin typeface="Times New Roman" panose="02020603050405020304" pitchFamily="18" charset="0"/>
                <a:cs typeface="Times New Roman" panose="02020603050405020304" pitchFamily="18" charset="0"/>
              </a:rPr>
              <a:t>Rail</a:t>
            </a:r>
            <a:r>
              <a:rPr lang="tr-TR" sz="2400" dirty="0">
                <a:latin typeface="Times New Roman" panose="02020603050405020304" pitchFamily="18" charset="0"/>
                <a:cs typeface="Times New Roman" panose="02020603050405020304" pitchFamily="18" charset="0"/>
              </a:rPr>
              <a:t>, Euro Domino, Öğrenci İndirimi ve Aile İndirimi adları altında birtakım indirimleri yılın çeşitli dönemlerinde uygulamaya koymaktadır.</a:t>
            </a:r>
          </a:p>
          <a:p>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4. KATILANLARIN SOSYO-EKONOMİK DURUMUNA GÖRE</a:t>
            </a:r>
          </a:p>
        </p:txBody>
      </p:sp>
    </p:spTree>
    <p:extLst>
      <p:ext uri="{BB962C8B-B14F-4D97-AF65-F5344CB8AC3E}">
        <p14:creationId xmlns:p14="http://schemas.microsoft.com/office/powerpoint/2010/main" val="22809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53110" y="1468582"/>
            <a:ext cx="11991108" cy="5142272"/>
          </a:xfrm>
        </p:spPr>
        <p:txBody>
          <a:bodyPr>
            <a:noAutofit/>
          </a:bodyPr>
          <a:lstStyle/>
          <a:p>
            <a:r>
              <a:rPr lang="tr-TR" sz="2400" b="1" dirty="0">
                <a:latin typeface="Times New Roman" panose="02020603050405020304" pitchFamily="18" charset="0"/>
                <a:cs typeface="Times New Roman" panose="02020603050405020304" pitchFamily="18" charset="0"/>
              </a:rPr>
              <a:t>B)LÜKS TURİZMİ</a:t>
            </a:r>
          </a:p>
          <a:p>
            <a:endParaRPr lang="tr-TR" sz="2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Yüksek gelir grubunda yer alan bireylere özgü olan turizm biçimidir. Bu turizm çeşidi, ekonomik gücü ve geliri yüksek olan ve toplum içerisinde büyük saygınlık taşıyan kesimlerin turistik etkinliklerini kapsamaktadır.</a:t>
            </a:r>
          </a:p>
          <a:p>
            <a:pPr algn="just">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Paket turlarla seyahat edenlerin tersine, bu gruba giren turistler </a:t>
            </a:r>
            <a:r>
              <a:rPr lang="tr-TR" sz="2800" b="1" dirty="0">
                <a:latin typeface="Times New Roman" panose="02020603050405020304" pitchFamily="18" charset="0"/>
                <a:cs typeface="Times New Roman" panose="02020603050405020304" pitchFamily="18" charset="0"/>
              </a:rPr>
              <a:t>kendi özel ulaşım araçlarıyla, çoğu zaman da kendi özel hizmetçileriyle</a:t>
            </a:r>
            <a:r>
              <a:rPr lang="tr-TR" sz="2800" dirty="0">
                <a:latin typeface="Times New Roman" panose="02020603050405020304" pitchFamily="18" charset="0"/>
                <a:cs typeface="Times New Roman" panose="02020603050405020304" pitchFamily="18" charset="0"/>
              </a:rPr>
              <a:t> yolculuk ederler. Bu tür grupların en fazla itibar ettikleri turizm türleri arasında </a:t>
            </a:r>
            <a:r>
              <a:rPr lang="tr-TR" sz="2800" b="1" dirty="0">
                <a:solidFill>
                  <a:srgbClr val="FF0000"/>
                </a:solidFill>
                <a:latin typeface="Times New Roman" panose="02020603050405020304" pitchFamily="18" charset="0"/>
                <a:cs typeface="Times New Roman" panose="02020603050405020304" pitchFamily="18" charset="0"/>
              </a:rPr>
              <a:t>av turizmi, golf turizmi, </a:t>
            </a:r>
            <a:r>
              <a:rPr lang="tr-TR" sz="2800" b="1" dirty="0" err="1">
                <a:solidFill>
                  <a:srgbClr val="FF0000"/>
                </a:solidFill>
                <a:latin typeface="Times New Roman" panose="02020603050405020304" pitchFamily="18" charset="0"/>
                <a:cs typeface="Times New Roman" panose="02020603050405020304" pitchFamily="18" charset="0"/>
              </a:rPr>
              <a:t>kruvaziyer</a:t>
            </a:r>
            <a:r>
              <a:rPr lang="tr-TR" sz="2800" b="1" dirty="0">
                <a:solidFill>
                  <a:srgbClr val="FF0000"/>
                </a:solidFill>
                <a:latin typeface="Times New Roman" panose="02020603050405020304" pitchFamily="18" charset="0"/>
                <a:cs typeface="Times New Roman" panose="02020603050405020304" pitchFamily="18" charset="0"/>
              </a:rPr>
              <a:t> turizmi ve kumar turizmi</a:t>
            </a:r>
            <a:r>
              <a:rPr lang="tr-TR" sz="2800" dirty="0">
                <a:latin typeface="Times New Roman" panose="02020603050405020304" pitchFamily="18" charset="0"/>
                <a:cs typeface="Times New Roman" panose="02020603050405020304" pitchFamily="18" charset="0"/>
              </a:rPr>
              <a:t> gelir.</a:t>
            </a:r>
          </a:p>
          <a:p>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4. KATILANLARIN SOSYO-EKONOMİK DURUMUNA GÖRE</a:t>
            </a:r>
          </a:p>
        </p:txBody>
      </p:sp>
    </p:spTree>
    <p:extLst>
      <p:ext uri="{BB962C8B-B14F-4D97-AF65-F5344CB8AC3E}">
        <p14:creationId xmlns:p14="http://schemas.microsoft.com/office/powerpoint/2010/main" val="36548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100446" y="1715728"/>
            <a:ext cx="11991108" cy="4952927"/>
          </a:xfrm>
        </p:spPr>
        <p:txBody>
          <a:bodyPr>
            <a:noAutofit/>
          </a:bodyPr>
          <a:lstStyle/>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Kişiler eğer, </a:t>
            </a:r>
            <a:r>
              <a:rPr lang="tr-TR" sz="2400" b="1" dirty="0">
                <a:latin typeface="Times New Roman" panose="02020603050405020304" pitchFamily="18" charset="0"/>
                <a:cs typeface="Times New Roman" panose="02020603050405020304" pitchFamily="18" charset="0"/>
              </a:rPr>
              <a:t>yeteri kadar zamanları ve paraları varsa </a:t>
            </a:r>
            <a:r>
              <a:rPr lang="tr-TR" sz="2400" b="1" dirty="0">
                <a:solidFill>
                  <a:srgbClr val="FF0000"/>
                </a:solidFill>
                <a:latin typeface="Times New Roman" panose="02020603050405020304" pitchFamily="18" charset="0"/>
                <a:cs typeface="Times New Roman" panose="02020603050405020304" pitchFamily="18" charset="0"/>
              </a:rPr>
              <a:t>yaz</a:t>
            </a:r>
            <a:r>
              <a:rPr lang="tr-TR" sz="2400" dirty="0">
                <a:latin typeface="Times New Roman" panose="02020603050405020304" pitchFamily="18" charset="0"/>
                <a:cs typeface="Times New Roman" panose="02020603050405020304" pitchFamily="18" charset="0"/>
              </a:rPr>
              <a:t> (haziran-temmuz-ağustos) aylarında tatile çıkmaktadırlar. Bu şekilde özellikle, deniz, güneş ve kum turizmine bağlı ortaya çıkan turizm türüne sezon turizmi denirken; bu hakim dönem dışında yapılan turizm faaliyetleri de sezon dışı turizmi olarak adlandırılmaktadır. Bu dönemde turizme katılanlar, yüksek sezon sonunda ya da öncesindeki dönemlerde </a:t>
            </a:r>
            <a:r>
              <a:rPr lang="tr-TR" sz="2400" b="1" dirty="0">
                <a:solidFill>
                  <a:srgbClr val="FF0000"/>
                </a:solidFill>
                <a:latin typeface="Times New Roman" panose="02020603050405020304" pitchFamily="18" charset="0"/>
                <a:cs typeface="Times New Roman" panose="02020603050405020304" pitchFamily="18" charset="0"/>
              </a:rPr>
              <a:t>daha ucuza </a:t>
            </a:r>
            <a:r>
              <a:rPr lang="tr-TR" sz="2400" dirty="0">
                <a:latin typeface="Times New Roman" panose="02020603050405020304" pitchFamily="18" charset="0"/>
                <a:cs typeface="Times New Roman" panose="02020603050405020304" pitchFamily="18" charset="0"/>
              </a:rPr>
              <a:t>tatil yapabilmektedirler. </a:t>
            </a:r>
          </a:p>
          <a:p>
            <a:pPr algn="just">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b="1" dirty="0">
                <a:solidFill>
                  <a:srgbClr val="FF0000"/>
                </a:solidFill>
                <a:latin typeface="Times New Roman" panose="02020603050405020304" pitchFamily="18" charset="0"/>
                <a:cs typeface="Times New Roman" panose="02020603050405020304" pitchFamily="18" charset="0"/>
              </a:rPr>
              <a:t>Sezon ve sezon dışı kavramı </a:t>
            </a:r>
            <a:r>
              <a:rPr lang="tr-TR" sz="2400" dirty="0">
                <a:latin typeface="Times New Roman" panose="02020603050405020304" pitchFamily="18" charset="0"/>
                <a:cs typeface="Times New Roman" panose="02020603050405020304" pitchFamily="18" charset="0"/>
              </a:rPr>
              <a:t>genellikle yaz ve yaz mevsimi dışındaki turizm faaliyetlerini ifade etmekle birlikte, farklı ülkelerde farklı turizm türlerine işaret edebilmektedir. Örneğin, kış turizminin esas olduğu bir ülkede sezon turizmi ‘kış turizmi’ olurken, sezon dışı ise yaz aylarında katılan turizm türleri kapsamında yer almaktadır.</a:t>
            </a:r>
          </a:p>
          <a:p>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5. DÖNEMİNE GÖRE</a:t>
            </a:r>
          </a:p>
        </p:txBody>
      </p:sp>
    </p:spTree>
    <p:extLst>
      <p:ext uri="{BB962C8B-B14F-4D97-AF65-F5344CB8AC3E}">
        <p14:creationId xmlns:p14="http://schemas.microsoft.com/office/powerpoint/2010/main" val="327977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53110" y="1468582"/>
            <a:ext cx="11991108" cy="5142272"/>
          </a:xfrm>
        </p:spPr>
        <p:txBody>
          <a:bodyPr>
            <a:noAutofit/>
          </a:bodyPr>
          <a:lstStyle/>
          <a:p>
            <a:r>
              <a:rPr lang="tr-TR" sz="2400" b="1" dirty="0">
                <a:latin typeface="Times New Roman" panose="02020603050405020304" pitchFamily="18" charset="0"/>
                <a:cs typeface="Times New Roman" panose="02020603050405020304" pitchFamily="18" charset="0"/>
              </a:rPr>
              <a:t>A)DENİZ TURİZMİ</a:t>
            </a:r>
          </a:p>
          <a:p>
            <a:endParaRPr lang="tr-TR"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Deniz-kum-güneş turizmi kapsamında deniz turizmi,</a:t>
            </a:r>
            <a:endParaRPr lang="tr-TR"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Talasoterapi</a:t>
            </a:r>
            <a:r>
              <a:rPr lang="tr-TR" sz="2400" b="1" dirty="0">
                <a:latin typeface="Times New Roman" panose="02020603050405020304" pitchFamily="18" charset="0"/>
                <a:cs typeface="Times New Roman" panose="02020603050405020304" pitchFamily="18" charset="0"/>
              </a:rPr>
              <a:t> ” </a:t>
            </a:r>
            <a:r>
              <a:rPr lang="tr-TR" sz="2400" dirty="0">
                <a:latin typeface="Times New Roman" panose="02020603050405020304" pitchFamily="18" charset="0"/>
                <a:cs typeface="Times New Roman" panose="02020603050405020304" pitchFamily="18" charset="0"/>
              </a:rPr>
              <a:t>deniz </a:t>
            </a:r>
            <a:r>
              <a:rPr lang="tr-TR" sz="2400" dirty="0" err="1">
                <a:latin typeface="Times New Roman" panose="02020603050405020304" pitchFamily="18" charset="0"/>
                <a:cs typeface="Times New Roman" panose="02020603050405020304" pitchFamily="18" charset="0"/>
              </a:rPr>
              <a:t>suyu,deniz</a:t>
            </a:r>
            <a:r>
              <a:rPr lang="tr-TR" sz="2400" dirty="0">
                <a:latin typeface="Times New Roman" panose="02020603050405020304" pitchFamily="18" charset="0"/>
                <a:cs typeface="Times New Roman" panose="02020603050405020304" pitchFamily="18" charset="0"/>
              </a:rPr>
              <a:t> havası ve deniz ikliminin insan sağlığına sunduğu olanakları tıp bilimine uygun olarak değerlendiren deniz kürüne verilen isimdir.</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Deniz kürü uygulamaları için, öncelikle 4 ve 5 yıldızlı oteller bünyesinde </a:t>
            </a:r>
            <a:r>
              <a:rPr lang="tr-TR" sz="2400" b="1" dirty="0">
                <a:latin typeface="Times New Roman" panose="02020603050405020304" pitchFamily="18" charset="0"/>
                <a:cs typeface="Times New Roman" panose="02020603050405020304" pitchFamily="18" charset="0"/>
              </a:rPr>
              <a:t>inşa edilen kapalı ve açık yüzme havuzlarında ısıtılmış deniz suyu </a:t>
            </a:r>
            <a:r>
              <a:rPr lang="tr-TR" sz="2400" dirty="0">
                <a:latin typeface="Times New Roman" panose="02020603050405020304" pitchFamily="18" charset="0"/>
                <a:cs typeface="Times New Roman" panose="02020603050405020304" pitchFamily="18" charset="0"/>
              </a:rPr>
              <a:t>kullanılır. Bu tür </a:t>
            </a:r>
            <a:r>
              <a:rPr lang="tr-TR" sz="2400" dirty="0" err="1">
                <a:latin typeface="Times New Roman" panose="02020603050405020304" pitchFamily="18" charset="0"/>
                <a:cs typeface="Times New Roman" panose="02020603050405020304" pitchFamily="18" charset="0"/>
              </a:rPr>
              <a:t>yerler,doktor</a:t>
            </a:r>
            <a:r>
              <a:rPr lang="tr-TR" sz="2400" dirty="0">
                <a:latin typeface="Times New Roman" panose="02020603050405020304" pitchFamily="18" charset="0"/>
                <a:cs typeface="Times New Roman" panose="02020603050405020304" pitchFamily="18" charset="0"/>
              </a:rPr>
              <a:t> denetimiyle, masaj, beden eğitimi, spor gibi değişik merkezlerde kaplıca turizminde olduğu gibi hizmet verecek şekilde düzenlenir.</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Deniz turizmi aynı zamanda kurvaziyer turizmi konusunu da kapsamaktadır. Havayollarında yaşanan rötarlar, yüksek fiyatlar ve yolculuk güzergâhının görülememesi gibi dezavantajlar nedeniyle kurvaziyer seyahatleri </a:t>
            </a:r>
            <a:r>
              <a:rPr lang="tr-TR" sz="2400" b="1" dirty="0">
                <a:latin typeface="Times New Roman" panose="02020603050405020304" pitchFamily="18" charset="0"/>
                <a:cs typeface="Times New Roman" panose="02020603050405020304" pitchFamily="18" charset="0"/>
              </a:rPr>
              <a:t>özellikle yaşlı ve üst </a:t>
            </a:r>
            <a:r>
              <a:rPr lang="tr-TR" sz="2400" b="1" dirty="0" err="1">
                <a:latin typeface="Times New Roman" panose="02020603050405020304" pitchFamily="18" charset="0"/>
                <a:cs typeface="Times New Roman" panose="02020603050405020304" pitchFamily="18" charset="0"/>
              </a:rPr>
              <a:t>sosyo</a:t>
            </a:r>
            <a:r>
              <a:rPr lang="tr-TR" sz="2400" b="1" dirty="0">
                <a:latin typeface="Times New Roman" panose="02020603050405020304" pitchFamily="18" charset="0"/>
                <a:cs typeface="Times New Roman" panose="02020603050405020304" pitchFamily="18" charset="0"/>
              </a:rPr>
              <a:t>-ekonomik sosyal </a:t>
            </a:r>
            <a:r>
              <a:rPr lang="tr-TR" sz="2400" dirty="0">
                <a:latin typeface="Times New Roman" panose="02020603050405020304" pitchFamily="18" charset="0"/>
                <a:cs typeface="Times New Roman" panose="02020603050405020304" pitchFamily="18" charset="0"/>
              </a:rPr>
              <a:t>kategorilerdeki </a:t>
            </a:r>
            <a:r>
              <a:rPr lang="tr-TR" sz="2400" b="1" dirty="0">
                <a:latin typeface="Times New Roman" panose="02020603050405020304" pitchFamily="18" charset="0"/>
                <a:cs typeface="Times New Roman" panose="02020603050405020304" pitchFamily="18" charset="0"/>
              </a:rPr>
              <a:t>Avrupalı turistler </a:t>
            </a:r>
            <a:r>
              <a:rPr lang="tr-TR" sz="2400" dirty="0">
                <a:latin typeface="Times New Roman" panose="02020603050405020304" pitchFamily="18" charset="0"/>
                <a:cs typeface="Times New Roman" panose="02020603050405020304" pitchFamily="18" charset="0"/>
              </a:rPr>
              <a:t>tarafından tercih edilen bir deniz turizmi olmaktadır. </a:t>
            </a:r>
          </a:p>
          <a:p>
            <a:pPr marL="0" indent="0" algn="just">
              <a:buNone/>
            </a:pPr>
            <a:endParaRPr lang="tr-TR" dirty="0">
              <a:latin typeface="Times New Roman" panose="02020603050405020304" pitchFamily="18" charset="0"/>
              <a:cs typeface="Times New Roman" panose="02020603050405020304" pitchFamily="18" charset="0"/>
            </a:endParaRPr>
          </a:p>
          <a:p>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6. KATILANLARIN AMAÇLARINA GÖRE</a:t>
            </a:r>
          </a:p>
        </p:txBody>
      </p:sp>
    </p:spTree>
    <p:extLst>
      <p:ext uri="{BB962C8B-B14F-4D97-AF65-F5344CB8AC3E}">
        <p14:creationId xmlns:p14="http://schemas.microsoft.com/office/powerpoint/2010/main" val="404626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53110" y="1468582"/>
            <a:ext cx="11991108" cy="5142272"/>
          </a:xfrm>
        </p:spPr>
        <p:txBody>
          <a:bodyPr>
            <a:noAutofit/>
          </a:bodyPr>
          <a:lstStyle/>
          <a:p>
            <a:r>
              <a:rPr lang="tr-TR" sz="2400" b="1" dirty="0">
                <a:latin typeface="Times New Roman" panose="02020603050405020304" pitchFamily="18" charset="0"/>
                <a:cs typeface="Times New Roman" panose="02020603050405020304" pitchFamily="18" charset="0"/>
              </a:rPr>
              <a:t>B)KONGRE TURİZMİ</a:t>
            </a:r>
          </a:p>
          <a:p>
            <a:endParaRPr lang="tr-TR"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Her kongre bir turistik hareket nedenidir. Türkiye’nin bugün dünya pazarlarından aldığı pay büyük boyutlarda olmamasına karşın, özellikle İstanbul, İzmir, Antalya ve Ankara gibi yeterli alt ve üst yapıya sahip bölgeleri ile dünya kongre pazarından isminden bahsedilen ülkeler arasında yer almaya başlamıştır. </a:t>
            </a:r>
          </a:p>
          <a:p>
            <a:pPr algn="just">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Gerçekleştirilen konferans ve kongrelere katılımın ödül amaçlı olarak gerçekleşmesi durumunda ortaya çıkan </a:t>
            </a:r>
            <a:r>
              <a:rPr lang="tr-TR" sz="2400" b="1" dirty="0">
                <a:latin typeface="Times New Roman" panose="02020603050405020304" pitchFamily="18" charset="0"/>
                <a:cs typeface="Times New Roman" panose="02020603050405020304" pitchFamily="18" charset="0"/>
              </a:rPr>
              <a:t>“ödül turizmi” (</a:t>
            </a:r>
            <a:r>
              <a:rPr lang="tr-TR" sz="2400" b="1" i="1" dirty="0" err="1">
                <a:latin typeface="Times New Roman" panose="02020603050405020304" pitchFamily="18" charset="0"/>
                <a:cs typeface="Times New Roman" panose="02020603050405020304" pitchFamily="18" charset="0"/>
              </a:rPr>
              <a:t>incentive</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turizm çeşidi de bu turizm türü içinde yer</a:t>
            </a:r>
          </a:p>
          <a:p>
            <a:pPr marL="0" indent="0" algn="just">
              <a:buNone/>
            </a:pPr>
            <a:r>
              <a:rPr lang="tr-TR" sz="2400" dirty="0">
                <a:latin typeface="Times New Roman" panose="02020603050405020304" pitchFamily="18" charset="0"/>
                <a:cs typeface="Times New Roman" panose="02020603050405020304" pitchFamily="18" charset="0"/>
              </a:rPr>
              <a:t>    almaktadır. </a:t>
            </a:r>
          </a:p>
          <a:p>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6. KATILANLARIN AMAÇLARINA GÖRE</a:t>
            </a:r>
          </a:p>
        </p:txBody>
      </p:sp>
    </p:spTree>
    <p:extLst>
      <p:ext uri="{BB962C8B-B14F-4D97-AF65-F5344CB8AC3E}">
        <p14:creationId xmlns:p14="http://schemas.microsoft.com/office/powerpoint/2010/main" val="193087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53110" y="1468582"/>
            <a:ext cx="11991108" cy="5142272"/>
          </a:xfrm>
        </p:spPr>
        <p:txBody>
          <a:bodyPr>
            <a:noAutofit/>
          </a:bodyPr>
          <a:lstStyle/>
          <a:p>
            <a:r>
              <a:rPr lang="tr-TR" sz="2400" b="1" dirty="0">
                <a:latin typeface="Times New Roman" panose="02020603050405020304" pitchFamily="18" charset="0"/>
                <a:cs typeface="Times New Roman" panose="02020603050405020304" pitchFamily="18" charset="0"/>
              </a:rPr>
              <a:t>C)TERMAL TURİZMİ</a:t>
            </a:r>
          </a:p>
          <a:p>
            <a:endParaRPr lang="tr-TR"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Sağlık Turizmi; kısaca tedavi amacı ile yapılan seyahatlerdir. Başka bir ifadeyle, sağlık turizmi, fizik tedavi ve rehabilitasyon gereksinimi olanlarla birlikte uluslararası hasta potansiyelini kullanarak sağlık kuruluşlarının büyümesine olanak sağlayan turizm türüdür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Termal turizm ise sağlık turizmi içerisinde değerlendirilen, içeriklerinde erimiş mineral bulunan maden sularının dinlenme, zindeleşme, tedavi vb. amaçlarına dönük olarak kullanımından doğan bir dizi ilişkiden kaynaklanmaktadır.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Dünyada </a:t>
            </a:r>
            <a:r>
              <a:rPr lang="tr-TR" sz="2400" dirty="0" err="1">
                <a:latin typeface="Times New Roman" panose="02020603050405020304" pitchFamily="18" charset="0"/>
                <a:cs typeface="Times New Roman" panose="02020603050405020304" pitchFamily="18" charset="0"/>
              </a:rPr>
              <a:t>Spa</a:t>
            </a:r>
            <a:r>
              <a:rPr lang="tr-TR" sz="2400" dirty="0">
                <a:latin typeface="Times New Roman" panose="02020603050405020304" pitchFamily="18" charset="0"/>
                <a:cs typeface="Times New Roman" panose="02020603050405020304" pitchFamily="18" charset="0"/>
              </a:rPr>
              <a:t> aktiviteleri de hızla gelişmektedir. </a:t>
            </a:r>
            <a:r>
              <a:rPr lang="tr-TR" sz="2400" b="1" dirty="0">
                <a:latin typeface="Times New Roman" panose="02020603050405020304" pitchFamily="18" charset="0"/>
                <a:cs typeface="Times New Roman" panose="02020603050405020304" pitchFamily="18" charset="0"/>
              </a:rPr>
              <a:t>SPA</a:t>
            </a:r>
            <a:r>
              <a:rPr lang="tr-TR" sz="2400" dirty="0">
                <a:latin typeface="Times New Roman" panose="02020603050405020304" pitchFamily="18" charset="0"/>
                <a:cs typeface="Times New Roman" panose="02020603050405020304" pitchFamily="18" charset="0"/>
              </a:rPr>
              <a:t> Latince </a:t>
            </a:r>
            <a:r>
              <a:rPr lang="tr-TR" sz="2400" b="1" dirty="0">
                <a:solidFill>
                  <a:srgbClr val="FF0000"/>
                </a:solidFill>
                <a:latin typeface="Times New Roman" panose="02020603050405020304" pitchFamily="18" charset="0"/>
                <a:cs typeface="Times New Roman" panose="02020603050405020304" pitchFamily="18" charset="0"/>
              </a:rPr>
              <a:t>"</a:t>
            </a:r>
            <a:r>
              <a:rPr lang="tr-TR" sz="2400" b="1" dirty="0" err="1">
                <a:solidFill>
                  <a:srgbClr val="FF0000"/>
                </a:solidFill>
                <a:latin typeface="Times New Roman" panose="02020603050405020304" pitchFamily="18" charset="0"/>
                <a:cs typeface="Times New Roman" panose="02020603050405020304" pitchFamily="18" charset="0"/>
              </a:rPr>
              <a:t>Salus</a:t>
            </a:r>
            <a:r>
              <a:rPr lang="tr-TR" sz="2400" b="1" dirty="0">
                <a:solidFill>
                  <a:srgbClr val="FF0000"/>
                </a:solidFill>
                <a:latin typeface="Times New Roman" panose="02020603050405020304" pitchFamily="18" charset="0"/>
                <a:cs typeface="Times New Roman" panose="02020603050405020304" pitchFamily="18" charset="0"/>
              </a:rPr>
              <a:t> Per </a:t>
            </a:r>
            <a:r>
              <a:rPr lang="tr-TR" sz="2400" b="1" dirty="0" err="1">
                <a:solidFill>
                  <a:srgbClr val="FF0000"/>
                </a:solidFill>
                <a:latin typeface="Times New Roman" panose="02020603050405020304" pitchFamily="18" charset="0"/>
                <a:cs typeface="Times New Roman" panose="02020603050405020304" pitchFamily="18" charset="0"/>
              </a:rPr>
              <a:t>Aquam</a:t>
            </a:r>
            <a:r>
              <a:rPr lang="tr-TR" sz="2400" b="1" dirty="0">
                <a:solidFill>
                  <a:srgbClr val="FF0000"/>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teriminin baş harflerinden oluşmaktadır. </a:t>
            </a:r>
            <a:r>
              <a:rPr lang="tr-TR" sz="2400" b="1" u="sng" dirty="0">
                <a:solidFill>
                  <a:srgbClr val="0070C0"/>
                </a:solidFill>
                <a:latin typeface="Times New Roman" panose="02020603050405020304" pitchFamily="18" charset="0"/>
                <a:cs typeface="Times New Roman" panose="02020603050405020304" pitchFamily="18" charset="0"/>
              </a:rPr>
              <a:t>"Su ile gelen iyilik" </a:t>
            </a:r>
            <a:r>
              <a:rPr lang="tr-TR" sz="2400" dirty="0">
                <a:latin typeface="Times New Roman" panose="02020603050405020304" pitchFamily="18" charset="0"/>
                <a:cs typeface="Times New Roman" panose="02020603050405020304" pitchFamily="18" charset="0"/>
              </a:rPr>
              <a:t>anlamına gelen bu terim Roma döneminden beri termal ya da deniz suyunun ağırlıklı olarak kullanıldığı vücut bakımı ve tedavileri için kullanılmaktadır.</a:t>
            </a:r>
          </a:p>
          <a:p>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6. KATILANLARIN AMAÇLARINA GÖRE</a:t>
            </a:r>
          </a:p>
        </p:txBody>
      </p:sp>
    </p:spTree>
    <p:extLst>
      <p:ext uri="{BB962C8B-B14F-4D97-AF65-F5344CB8AC3E}">
        <p14:creationId xmlns:p14="http://schemas.microsoft.com/office/powerpoint/2010/main" val="15826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53110" y="1468582"/>
            <a:ext cx="11991108" cy="5142272"/>
          </a:xfrm>
        </p:spPr>
        <p:txBody>
          <a:bodyPr>
            <a:noAutofit/>
          </a:bodyPr>
          <a:lstStyle/>
          <a:p>
            <a:r>
              <a:rPr lang="tr-TR" sz="2400" b="1" dirty="0">
                <a:latin typeface="Times New Roman" panose="02020603050405020304" pitchFamily="18" charset="0"/>
                <a:cs typeface="Times New Roman" panose="02020603050405020304" pitchFamily="18" charset="0"/>
              </a:rPr>
              <a:t>C)TERMAL TURİZMİ</a:t>
            </a:r>
          </a:p>
          <a:p>
            <a:endParaRPr lang="tr-TR"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Son yıllara kadar büyük ölçüde termal turizmi içeren sağlık turizmi günümüzde Türkiye’de önemli bir pazara sahip </a:t>
            </a:r>
            <a:r>
              <a:rPr lang="tr-TR" b="1" dirty="0">
                <a:latin typeface="Times New Roman" panose="02020603050405020304" pitchFamily="18" charset="0"/>
                <a:cs typeface="Times New Roman" panose="02020603050405020304" pitchFamily="18" charset="0"/>
              </a:rPr>
              <a:t>“medikal turizmi”</a:t>
            </a:r>
            <a:r>
              <a:rPr lang="tr-TR" dirty="0">
                <a:latin typeface="Times New Roman" panose="02020603050405020304" pitchFamily="18" charset="0"/>
                <a:cs typeface="Times New Roman" panose="02020603050405020304" pitchFamily="18" charset="0"/>
              </a:rPr>
              <a:t> de içermektedir. </a:t>
            </a:r>
            <a:r>
              <a:rPr lang="tr-TR" b="1" dirty="0">
                <a:solidFill>
                  <a:srgbClr val="FF0000"/>
                </a:solidFill>
                <a:latin typeface="Times New Roman" panose="02020603050405020304" pitchFamily="18" charset="0"/>
                <a:cs typeface="Times New Roman" panose="02020603050405020304" pitchFamily="18" charset="0"/>
              </a:rPr>
              <a:t>Sağlık turizmi kavramı genel olarak sağlıklı ve zinde kalmaya yönelik tüm kavramları kapsarken medikal turizm kavramı tıbbi müdahaleler ve tedavi maksatlı turizm olarak  benimsenmeye </a:t>
            </a:r>
            <a:r>
              <a:rPr lang="tr-TR" b="1" dirty="0" err="1">
                <a:solidFill>
                  <a:srgbClr val="FF0000"/>
                </a:solidFill>
                <a:latin typeface="Times New Roman" panose="02020603050405020304" pitchFamily="18" charset="0"/>
                <a:cs typeface="Times New Roman" panose="02020603050405020304" pitchFamily="18" charset="0"/>
              </a:rPr>
              <a:t>başlanmıştır.</a:t>
            </a:r>
            <a:r>
              <a:rPr lang="tr-TR" dirty="0" err="1">
                <a:latin typeface="Times New Roman" panose="02020603050405020304" pitchFamily="18" charset="0"/>
                <a:cs typeface="Times New Roman" panose="02020603050405020304" pitchFamily="18" charset="0"/>
              </a:rPr>
              <a:t>Özellikle</a:t>
            </a:r>
            <a:r>
              <a:rPr lang="tr-TR" dirty="0">
                <a:latin typeface="Times New Roman" panose="02020603050405020304" pitchFamily="18" charset="0"/>
                <a:cs typeface="Times New Roman" panose="02020603050405020304" pitchFamily="18" charset="0"/>
              </a:rPr>
              <a:t> kozmetik cerrahi, diş bakımı ve diğer cerrahi müdahalelerin gelişmiş ülkelerde yüksek maliyetli olması nedeniyle turistler bu tür operasyonların daha ucuza yapıldığı ülkelere hem tatil hem de sağlık amacıyla seyahat etmeye başlamışlardır .</a:t>
            </a:r>
          </a:p>
          <a:p>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6. KATILANLARIN AMAÇLARINA GÖRE</a:t>
            </a:r>
          </a:p>
        </p:txBody>
      </p:sp>
    </p:spTree>
    <p:extLst>
      <p:ext uri="{BB962C8B-B14F-4D97-AF65-F5344CB8AC3E}">
        <p14:creationId xmlns:p14="http://schemas.microsoft.com/office/powerpoint/2010/main" val="278949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23274" y="90128"/>
            <a:ext cx="11314545" cy="898163"/>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36946" y="1357745"/>
            <a:ext cx="11887200" cy="5500255"/>
          </a:xfrm>
        </p:spPr>
        <p:txBody>
          <a:bodyPr>
            <a:noAutofit/>
          </a:bodyPr>
          <a:lstStyle/>
          <a:p>
            <a:r>
              <a:rPr lang="tr-TR" b="1" dirty="0"/>
              <a:t>B)Kitle Turizmi</a:t>
            </a:r>
            <a:endParaRPr lang="tr-TR" dirty="0"/>
          </a:p>
          <a:p>
            <a:pPr marL="0" indent="0" algn="just">
              <a:buNone/>
            </a:pPr>
            <a:r>
              <a:rPr lang="tr-TR" dirty="0">
                <a:latin typeface="Times New Roman" panose="02020603050405020304" pitchFamily="18" charset="0"/>
                <a:cs typeface="Times New Roman" panose="02020603050405020304" pitchFamily="18" charset="0"/>
              </a:rPr>
              <a:t>İnsanların turizme geniş ölçüde büyük kitleler halinde katıldıkları turizm aktivitesine kitle turizmi adı verilmektedir. </a:t>
            </a:r>
            <a:r>
              <a:rPr lang="tr-TR" b="1" dirty="0">
                <a:latin typeface="Times New Roman" panose="02020603050405020304" pitchFamily="18" charset="0"/>
                <a:cs typeface="Times New Roman" panose="02020603050405020304" pitchFamily="18" charset="0"/>
              </a:rPr>
              <a:t>1950’li</a:t>
            </a:r>
            <a:r>
              <a:rPr lang="tr-TR" dirty="0">
                <a:latin typeface="Times New Roman" panose="02020603050405020304" pitchFamily="18" charset="0"/>
                <a:cs typeface="Times New Roman" panose="02020603050405020304" pitchFamily="18" charset="0"/>
              </a:rPr>
              <a:t> yıllardan sonra gözlenmeye başlayan bu turizm çeşidi, günümüzün turizm hareketlerinin belirleyicisi durumundadır. Çünkü, günümüzde çoğunlukla kitle turizmi hareketleri söz konusudur.</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b="1" dirty="0">
                <a:solidFill>
                  <a:srgbClr val="FF0000"/>
                </a:solidFill>
                <a:latin typeface="Times New Roman" panose="02020603050405020304" pitchFamily="18" charset="0"/>
                <a:cs typeface="Times New Roman" panose="02020603050405020304" pitchFamily="18" charset="0"/>
              </a:rPr>
              <a:t>Kitle turizminin en tipik özelliği, insanların daha çok </a:t>
            </a:r>
            <a:r>
              <a:rPr lang="tr-TR" b="1" u="sng" dirty="0">
                <a:latin typeface="Times New Roman" panose="02020603050405020304" pitchFamily="18" charset="0"/>
                <a:cs typeface="Times New Roman" panose="02020603050405020304" pitchFamily="18" charset="0"/>
              </a:rPr>
              <a:t>paket turları </a:t>
            </a:r>
            <a:r>
              <a:rPr lang="tr-TR" b="1" dirty="0">
                <a:solidFill>
                  <a:srgbClr val="FF0000"/>
                </a:solidFill>
                <a:latin typeface="Times New Roman" panose="02020603050405020304" pitchFamily="18" charset="0"/>
                <a:cs typeface="Times New Roman" panose="02020603050405020304" pitchFamily="18" charset="0"/>
              </a:rPr>
              <a:t>tercih etmesidir. </a:t>
            </a:r>
            <a:r>
              <a:rPr lang="tr-TR" b="1" dirty="0">
                <a:solidFill>
                  <a:srgbClr val="0070C0"/>
                </a:solidFill>
                <a:latin typeface="Times New Roman" panose="02020603050405020304" pitchFamily="18" charset="0"/>
                <a:cs typeface="Times New Roman" panose="02020603050405020304" pitchFamily="18" charset="0"/>
              </a:rPr>
              <a:t>Kitle turizminde, katılan </a:t>
            </a:r>
            <a:r>
              <a:rPr lang="tr-TR" b="1" u="sng" dirty="0">
                <a:latin typeface="Times New Roman" panose="02020603050405020304" pitchFamily="18" charset="0"/>
                <a:cs typeface="Times New Roman" panose="02020603050405020304" pitchFamily="18" charset="0"/>
              </a:rPr>
              <a:t>kişi sayısı </a:t>
            </a:r>
            <a:r>
              <a:rPr lang="tr-TR" b="1" dirty="0">
                <a:solidFill>
                  <a:srgbClr val="0070C0"/>
                </a:solidFill>
                <a:latin typeface="Times New Roman" panose="02020603050405020304" pitchFamily="18" charset="0"/>
                <a:cs typeface="Times New Roman" panose="02020603050405020304" pitchFamily="18" charset="0"/>
              </a:rPr>
              <a:t>yönüyle sahip olduğu üstünlüğünün yanı sıra, oluşturulan </a:t>
            </a:r>
            <a:r>
              <a:rPr lang="tr-TR" b="1" u="sng" dirty="0">
                <a:latin typeface="Times New Roman" panose="02020603050405020304" pitchFamily="18" charset="0"/>
                <a:cs typeface="Times New Roman" panose="02020603050405020304" pitchFamily="18" charset="0"/>
              </a:rPr>
              <a:t>grupların sürekliliği </a:t>
            </a:r>
            <a:r>
              <a:rPr lang="tr-TR" b="1" dirty="0">
                <a:solidFill>
                  <a:srgbClr val="0070C0"/>
                </a:solidFill>
                <a:latin typeface="Times New Roman" panose="02020603050405020304" pitchFamily="18" charset="0"/>
                <a:cs typeface="Times New Roman" panose="02020603050405020304" pitchFamily="18" charset="0"/>
              </a:rPr>
              <a:t>de söz konusudur. </a:t>
            </a:r>
            <a:r>
              <a:rPr lang="tr-TR" b="1" dirty="0">
                <a:solidFill>
                  <a:srgbClr val="00B050"/>
                </a:solidFill>
                <a:latin typeface="Times New Roman" panose="02020603050405020304" pitchFamily="18" charset="0"/>
                <a:cs typeface="Times New Roman" panose="02020603050405020304" pitchFamily="18" charset="0"/>
              </a:rPr>
              <a:t>Bu nedenle, turizmin geliştirilmesi aşamasında üzerinde en fazla durulan turizm çeşidini oluşturmaktadır. </a:t>
            </a:r>
            <a:r>
              <a:rPr lang="tr-TR" b="1" dirty="0" err="1">
                <a:latin typeface="Times New Roman" panose="02020603050405020304" pitchFamily="18" charset="0"/>
                <a:cs typeface="Times New Roman" panose="02020603050405020304" pitchFamily="18" charset="0"/>
              </a:rPr>
              <a:t>Ancak,</a:t>
            </a:r>
            <a:r>
              <a:rPr lang="tr-TR" dirty="0" err="1">
                <a:latin typeface="Times New Roman" panose="02020603050405020304" pitchFamily="18" charset="0"/>
                <a:cs typeface="Times New Roman" panose="02020603050405020304" pitchFamily="18" charset="0"/>
              </a:rPr>
              <a:t>belli</a:t>
            </a:r>
            <a:r>
              <a:rPr lang="tr-TR" dirty="0">
                <a:latin typeface="Times New Roman" panose="02020603050405020304" pitchFamily="18" charset="0"/>
                <a:cs typeface="Times New Roman" panose="02020603050405020304" pitchFamily="18" charset="0"/>
              </a:rPr>
              <a:t> bir aşamadan sonra kitle turizmine önem veren ülkelerde </a:t>
            </a:r>
            <a:r>
              <a:rPr lang="tr-TR" b="1" u="sng" dirty="0">
                <a:latin typeface="Times New Roman" panose="02020603050405020304" pitchFamily="18" charset="0"/>
                <a:cs typeface="Times New Roman" panose="02020603050405020304" pitchFamily="18" charset="0"/>
              </a:rPr>
              <a:t>doğal ve kültürel dengeler ile koruma-kullanma </a:t>
            </a:r>
            <a:r>
              <a:rPr lang="tr-TR" dirty="0">
                <a:latin typeface="Times New Roman" panose="02020603050405020304" pitchFamily="18" charset="0"/>
                <a:cs typeface="Times New Roman" panose="02020603050405020304" pitchFamily="18" charset="0"/>
              </a:rPr>
              <a:t>konusuna özen gösterilmesi gerekmektedir. </a:t>
            </a:r>
          </a:p>
          <a:p>
            <a:pPr algn="just">
              <a:lnSpc>
                <a:spcPct val="80000"/>
              </a:lnSpc>
            </a:pPr>
            <a:endParaRPr lang="tr-TR" sz="28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75B35B7B-446B-4CBF-B1BE-CEF46F2470AC}"/>
              </a:ext>
            </a:extLst>
          </p:cNvPr>
          <p:cNvSpPr txBox="1">
            <a:spLocks/>
          </p:cNvSpPr>
          <p:nvPr/>
        </p:nvSpPr>
        <p:spPr>
          <a:xfrm>
            <a:off x="438727" y="988291"/>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1. KATILAN KİŞİ SAYISINA GÖRE</a:t>
            </a:r>
          </a:p>
        </p:txBody>
      </p:sp>
    </p:spTree>
    <p:extLst>
      <p:ext uri="{BB962C8B-B14F-4D97-AF65-F5344CB8AC3E}">
        <p14:creationId xmlns:p14="http://schemas.microsoft.com/office/powerpoint/2010/main" val="231474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100446" y="1847273"/>
            <a:ext cx="11991108" cy="5142272"/>
          </a:xfrm>
        </p:spPr>
        <p:txBody>
          <a:bodyPr>
            <a:noAutofit/>
          </a:bodyPr>
          <a:lstStyle/>
          <a:p>
            <a:r>
              <a:rPr lang="tr-TR" sz="2400" b="1" dirty="0">
                <a:latin typeface="Times New Roman" panose="02020603050405020304" pitchFamily="18" charset="0"/>
                <a:cs typeface="Times New Roman" panose="02020603050405020304" pitchFamily="18" charset="0"/>
              </a:rPr>
              <a:t>D)YAT TURİZMİ</a:t>
            </a:r>
          </a:p>
          <a:p>
            <a:endParaRPr lang="tr-TR"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1983 yılında yürürlüğe giren Turizmi Teşvik Yasası’nın 815 sayılı Kabotaj Yasası’nda değişikliğe yol açmasıyla hızla gelişmeye başlamıştır. Bu yasa değişikliği ile aynı zamanda, yabancı yatların gezi ve spor amacıyla Türk limanları ve karasularında seyretmelerine ve Yunanistan’da faaliyet gösteren yabancı bayraklı yat işletmelerinin, yatları ile birlikte Türkiye’ye yerleşmelerine izin verilmiştir. Bu uygulamanın doğal bir sonucu olarak Türkiye’de faaliyet gösteren yerli yat işletmecileri ve bunlara ait yatlar nitelik ve nicelik yönünden uluslararası standartlara yükselmiştir.</a:t>
            </a:r>
          </a:p>
          <a:p>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6. KATILANLARIN AMAÇLARINA GÖRE</a:t>
            </a:r>
          </a:p>
        </p:txBody>
      </p:sp>
    </p:spTree>
    <p:extLst>
      <p:ext uri="{BB962C8B-B14F-4D97-AF65-F5344CB8AC3E}">
        <p14:creationId xmlns:p14="http://schemas.microsoft.com/office/powerpoint/2010/main" val="289368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100446" y="1810328"/>
            <a:ext cx="11991108" cy="5142272"/>
          </a:xfrm>
        </p:spPr>
        <p:txBody>
          <a:bodyPr>
            <a:noAutofit/>
          </a:bodyPr>
          <a:lstStyle/>
          <a:p>
            <a:r>
              <a:rPr lang="tr-TR" sz="2400" b="1" dirty="0">
                <a:latin typeface="Times New Roman" panose="02020603050405020304" pitchFamily="18" charset="0"/>
                <a:cs typeface="Times New Roman" panose="02020603050405020304" pitchFamily="18" charset="0"/>
              </a:rPr>
              <a:t>E)MAĞARA TURİZMİ</a:t>
            </a:r>
          </a:p>
          <a:p>
            <a:endParaRPr lang="tr-TR"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Doğal süreçler sonucunda oluşmuş yeraltı oyuğuna mağara adı verilmektedir. Genel olarak yer altı boşluğu ya da birbirlerine bağlantılı boşluklar sistemini içeren mağaralar işlevlerine ve yapılarına göre obruk olarak da tanımlanmaktadırlar. Turizm türlerinin geliştirilmesi kapsamında, Türkiye’de turizm hareketlerinin diğer bölgelere ve yılın diğer aylarına yaygınlaştırılması amacıyla son yıllarda “mağara turizmi” konusunda yapılan çalışmalar artış göstermektedir .</a:t>
            </a:r>
            <a:endParaRPr lang="tr-TR" sz="32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6. KATILANLARIN AMAÇLARINA GÖRE</a:t>
            </a:r>
          </a:p>
        </p:txBody>
      </p:sp>
    </p:spTree>
    <p:extLst>
      <p:ext uri="{BB962C8B-B14F-4D97-AF65-F5344CB8AC3E}">
        <p14:creationId xmlns:p14="http://schemas.microsoft.com/office/powerpoint/2010/main" val="198528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100446" y="2041236"/>
            <a:ext cx="11991108" cy="5142272"/>
          </a:xfrm>
        </p:spPr>
        <p:txBody>
          <a:bodyPr>
            <a:noAutofit/>
          </a:bodyPr>
          <a:lstStyle/>
          <a:p>
            <a:r>
              <a:rPr lang="tr-TR" sz="2400" b="1" dirty="0">
                <a:latin typeface="Times New Roman" panose="02020603050405020304" pitchFamily="18" charset="0"/>
                <a:cs typeface="Times New Roman" panose="02020603050405020304" pitchFamily="18" charset="0"/>
              </a:rPr>
              <a:t>F) DAĞ VE KIŞ TURİZMİ</a:t>
            </a:r>
          </a:p>
          <a:p>
            <a:endParaRPr lang="tr-TR"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Giderek kirlenen kentlerin yaşanmaz hale gelmesi, dağ turizmi gibi insan ile doğayı yakınlaştıran turizm türlerinin genişlemesine yol açmaktadır. </a:t>
            </a:r>
            <a:r>
              <a:rPr lang="tr-TR" b="1" dirty="0">
                <a:solidFill>
                  <a:srgbClr val="FF0000"/>
                </a:solidFill>
                <a:latin typeface="Times New Roman" panose="02020603050405020304" pitchFamily="18" charset="0"/>
                <a:cs typeface="Times New Roman" panose="02020603050405020304" pitchFamily="18" charset="0"/>
              </a:rPr>
              <a:t>Dağ turizmi yürüyüş, tırmanma ve kayak şeklinde gerçekleştirilebilmektedir.</a:t>
            </a:r>
            <a:r>
              <a:rPr lang="tr-TR" dirty="0">
                <a:latin typeface="Times New Roman" panose="02020603050405020304" pitchFamily="18" charset="0"/>
                <a:cs typeface="Times New Roman" panose="02020603050405020304" pitchFamily="18" charset="0"/>
              </a:rPr>
              <a:t> Türkiye’de son yıllarda üniversitelerin dağcılık kulüpleri ile başlayan dağcılık, seyahat acenteleri tarafından paket turların gerçekleştirildiği bir turizm türü olarak giderek gelişmektedir. </a:t>
            </a: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6. KATILANLARIN AMAÇLARINA GÖRE</a:t>
            </a:r>
          </a:p>
        </p:txBody>
      </p:sp>
    </p:spTree>
    <p:extLst>
      <p:ext uri="{BB962C8B-B14F-4D97-AF65-F5344CB8AC3E}">
        <p14:creationId xmlns:p14="http://schemas.microsoft.com/office/powerpoint/2010/main" val="168438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100446" y="1782618"/>
            <a:ext cx="11991108" cy="5142272"/>
          </a:xfrm>
        </p:spPr>
        <p:txBody>
          <a:bodyPr>
            <a:noAutofit/>
          </a:bodyPr>
          <a:lstStyle/>
          <a:p>
            <a:r>
              <a:rPr lang="tr-TR" sz="2400" b="1" dirty="0">
                <a:latin typeface="Times New Roman" panose="02020603050405020304" pitchFamily="18" charset="0"/>
                <a:cs typeface="Times New Roman" panose="02020603050405020304" pitchFamily="18" charset="0"/>
              </a:rPr>
              <a:t>G) AV TURİZMİ</a:t>
            </a: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Av turizmi, bilinçli ve belli bir eğitime dayanarak, doğaya zarar vermeden yapılan sadece olgunluğa erişmiş hayvanların avlanması olayıdır. </a:t>
            </a:r>
          </a:p>
          <a:p>
            <a:pPr algn="just">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Av turizmi, ancak </a:t>
            </a:r>
            <a:r>
              <a:rPr lang="tr-TR" b="1" dirty="0">
                <a:solidFill>
                  <a:srgbClr val="FF0000"/>
                </a:solidFill>
                <a:latin typeface="Times New Roman" panose="02020603050405020304" pitchFamily="18" charset="0"/>
                <a:cs typeface="Times New Roman" panose="02020603050405020304" pitchFamily="18" charset="0"/>
              </a:rPr>
              <a:t>A grubu seyahat acenteleri </a:t>
            </a:r>
            <a:r>
              <a:rPr lang="tr-TR" dirty="0">
                <a:latin typeface="Times New Roman" panose="02020603050405020304" pitchFamily="18" charset="0"/>
                <a:cs typeface="Times New Roman" panose="02020603050405020304" pitchFamily="18" charset="0"/>
              </a:rPr>
              <a:t>aracılığıyla yapılmaktadır. Av turizmi, bilinçli ve kurallara uygun olarak yapılması durumunda her yönden olumlu etkileri olan bir turizm türüdür .Bir yandan </a:t>
            </a:r>
            <a:r>
              <a:rPr lang="tr-TR" b="1" dirty="0">
                <a:latin typeface="Times New Roman" panose="02020603050405020304" pitchFamily="18" charset="0"/>
                <a:cs typeface="Times New Roman" panose="02020603050405020304" pitchFamily="18" charset="0"/>
              </a:rPr>
              <a:t>ülkenin yaban hayatını koruyup geliştirirken, diğer yandan da, önemli bir gelir kaynağını </a:t>
            </a:r>
            <a:r>
              <a:rPr lang="tr-TR" dirty="0">
                <a:latin typeface="Times New Roman" panose="02020603050405020304" pitchFamily="18" charset="0"/>
                <a:cs typeface="Times New Roman" panose="02020603050405020304" pitchFamily="18" charset="0"/>
              </a:rPr>
              <a:t>oluşturmaktadır. </a:t>
            </a:r>
            <a:r>
              <a:rPr lang="tr-TR" b="1" dirty="0">
                <a:solidFill>
                  <a:srgbClr val="FF0000"/>
                </a:solidFill>
                <a:latin typeface="Times New Roman" panose="02020603050405020304" pitchFamily="18" charset="0"/>
                <a:cs typeface="Times New Roman" panose="02020603050405020304" pitchFamily="18" charset="0"/>
              </a:rPr>
              <a:t>Av turizminin önemsendiği ülkelerde av hayvanları sayıca artmakta, çevreye ve yaban hayatına özen gösterme duygusu gelişmektedir. </a:t>
            </a:r>
            <a:r>
              <a:rPr lang="tr-TR" b="1" dirty="0">
                <a:latin typeface="Times New Roman" panose="02020603050405020304" pitchFamily="18" charset="0"/>
                <a:cs typeface="Times New Roman" panose="02020603050405020304" pitchFamily="18" charset="0"/>
              </a:rPr>
              <a:t>Ayrıca, av turizminin yapıldığı yörelerde, usulsüz avcılığın azaldığı ve oto kontrolün sağlandığı da görülmektedir.</a:t>
            </a: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6. KATILANLARIN AMAÇLARINA GÖRE</a:t>
            </a:r>
          </a:p>
        </p:txBody>
      </p:sp>
    </p:spTree>
    <p:extLst>
      <p:ext uri="{BB962C8B-B14F-4D97-AF65-F5344CB8AC3E}">
        <p14:creationId xmlns:p14="http://schemas.microsoft.com/office/powerpoint/2010/main" val="29360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21938" y="1570182"/>
            <a:ext cx="11991108" cy="5142272"/>
          </a:xfrm>
        </p:spPr>
        <p:txBody>
          <a:bodyPr>
            <a:noAutofit/>
          </a:bodyPr>
          <a:lstStyle/>
          <a:p>
            <a:r>
              <a:rPr lang="tr-TR" sz="2400" b="1" dirty="0">
                <a:latin typeface="Times New Roman" panose="02020603050405020304" pitchFamily="18" charset="0"/>
                <a:cs typeface="Times New Roman" panose="02020603050405020304" pitchFamily="18" charset="0"/>
              </a:rPr>
              <a:t>H) GOLF TURİZMİ</a:t>
            </a:r>
          </a:p>
          <a:p>
            <a:pPr algn="just">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Golf turizmi, toplumun gelir düzeyi yüksek ve orta-ileri yaşlardaki insanlarının tercih ettiği bir turizm türüdür. Turizmin çeşitlendirilmesi, istihdam olanağı yaratması, gelir getirmesi ve yeşil alanlar yaratması gibi nedenlerle Türkiye’de son yıllarda golf turizmine önem verilmeye başlanmıştır. </a:t>
            </a:r>
          </a:p>
          <a:p>
            <a:pPr algn="just">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Golf alanı seçiminde, toprağın niteliği, yüksek standartlar, konaklama tesisleri, havaalanına yakınlık ve iklim koşulları önemli rol oynamaktadır. Rekreasyon alanları ile birleştirilerek meydana getirilecek golf alanları, özellikle üçüncü yaş turizminin geliştirilmesi açısından da üzerinde önemle durulması gereken konular arasında yer almaktadır.</a:t>
            </a:r>
          </a:p>
          <a:p>
            <a:pPr algn="just">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Türkiye açısından ele alındığında golf turizmi, turizmin çeşitlendirilmesi bağlamında önemli gelişmeler göstermesine rağmen, yeterli olmayan golf turizmi arz olanakları nedeniyle kitle turizmi gibi hızlı bir gelişme göstermemektedir. Ancak, mevcut olan tesislerin iyi pazarlanması ve yeni arz olanaklarının yaratılması ile gelecekte birçok Avrupalı ve Amerikalı zengin turistin golf turizmi amaçlı olarak Türkiye’yi ziyaret edeceği tahmin edilmektedir.</a:t>
            </a: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6. KATILANLARIN AMAÇLARINA GÖRE</a:t>
            </a:r>
          </a:p>
        </p:txBody>
      </p:sp>
    </p:spTree>
    <p:extLst>
      <p:ext uri="{BB962C8B-B14F-4D97-AF65-F5344CB8AC3E}">
        <p14:creationId xmlns:p14="http://schemas.microsoft.com/office/powerpoint/2010/main" val="90283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21938" y="1570182"/>
            <a:ext cx="11991108" cy="5142272"/>
          </a:xfrm>
        </p:spPr>
        <p:txBody>
          <a:bodyPr>
            <a:noAutofit/>
          </a:bodyPr>
          <a:lstStyle/>
          <a:p>
            <a:r>
              <a:rPr lang="tr-TR" sz="2400" b="1" dirty="0">
                <a:latin typeface="Times New Roman" panose="02020603050405020304" pitchFamily="18" charset="0"/>
                <a:cs typeface="Times New Roman" panose="02020603050405020304" pitchFamily="18" charset="0"/>
              </a:rPr>
              <a:t>I) İNANÇ TURİZMİ</a:t>
            </a:r>
          </a:p>
          <a:p>
            <a:pPr algn="just">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Kutsal yerlere yönelik turizm etkinlikleri “inanç turizmi” olarak tanımlanmaktadır. Değişen turist isteklerine bağlı olarak tüm dünyada gelişme gösteren inanç turizmi kapsamında mevcut kültür değerlerinin korunması, turizme kazandırılması ve tanıtılması hedeflenmektedir.</a:t>
            </a:r>
          </a:p>
          <a:p>
            <a:pPr algn="just">
              <a:buFont typeface="Wingdings" panose="05000000000000000000" pitchFamily="2" charset="2"/>
              <a:buChar char="Ø"/>
            </a:pPr>
            <a:endParaRPr lang="tr-TR"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Türk halkının Anadolu toprakları üzerinde uzun yıllardan bu yana sürdürdüğü yaşam biçimi ve ilgili dönemin özelliklerini yansıtan dini inançları, gelenek ve görenekleri, mimari ve sanat eserleri günümüz turizmine önemli birer kaynak oluşturmaktadır. Bunun yanı sıra, ilkçağ uygarlıklarının Anadolu’da yaşam bulması, Hristiyanlığın ilk dönemlerindeki Havarilerin, Ortaçağ’da ise; Musevilerin bulundukları ülkelerde karşılaştıkları ağır baskı ve yok etme politikalarının sonucu olarak bu topraklara sığınmış olmaları dolayısıyla Anadolu, üç büyük dine (Müslümanlık, Hristiyanlık ve Musevilik) ait birçok kültürün doğduğu geliştiği ve yayıldığı bir dini merkez konumuna ulaşmıştır. Bu zengin geçmişinden günümüze kadar ulaşan önemli ziyaret merkezlerinin inanç turizmi projesi ile iyileştirilmesi, ziyaretçi sayısının artırılması amacıyla bir inanç turizmi envanteri hazırlanmıştır.</a:t>
            </a: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6. KATILANLARIN AMAÇLARINA GÖRE</a:t>
            </a:r>
          </a:p>
        </p:txBody>
      </p:sp>
    </p:spTree>
    <p:extLst>
      <p:ext uri="{BB962C8B-B14F-4D97-AF65-F5344CB8AC3E}">
        <p14:creationId xmlns:p14="http://schemas.microsoft.com/office/powerpoint/2010/main" val="225213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249382" y="1570182"/>
            <a:ext cx="11763664" cy="5142272"/>
          </a:xfrm>
        </p:spPr>
        <p:txBody>
          <a:bodyPr>
            <a:noAutofit/>
          </a:bodyPr>
          <a:lstStyle/>
          <a:p>
            <a:pPr marL="0" indent="0" algn="just">
              <a:buNone/>
            </a:pPr>
            <a:r>
              <a:rPr lang="tr-TR" b="1" dirty="0">
                <a:latin typeface="Times New Roman" panose="02020603050405020304" pitchFamily="18" charset="0"/>
                <a:cs typeface="Times New Roman" panose="02020603050405020304" pitchFamily="18" charset="0"/>
              </a:rPr>
              <a:t>İ) AKARSU TURİZMİ</a:t>
            </a:r>
          </a:p>
          <a:p>
            <a:pPr marL="0" indent="0" algn="just">
              <a:buNone/>
            </a:pPr>
            <a:r>
              <a:rPr lang="tr-TR" dirty="0">
                <a:latin typeface="Times New Roman" panose="02020603050405020304" pitchFamily="18" charset="0"/>
                <a:cs typeface="Times New Roman" panose="02020603050405020304" pitchFamily="18" charset="0"/>
              </a:rPr>
              <a:t>Akarsu kaynaklarının çeşitli </a:t>
            </a:r>
            <a:r>
              <a:rPr lang="tr-TR" dirty="0" err="1">
                <a:latin typeface="Times New Roman" panose="02020603050405020304" pitchFamily="18" charset="0"/>
                <a:cs typeface="Times New Roman" panose="02020603050405020304" pitchFamily="18" charset="0"/>
              </a:rPr>
              <a:t>rekreatif</a:t>
            </a:r>
            <a:r>
              <a:rPr lang="tr-TR" dirty="0">
                <a:latin typeface="Times New Roman" panose="02020603050405020304" pitchFamily="18" charset="0"/>
                <a:cs typeface="Times New Roman" panose="02020603050405020304" pitchFamily="18" charset="0"/>
              </a:rPr>
              <a:t> amaçlarla kullanılmasına akarsu turizmi adı verilmektedir. </a:t>
            </a:r>
            <a:r>
              <a:rPr lang="tr-TR" b="1" dirty="0">
                <a:latin typeface="Times New Roman" panose="02020603050405020304" pitchFamily="18" charset="0"/>
                <a:cs typeface="Times New Roman" panose="02020603050405020304" pitchFamily="18" charset="0"/>
              </a:rPr>
              <a:t>Rafting, trekking, yüzme, av turizmi (balık avlama) gibi turizm türleri, çeşitli akarsularda (nehir, dere, ırmak vb.) </a:t>
            </a:r>
            <a:r>
              <a:rPr lang="tr-TR" dirty="0">
                <a:latin typeface="Times New Roman" panose="02020603050405020304" pitchFamily="18" charset="0"/>
                <a:cs typeface="Times New Roman" panose="02020603050405020304" pitchFamily="18" charset="0"/>
              </a:rPr>
              <a:t>yapılması durumunda akarsu turizmi kapsamında yer almaktadır.</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b="1" dirty="0">
                <a:latin typeface="Times New Roman" panose="02020603050405020304" pitchFamily="18" charset="0"/>
                <a:cs typeface="Times New Roman" panose="02020603050405020304" pitchFamily="18" charset="0"/>
              </a:rPr>
              <a:t>J) KRUVAZİYER TURİZMİ</a:t>
            </a:r>
          </a:p>
          <a:p>
            <a:pPr marL="0" indent="0" algn="just">
              <a:buNone/>
            </a:pPr>
            <a:r>
              <a:rPr lang="tr-TR" dirty="0">
                <a:latin typeface="Times New Roman" panose="02020603050405020304" pitchFamily="18" charset="0"/>
                <a:cs typeface="Times New Roman" panose="02020603050405020304" pitchFamily="18" charset="0"/>
              </a:rPr>
              <a:t>Son yıllarda giderek daha fazla görmeye başlayan bir turizm çeşidi de, kurvaziyer turizmidir. </a:t>
            </a:r>
            <a:r>
              <a:rPr lang="tr-TR" b="1" dirty="0">
                <a:latin typeface="Times New Roman" panose="02020603050405020304" pitchFamily="18" charset="0"/>
                <a:cs typeface="Times New Roman" panose="02020603050405020304" pitchFamily="18" charset="0"/>
              </a:rPr>
              <a:t>Büyük yolcu gemileriyle yapılan gezi etkinliğine kurvaziyer turizmi adı verilmektedir. </a:t>
            </a:r>
          </a:p>
          <a:p>
            <a:pPr algn="just">
              <a:buFont typeface="Wingdings" panose="05000000000000000000" pitchFamily="2" charset="2"/>
              <a:buChar char="Ø"/>
            </a:pPr>
            <a:endParaRPr lang="tr-TR" sz="22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76036" y="858982"/>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6. KATILANLARIN AMAÇLARINA GÖRE</a:t>
            </a:r>
          </a:p>
        </p:txBody>
      </p:sp>
    </p:spTree>
    <p:extLst>
      <p:ext uri="{BB962C8B-B14F-4D97-AF65-F5344CB8AC3E}">
        <p14:creationId xmlns:p14="http://schemas.microsoft.com/office/powerpoint/2010/main" val="309329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p:txBody>
          <a:bodyPr/>
          <a:lstStyle/>
          <a:p>
            <a:r>
              <a:rPr lang="tr-TR" dirty="0" smtClean="0"/>
              <a:t>Nazmi Kozak, Metin Kozak, Meryem A. Kozak , Genel Turizm, Detay Yayınları</a:t>
            </a:r>
            <a:endParaRPr lang="tr-TR" dirty="0"/>
          </a:p>
        </p:txBody>
      </p:sp>
    </p:spTree>
    <p:extLst>
      <p:ext uri="{BB962C8B-B14F-4D97-AF65-F5344CB8AC3E}">
        <p14:creationId xmlns:p14="http://schemas.microsoft.com/office/powerpoint/2010/main" val="200360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152400" y="1819563"/>
            <a:ext cx="11887200" cy="5661891"/>
          </a:xfrm>
        </p:spPr>
        <p:txBody>
          <a:bodyPr>
            <a:noAutofit/>
          </a:bodyPr>
          <a:lstStyle/>
          <a:p>
            <a:r>
              <a:rPr lang="tr-TR" b="1" dirty="0"/>
              <a:t>C) Grup Turizmi</a:t>
            </a:r>
            <a:endParaRPr lang="tr-TR" dirty="0"/>
          </a:p>
          <a:p>
            <a:pPr marL="0" indent="0" algn="just">
              <a:buNone/>
            </a:pPr>
            <a:r>
              <a:rPr lang="tr-TR" sz="3200" dirty="0">
                <a:latin typeface="Times New Roman" panose="02020603050405020304" pitchFamily="18" charset="0"/>
                <a:cs typeface="Times New Roman" panose="02020603050405020304" pitchFamily="18" charset="0"/>
              </a:rPr>
              <a:t>Burada çeşitli toplumsal grupların turizme birlikte katılmaları söz konusudur. </a:t>
            </a:r>
            <a:r>
              <a:rPr lang="tr-TR" sz="3200" b="1" dirty="0">
                <a:latin typeface="Times New Roman" panose="02020603050405020304" pitchFamily="18" charset="0"/>
                <a:cs typeface="Times New Roman" panose="02020603050405020304" pitchFamily="18" charset="0"/>
              </a:rPr>
              <a:t>Dernek üyeleri, öğrenci grupları, meslek organlarının katılımı ile gerçekleştirilen bu turizm çeşidinde kişi sayısı </a:t>
            </a:r>
            <a:r>
              <a:rPr lang="tr-TR" sz="3200" b="1" dirty="0">
                <a:solidFill>
                  <a:srgbClr val="FF0000"/>
                </a:solidFill>
                <a:latin typeface="Times New Roman" panose="02020603050405020304" pitchFamily="18" charset="0"/>
                <a:cs typeface="Times New Roman" panose="02020603050405020304" pitchFamily="18" charset="0"/>
              </a:rPr>
              <a:t>11</a:t>
            </a:r>
            <a:r>
              <a:rPr lang="tr-TR" sz="3200" b="1" dirty="0">
                <a:latin typeface="Times New Roman" panose="02020603050405020304" pitchFamily="18" charset="0"/>
                <a:cs typeface="Times New Roman" panose="02020603050405020304" pitchFamily="18" charset="0"/>
              </a:rPr>
              <a:t> ile </a:t>
            </a:r>
            <a:r>
              <a:rPr lang="tr-TR" sz="3200" b="1" dirty="0">
                <a:solidFill>
                  <a:srgbClr val="FF0000"/>
                </a:solidFill>
                <a:latin typeface="Times New Roman" panose="02020603050405020304" pitchFamily="18" charset="0"/>
                <a:cs typeface="Times New Roman" panose="02020603050405020304" pitchFamily="18" charset="0"/>
              </a:rPr>
              <a:t>16</a:t>
            </a:r>
            <a:r>
              <a:rPr lang="tr-TR" sz="3200" b="1" dirty="0">
                <a:latin typeface="Times New Roman" panose="02020603050405020304" pitchFamily="18" charset="0"/>
                <a:cs typeface="Times New Roman" panose="02020603050405020304" pitchFamily="18" charset="0"/>
              </a:rPr>
              <a:t> arasındadır. </a:t>
            </a:r>
          </a:p>
          <a:p>
            <a:pPr marL="0" indent="0" algn="just">
              <a:buNone/>
            </a:pPr>
            <a:endParaRPr lang="tr-TR" sz="3200" b="1" dirty="0">
              <a:latin typeface="Times New Roman" panose="02020603050405020304" pitchFamily="18" charset="0"/>
              <a:cs typeface="Times New Roman" panose="02020603050405020304" pitchFamily="18" charset="0"/>
            </a:endParaRPr>
          </a:p>
          <a:p>
            <a:pPr marL="0" indent="0" algn="just">
              <a:buNone/>
            </a:pPr>
            <a:r>
              <a:rPr lang="tr-TR" sz="3200" b="1" dirty="0">
                <a:solidFill>
                  <a:srgbClr val="00B0F0"/>
                </a:solidFill>
                <a:latin typeface="Times New Roman" panose="02020603050405020304" pitchFamily="18" charset="0"/>
                <a:cs typeface="Times New Roman" panose="02020603050405020304" pitchFamily="18" charset="0"/>
              </a:rPr>
              <a:t>Katılan kişi sayısının belli rakamlarla sınırlı olması ve grupların devamlılık arz etmemesi yönüyle grup turizmi, kitle turizminden farklılık gösterir.</a:t>
            </a:r>
          </a:p>
          <a:p>
            <a:pPr algn="just">
              <a:lnSpc>
                <a:spcPct val="80000"/>
              </a:lnSpc>
            </a:pPr>
            <a:endParaRPr lang="tr-TR" sz="40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29854" y="868218"/>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1. KATILAN KİŞİ SAYISINA GÖRE</a:t>
            </a:r>
          </a:p>
        </p:txBody>
      </p:sp>
    </p:spTree>
    <p:extLst>
      <p:ext uri="{BB962C8B-B14F-4D97-AF65-F5344CB8AC3E}">
        <p14:creationId xmlns:p14="http://schemas.microsoft.com/office/powerpoint/2010/main" val="395942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0" y="1902691"/>
            <a:ext cx="11887200" cy="5661891"/>
          </a:xfrm>
        </p:spPr>
        <p:txBody>
          <a:bodyPr>
            <a:noAutofit/>
          </a:bodyPr>
          <a:lstStyle/>
          <a:p>
            <a:r>
              <a:rPr lang="tr-TR" b="1" dirty="0"/>
              <a:t>A) İÇ TURİZM</a:t>
            </a: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Bir ülkenin vatandaşlarının </a:t>
            </a:r>
            <a:r>
              <a:rPr lang="tr-TR" b="1" dirty="0">
                <a:solidFill>
                  <a:srgbClr val="FF0000"/>
                </a:solidFill>
                <a:latin typeface="Times New Roman" panose="02020603050405020304" pitchFamily="18" charset="0"/>
                <a:cs typeface="Times New Roman" panose="02020603050405020304" pitchFamily="18" charset="0"/>
              </a:rPr>
              <a:t>kendi ülke sınırları </a:t>
            </a:r>
            <a:r>
              <a:rPr lang="tr-TR" dirty="0">
                <a:latin typeface="Times New Roman" panose="02020603050405020304" pitchFamily="18" charset="0"/>
                <a:cs typeface="Times New Roman" panose="02020603050405020304" pitchFamily="18" charset="0"/>
              </a:rPr>
              <a:t>içinde turizm faaliyetine katılmalarına iç turizm (</a:t>
            </a:r>
            <a:r>
              <a:rPr lang="tr-TR" b="1" dirty="0" err="1">
                <a:latin typeface="Times New Roman" panose="02020603050405020304" pitchFamily="18" charset="0"/>
                <a:cs typeface="Times New Roman" panose="02020603050405020304" pitchFamily="18" charset="0"/>
              </a:rPr>
              <a:t>ingoing</a:t>
            </a:r>
            <a:r>
              <a:rPr lang="tr-TR" dirty="0">
                <a:latin typeface="Times New Roman" panose="02020603050405020304" pitchFamily="18" charset="0"/>
                <a:cs typeface="Times New Roman" panose="02020603050405020304" pitchFamily="18" charset="0"/>
              </a:rPr>
              <a:t>) denilmektedir.</a:t>
            </a:r>
          </a:p>
          <a:p>
            <a:pPr algn="just">
              <a:buFont typeface="Wingdings" panose="05000000000000000000" pitchFamily="2" charset="2"/>
              <a:buChar char="Ø"/>
            </a:pPr>
            <a:r>
              <a:rPr lang="tr-TR" dirty="0" err="1">
                <a:latin typeface="Times New Roman" panose="02020603050405020304" pitchFamily="18" charset="0"/>
                <a:cs typeface="Times New Roman" panose="02020603050405020304" pitchFamily="18" charset="0"/>
              </a:rPr>
              <a:t>Pasaport,vize,yabancı</a:t>
            </a:r>
            <a:r>
              <a:rPr lang="tr-TR" dirty="0">
                <a:latin typeface="Times New Roman" panose="02020603050405020304" pitchFamily="18" charset="0"/>
                <a:cs typeface="Times New Roman" panose="02020603050405020304" pitchFamily="18" charset="0"/>
              </a:rPr>
              <a:t> dil bilgisi ve döviz işlemleri gerektirmeyen iç turizmin, </a:t>
            </a:r>
            <a:r>
              <a:rPr lang="tr-TR" b="1" dirty="0">
                <a:solidFill>
                  <a:srgbClr val="FF0000"/>
                </a:solidFill>
                <a:latin typeface="Times New Roman" panose="02020603050405020304" pitchFamily="18" charset="0"/>
                <a:cs typeface="Times New Roman" panose="02020603050405020304" pitchFamily="18" charset="0"/>
              </a:rPr>
              <a:t>ekonomiye döviz getirici</a:t>
            </a:r>
            <a:r>
              <a:rPr lang="tr-TR" dirty="0">
                <a:latin typeface="Times New Roman" panose="02020603050405020304" pitchFamily="18" charset="0"/>
                <a:cs typeface="Times New Roman" panose="02020603050405020304" pitchFamily="18" charset="0"/>
              </a:rPr>
              <a:t> etkisi yoktur.</a:t>
            </a: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İç </a:t>
            </a:r>
            <a:r>
              <a:rPr lang="tr-TR" dirty="0" err="1">
                <a:latin typeface="Times New Roman" panose="02020603050405020304" pitchFamily="18" charset="0"/>
                <a:cs typeface="Times New Roman" panose="02020603050405020304" pitchFamily="18" charset="0"/>
              </a:rPr>
              <a:t>turizm,</a:t>
            </a:r>
            <a:r>
              <a:rPr lang="tr-TR" b="1" dirty="0" err="1">
                <a:solidFill>
                  <a:srgbClr val="FF0000"/>
                </a:solidFill>
                <a:latin typeface="Times New Roman" panose="02020603050405020304" pitchFamily="18" charset="0"/>
                <a:cs typeface="Times New Roman" panose="02020603050405020304" pitchFamily="18" charset="0"/>
              </a:rPr>
              <a:t>ulusal</a:t>
            </a:r>
            <a:r>
              <a:rPr lang="tr-TR" b="1" dirty="0">
                <a:solidFill>
                  <a:srgbClr val="FF0000"/>
                </a:solidFill>
                <a:latin typeface="Times New Roman" panose="02020603050405020304" pitchFamily="18" charset="0"/>
                <a:cs typeface="Times New Roman" panose="02020603050405020304" pitchFamily="18" charset="0"/>
              </a:rPr>
              <a:t> gelirin bölgeler arasında dengeli dağılımında </a:t>
            </a:r>
            <a:r>
              <a:rPr lang="tr-TR" dirty="0">
                <a:latin typeface="Times New Roman" panose="02020603050405020304" pitchFamily="18" charset="0"/>
                <a:cs typeface="Times New Roman" panose="02020603050405020304" pitchFamily="18" charset="0"/>
              </a:rPr>
              <a:t>önemli katkılarda bulunur.</a:t>
            </a: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Ekonomik anlamda bu katkının yanı sıra, turizme katılan kişilerin kendi ülkelerinin </a:t>
            </a:r>
            <a:r>
              <a:rPr lang="tr-TR" b="1" dirty="0">
                <a:solidFill>
                  <a:srgbClr val="FF0000"/>
                </a:solidFill>
                <a:latin typeface="Times New Roman" panose="02020603050405020304" pitchFamily="18" charset="0"/>
                <a:cs typeface="Times New Roman" panose="02020603050405020304" pitchFamily="18" charset="0"/>
              </a:rPr>
              <a:t>doğal ve kültürel değerlerini öğrenmelerine ve kültürel değerlerini sevmelerine yardımcı olan, iş yaşamlarında verimliliklerini artıran, sosyal faydası </a:t>
            </a:r>
            <a:r>
              <a:rPr lang="tr-TR" dirty="0">
                <a:latin typeface="Times New Roman" panose="02020603050405020304" pitchFamily="18" charset="0"/>
                <a:cs typeface="Times New Roman" panose="02020603050405020304" pitchFamily="18" charset="0"/>
              </a:rPr>
              <a:t>yüksek olan bir turizm şeklidir. </a:t>
            </a:r>
          </a:p>
          <a:p>
            <a:pPr algn="just">
              <a:lnSpc>
                <a:spcPct val="80000"/>
              </a:lnSpc>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57563" y="858981"/>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2. ZİYARET EDİLEN YERE GÖRE</a:t>
            </a:r>
          </a:p>
        </p:txBody>
      </p:sp>
    </p:spTree>
    <p:extLst>
      <p:ext uri="{BB962C8B-B14F-4D97-AF65-F5344CB8AC3E}">
        <p14:creationId xmlns:p14="http://schemas.microsoft.com/office/powerpoint/2010/main" val="38952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anim calcmode="lin" valueType="num">
                                      <p:cBhvr>
                                        <p:cTn id="8"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500"/>
                                        <p:tgtEl>
                                          <p:spTgt spid="3">
                                            <p:txEl>
                                              <p:pRg st="2" end="2"/>
                                            </p:txEl>
                                          </p:spTgt>
                                        </p:tgtEl>
                                      </p:cBhvr>
                                    </p:animEffect>
                                    <p:anim calcmode="lin" valueType="num">
                                      <p:cBhvr>
                                        <p:cTn id="15"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500"/>
                                        <p:tgtEl>
                                          <p:spTgt spid="3">
                                            <p:txEl>
                                              <p:pRg st="3" end="3"/>
                                            </p:txEl>
                                          </p:spTgt>
                                        </p:tgtEl>
                                      </p:cBhvr>
                                    </p:animEffect>
                                    <p:anim calcmode="lin" valueType="num">
                                      <p:cBhvr>
                                        <p:cTn id="22"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500"/>
                                        <p:tgtEl>
                                          <p:spTgt spid="3">
                                            <p:txEl>
                                              <p:pRg st="4" end="4"/>
                                            </p:txEl>
                                          </p:spTgt>
                                        </p:tgtEl>
                                      </p:cBhvr>
                                    </p:animEffect>
                                    <p:anim calcmode="lin" valueType="num">
                                      <p:cBhvr>
                                        <p:cTn id="29"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0" y="1911927"/>
            <a:ext cx="11887200" cy="5661891"/>
          </a:xfrm>
        </p:spPr>
        <p:txBody>
          <a:bodyPr>
            <a:noAutofit/>
          </a:bodyPr>
          <a:lstStyle/>
          <a:p>
            <a:r>
              <a:rPr lang="tr-TR" b="1" dirty="0"/>
              <a:t>A) İÇ TURİZM</a:t>
            </a: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Bunların yanı sıra, iç turizmin, </a:t>
            </a:r>
            <a:r>
              <a:rPr lang="tr-TR" b="1" dirty="0">
                <a:solidFill>
                  <a:srgbClr val="FF0000"/>
                </a:solidFill>
                <a:latin typeface="Times New Roman" panose="02020603050405020304" pitchFamily="18" charset="0"/>
                <a:cs typeface="Times New Roman" panose="02020603050405020304" pitchFamily="18" charset="0"/>
              </a:rPr>
              <a:t>turizm bilincinin gelişmesinde de olumlu etkisi </a:t>
            </a:r>
            <a:r>
              <a:rPr lang="tr-TR" dirty="0">
                <a:latin typeface="Times New Roman" panose="02020603050405020304" pitchFamily="18" charset="0"/>
                <a:cs typeface="Times New Roman" panose="02020603050405020304" pitchFamily="18" charset="0"/>
              </a:rPr>
              <a:t>vardır. Çünkü, turizmin öneminin ve turist psikolojisinin anlaşılması, bizzat turizm faaliyetine katılmakla öğrenilen bir olgudur. Turizme bu yönüyle bakıldığında, </a:t>
            </a:r>
            <a:r>
              <a:rPr lang="tr-TR" b="1" dirty="0">
                <a:solidFill>
                  <a:srgbClr val="FF0000"/>
                </a:solidFill>
                <a:latin typeface="Times New Roman" panose="02020603050405020304" pitchFamily="18" charset="0"/>
                <a:cs typeface="Times New Roman" panose="02020603050405020304" pitchFamily="18" charset="0"/>
              </a:rPr>
              <a:t>turistin geldiği bölgede olumlu olarak algılanması, onlara karşı olumsuz tutum geliştirilmemesi </a:t>
            </a:r>
            <a:r>
              <a:rPr lang="tr-TR" dirty="0">
                <a:latin typeface="Times New Roman" panose="02020603050405020304" pitchFamily="18" charset="0"/>
                <a:cs typeface="Times New Roman" panose="02020603050405020304" pitchFamily="18" charset="0"/>
              </a:rPr>
              <a:t>ve onların en az kendi bölgelerindeki kadar rahat ettirilmesi, iç turizmin geliştirilmesi ile ulaşılabilecek hedefler arasındadır.</a:t>
            </a:r>
          </a:p>
          <a:p>
            <a:pPr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İç turizm, sadece </a:t>
            </a:r>
            <a:r>
              <a:rPr lang="tr-TR" b="1" dirty="0">
                <a:solidFill>
                  <a:srgbClr val="FF0000"/>
                </a:solidFill>
                <a:latin typeface="Times New Roman" panose="02020603050405020304" pitchFamily="18" charset="0"/>
                <a:cs typeface="Times New Roman" panose="02020603050405020304" pitchFamily="18" charset="0"/>
              </a:rPr>
              <a:t>kriz dönemlerinde kullanılan bir can simidi </a:t>
            </a:r>
            <a:r>
              <a:rPr lang="tr-TR" dirty="0">
                <a:latin typeface="Times New Roman" panose="02020603050405020304" pitchFamily="18" charset="0"/>
                <a:cs typeface="Times New Roman" panose="02020603050405020304" pitchFamily="18" charset="0"/>
              </a:rPr>
              <a:t>değil, her dönemde teşvik edilmesi gereken bir turizm çeşididir. Her gelir grubu için uygun tesis ve hizmet türlerinin bulunduğu sosyal turizm olanakları geliştirilerek </a:t>
            </a:r>
            <a:r>
              <a:rPr lang="tr-TR" b="1" dirty="0">
                <a:solidFill>
                  <a:srgbClr val="FF0000"/>
                </a:solidFill>
                <a:latin typeface="Times New Roman" panose="02020603050405020304" pitchFamily="18" charset="0"/>
                <a:cs typeface="Times New Roman" panose="02020603050405020304" pitchFamily="18" charset="0"/>
              </a:rPr>
              <a:t>ülke içindeki turistik talebin turizm ekonomisine ve sosyal yaşama olan katkıları artırılabilir.</a:t>
            </a:r>
          </a:p>
          <a:p>
            <a:pPr algn="just">
              <a:lnSpc>
                <a:spcPct val="80000"/>
              </a:lnSpc>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20618" y="858981"/>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2. ZİYARET EDİLEN YERE GÖRE</a:t>
            </a:r>
          </a:p>
        </p:txBody>
      </p:sp>
    </p:spTree>
    <p:extLst>
      <p:ext uri="{BB962C8B-B14F-4D97-AF65-F5344CB8AC3E}">
        <p14:creationId xmlns:p14="http://schemas.microsoft.com/office/powerpoint/2010/main" val="423679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152399" y="1447726"/>
            <a:ext cx="11887200" cy="5661891"/>
          </a:xfrm>
        </p:spPr>
        <p:txBody>
          <a:bodyPr>
            <a:noAutofit/>
          </a:bodyPr>
          <a:lstStyle/>
          <a:p>
            <a:r>
              <a:rPr lang="tr-TR" b="1" dirty="0"/>
              <a:t>A) İÇ TURİZM</a:t>
            </a:r>
          </a:p>
          <a:p>
            <a:pPr marL="0" indent="0" algn="just">
              <a:lnSpc>
                <a:spcPct val="80000"/>
              </a:lnSpc>
              <a:buNone/>
            </a:pPr>
            <a:r>
              <a:rPr lang="tr-TR" dirty="0"/>
              <a:t>Türkiye’deki iç turizm hareketleri incelendiğinde ortaya ilginç birtakım bulgular çıkmaktadır. Bunlar;</a:t>
            </a:r>
          </a:p>
          <a:p>
            <a:pPr marL="0" indent="0" algn="just">
              <a:lnSpc>
                <a:spcPct val="80000"/>
              </a:lnSpc>
              <a:buNone/>
            </a:pPr>
            <a:endParaRPr lang="tr-TR" dirty="0"/>
          </a:p>
          <a:p>
            <a:pPr algn="just">
              <a:lnSpc>
                <a:spcPct val="80000"/>
              </a:lnSpc>
              <a:buFont typeface="Wingdings" panose="05000000000000000000" pitchFamily="2" charset="2"/>
              <a:buChar char="Ø"/>
            </a:pPr>
            <a:r>
              <a:rPr lang="tr-TR" b="1" i="1" dirty="0">
                <a:latin typeface="Times New Roman" panose="02020603050405020304" pitchFamily="18" charset="0"/>
                <a:cs typeface="Times New Roman" panose="02020603050405020304" pitchFamily="18" charset="0"/>
              </a:rPr>
              <a:t>İkinci konutlara yönelik turizm hareketi: </a:t>
            </a:r>
            <a:r>
              <a:rPr lang="tr-TR" dirty="0">
                <a:latin typeface="Times New Roman" panose="02020603050405020304" pitchFamily="18" charset="0"/>
                <a:cs typeface="Times New Roman" panose="02020603050405020304" pitchFamily="18" charset="0"/>
              </a:rPr>
              <a:t>Türkiye’de uzun yıllar yaşanan turizm hareketleri Batı ülkelerinde yaşanmakta olan çağdaş turizm hareketlerine benzememektedir. Bilindiği üzere çağdaş turizm hareketlerinde turist, sürekli yaşadığı yerleşim merkezinden bir süre için ayrılarak bireysel veya paket tur satın alarak seyahat etmekte, gittiği yerde de genellikle bir konaklama tesisinde ücretini ödeyerek konaklamaktadır. Türkiye’de durum bu şekilde gelişmemiştir. Yaşanmakta olan turizm hareketlerinin bir bölümü </a:t>
            </a:r>
            <a:r>
              <a:rPr lang="tr-TR" b="1" dirty="0">
                <a:solidFill>
                  <a:srgbClr val="FF0000"/>
                </a:solidFill>
                <a:latin typeface="Times New Roman" panose="02020603050405020304" pitchFamily="18" charset="0"/>
                <a:cs typeface="Times New Roman" panose="02020603050405020304" pitchFamily="18" charset="0"/>
              </a:rPr>
              <a:t>ikinci konut veya yazlık </a:t>
            </a:r>
            <a:r>
              <a:rPr lang="tr-TR" dirty="0">
                <a:latin typeface="Times New Roman" panose="02020603050405020304" pitchFamily="18" charset="0"/>
                <a:cs typeface="Times New Roman" panose="02020603050405020304" pitchFamily="18" charset="0"/>
              </a:rPr>
              <a:t>olarak adlandırılan konutlara yöneliktir. Bu turizm türü, literatürde </a:t>
            </a:r>
            <a:r>
              <a:rPr lang="tr-TR" b="1" dirty="0">
                <a:latin typeface="Times New Roman" panose="02020603050405020304" pitchFamily="18" charset="0"/>
                <a:cs typeface="Times New Roman" panose="02020603050405020304" pitchFamily="18" charset="0"/>
              </a:rPr>
              <a:t>yer almamakla </a:t>
            </a:r>
            <a:r>
              <a:rPr lang="tr-TR" dirty="0">
                <a:latin typeface="Times New Roman" panose="02020603050405020304" pitchFamily="18" charset="0"/>
                <a:cs typeface="Times New Roman" panose="02020603050405020304" pitchFamily="18" charset="0"/>
              </a:rPr>
              <a:t>birlikte, Türkiye’ye özgü bir turizm türüdür. Bu turizm türünde genellikle aile, yaz aylarında mülkiyeti kendisine ait olan yazlığına gitmekte ve burada tatilini geçirmektedir. Yazlık kültürünü toplumsal açıdan değerlendirmeye aldığımızda, bunun kırsal kesimdeki </a:t>
            </a:r>
            <a:r>
              <a:rPr lang="tr-TR" b="1" dirty="0">
                <a:solidFill>
                  <a:srgbClr val="FF0000"/>
                </a:solidFill>
                <a:latin typeface="Times New Roman" panose="02020603050405020304" pitchFamily="18" charset="0"/>
                <a:cs typeface="Times New Roman" panose="02020603050405020304" pitchFamily="18" charset="0"/>
              </a:rPr>
              <a:t>“yayla kültürü” </a:t>
            </a:r>
            <a:r>
              <a:rPr lang="tr-TR" dirty="0">
                <a:latin typeface="Times New Roman" panose="02020603050405020304" pitchFamily="18" charset="0"/>
                <a:cs typeface="Times New Roman" panose="02020603050405020304" pitchFamily="18" charset="0"/>
              </a:rPr>
              <a:t>ile tam anlamıyla bir benzerlik içerisinde olduğu görülmektedir.</a:t>
            </a:r>
          </a:p>
          <a:p>
            <a:pPr algn="just">
              <a:lnSpc>
                <a:spcPct val="80000"/>
              </a:lnSpc>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20618" y="848554"/>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2. ZİYARET EDİLEN YERE GÖRE</a:t>
            </a:r>
          </a:p>
        </p:txBody>
      </p:sp>
    </p:spTree>
    <p:extLst>
      <p:ext uri="{BB962C8B-B14F-4D97-AF65-F5344CB8AC3E}">
        <p14:creationId xmlns:p14="http://schemas.microsoft.com/office/powerpoint/2010/main" val="341376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152399" y="1632453"/>
            <a:ext cx="11887200" cy="5661891"/>
          </a:xfrm>
        </p:spPr>
        <p:txBody>
          <a:bodyPr>
            <a:noAutofit/>
          </a:bodyPr>
          <a:lstStyle/>
          <a:p>
            <a:r>
              <a:rPr lang="tr-TR" b="1" dirty="0"/>
              <a:t>A) İÇ TURİZM</a:t>
            </a:r>
          </a:p>
          <a:p>
            <a:pPr marL="0" indent="0" algn="just">
              <a:lnSpc>
                <a:spcPct val="80000"/>
              </a:lnSpc>
              <a:buNone/>
            </a:pPr>
            <a:endParaRPr lang="tr-TR" dirty="0"/>
          </a:p>
          <a:p>
            <a:pPr algn="just">
              <a:buFont typeface="Wingdings" panose="05000000000000000000" pitchFamily="2" charset="2"/>
              <a:buChar char="Ø"/>
            </a:pPr>
            <a:r>
              <a:rPr lang="tr-TR" b="1" i="1" dirty="0">
                <a:latin typeface="Times New Roman" panose="02020603050405020304" pitchFamily="18" charset="0"/>
                <a:cs typeface="Times New Roman" panose="02020603050405020304" pitchFamily="18" charset="0"/>
              </a:rPr>
              <a:t>Köye yönelik turizm: </a:t>
            </a:r>
            <a:r>
              <a:rPr lang="tr-TR" dirty="0">
                <a:latin typeface="Times New Roman" panose="02020603050405020304" pitchFamily="18" charset="0"/>
                <a:cs typeface="Times New Roman" panose="02020603050405020304" pitchFamily="18" charset="0"/>
              </a:rPr>
              <a:t>Öte yandan, Türkiye’de yaşanan ve yine Türkiye’ye özgü olan diğer turizm çeşidi de kırsal kesime, daha açık anlamıyla memlekete yönelik olarak gerçekleşmektedir. 1950’li yıllardan sonra büyük kitleler halinde kentlere yönelen iç göç, iç turizmin nedenini oluşturmaktadır. İç turizm faaliyetinde, daha önceden kente göç etmiş olan aile yaz aylarında veya bayram tatillerinde köylerine, kasabalarına belli sürelerde seyahat etmektedir. </a:t>
            </a:r>
          </a:p>
          <a:p>
            <a:pPr algn="just">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b="1" i="1" dirty="0">
                <a:latin typeface="Times New Roman" panose="02020603050405020304" pitchFamily="18" charset="0"/>
                <a:cs typeface="Times New Roman" panose="02020603050405020304" pitchFamily="18" charset="0"/>
              </a:rPr>
              <a:t>Yurt dışındaki vatandaşlar: </a:t>
            </a:r>
            <a:r>
              <a:rPr lang="tr-TR" dirty="0">
                <a:latin typeface="Times New Roman" panose="02020603050405020304" pitchFamily="18" charset="0"/>
                <a:cs typeface="Times New Roman" panose="02020603050405020304" pitchFamily="18" charset="0"/>
              </a:rPr>
              <a:t>Tümüyle iç turizm etkinliği olarak kabul edilmiyorsa bile yurtdışında çalışan vatandaşlarımızın tatillerde veya bayramlarda yurda yaptıkları seyahatleri de bu kapsamda değerlendirilebilir. </a:t>
            </a:r>
          </a:p>
          <a:p>
            <a:pPr algn="just"/>
            <a:endParaRPr lang="tr-TR" dirty="0">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29855" y="894735"/>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2. ZİYARET EDİLEN YERE GÖRE</a:t>
            </a:r>
          </a:p>
        </p:txBody>
      </p:sp>
    </p:spTree>
    <p:extLst>
      <p:ext uri="{BB962C8B-B14F-4D97-AF65-F5344CB8AC3E}">
        <p14:creationId xmlns:p14="http://schemas.microsoft.com/office/powerpoint/2010/main" val="141686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3594F-874B-439C-9207-13E0791A8E4D}"/>
              </a:ext>
            </a:extLst>
          </p:cNvPr>
          <p:cNvSpPr>
            <a:spLocks noGrp="1"/>
          </p:cNvSpPr>
          <p:nvPr>
            <p:ph type="title"/>
          </p:nvPr>
        </p:nvSpPr>
        <p:spPr>
          <a:xfrm>
            <a:off x="360220" y="34710"/>
            <a:ext cx="11314545" cy="648781"/>
          </a:xfrm>
        </p:spPr>
        <p:txBody>
          <a:bodyPr>
            <a:noAutofit/>
          </a:bodyPr>
          <a:lstStyle/>
          <a:p>
            <a:r>
              <a:rPr lang="tr-TR" sz="3600" dirty="0">
                <a:latin typeface="Times New Roman" panose="02020603050405020304" pitchFamily="18" charset="0"/>
                <a:cs typeface="Times New Roman" panose="02020603050405020304" pitchFamily="18" charset="0"/>
              </a:rPr>
              <a:t>TURİZMİN FAALİYETLERİNİN SINIFLANDIRILMASI</a:t>
            </a:r>
          </a:p>
        </p:txBody>
      </p:sp>
      <p:sp>
        <p:nvSpPr>
          <p:cNvPr id="3" name="İçerik Yer Tutucusu 2">
            <a:extLst>
              <a:ext uri="{FF2B5EF4-FFF2-40B4-BE49-F238E27FC236}">
                <a16:creationId xmlns:a16="http://schemas.microsoft.com/office/drawing/2014/main" id="{65D7CAA3-5AE6-466A-A646-CAD32C028D29}"/>
              </a:ext>
            </a:extLst>
          </p:cNvPr>
          <p:cNvSpPr>
            <a:spLocks noGrp="1"/>
          </p:cNvSpPr>
          <p:nvPr>
            <p:ph idx="1"/>
          </p:nvPr>
        </p:nvSpPr>
        <p:spPr>
          <a:xfrm>
            <a:off x="73892" y="1540090"/>
            <a:ext cx="11887200" cy="5661891"/>
          </a:xfrm>
        </p:spPr>
        <p:txBody>
          <a:bodyPr>
            <a:noAutofit/>
          </a:bodyPr>
          <a:lstStyle/>
          <a:p>
            <a:r>
              <a:rPr lang="tr-TR" b="1" dirty="0"/>
              <a:t>A) İÇ TURİZM</a:t>
            </a:r>
          </a:p>
          <a:p>
            <a:pPr algn="just">
              <a:buFont typeface="Wingdings" panose="05000000000000000000" pitchFamily="2" charset="2"/>
              <a:buChar char="Ø"/>
            </a:pPr>
            <a:r>
              <a:rPr lang="tr-TR" b="1" i="1" dirty="0">
                <a:latin typeface="Times New Roman" panose="02020603050405020304" pitchFamily="18" charset="0"/>
                <a:cs typeface="Times New Roman" panose="02020603050405020304" pitchFamily="18" charset="0"/>
              </a:rPr>
              <a:t>Kamu kampları: </a:t>
            </a:r>
            <a:r>
              <a:rPr lang="tr-TR" dirty="0">
                <a:latin typeface="Times New Roman" panose="02020603050405020304" pitchFamily="18" charset="0"/>
                <a:cs typeface="Times New Roman" panose="02020603050405020304" pitchFamily="18" charset="0"/>
              </a:rPr>
              <a:t>Sosyal turizm kapsamı içerisinde değerlendirilebilecek bir diğer Türkiye’de turizm etkinliği de kamu kamplarında gerçekleştirilmektedir. Türkiye’de çeşitli kamu kurum ve kuruluşlarının çeşitli adlar altında faaliyet gösteren çok sayıda kamu kampı bulunmaktadır. Bu kamplarda yılda yüz binlerce kişinin çeşitli isimler altında konaklayarak tatillerini geçirdikleri bilinmektedir. </a:t>
            </a:r>
          </a:p>
          <a:p>
            <a:pPr algn="just">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b="1" i="1" dirty="0">
                <a:latin typeface="Times New Roman" panose="02020603050405020304" pitchFamily="18" charset="0"/>
                <a:cs typeface="Times New Roman" panose="02020603050405020304" pitchFamily="18" charset="0"/>
              </a:rPr>
              <a:t>Öğrenci turizmi: </a:t>
            </a:r>
            <a:r>
              <a:rPr lang="tr-TR" dirty="0">
                <a:latin typeface="Times New Roman" panose="02020603050405020304" pitchFamily="18" charset="0"/>
                <a:cs typeface="Times New Roman" panose="02020603050405020304" pitchFamily="18" charset="0"/>
              </a:rPr>
              <a:t>Çoğu zaman paket tur gibi organize edilen bu seyahatler, birkaç gün sürebilmektedir. Bunlar ile ilgili olarak Türkiye’de herhangi bir istatistiksel bilgi olmadığı gibi, bu seyahatleri turizm etkinliği içerisinde değerlendirme eğilimi de bulunmamaktadır.</a:t>
            </a:r>
          </a:p>
          <a:p>
            <a:pPr algn="just">
              <a:lnSpc>
                <a:spcPct val="80000"/>
              </a:lnSpc>
              <a:buFont typeface="Wingdings" panose="05000000000000000000" pitchFamily="2" charset="2"/>
              <a:buChar char="Ø"/>
            </a:pPr>
            <a:endParaRPr lang="tr-TR" sz="28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lvl="1" algn="just"/>
            <a:endParaRPr lang="tr-TR" sz="28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id="{98A14DF8-EEAC-413C-AA1C-E3204CAD0450}"/>
              </a:ext>
            </a:extLst>
          </p:cNvPr>
          <p:cNvSpPr txBox="1">
            <a:spLocks/>
          </p:cNvSpPr>
          <p:nvPr/>
        </p:nvSpPr>
        <p:spPr>
          <a:xfrm>
            <a:off x="1066800" y="894736"/>
            <a:ext cx="11314545" cy="434109"/>
          </a:xfrm>
          <a:prstGeom prst="rect">
            <a:avLst/>
          </a:prstGeom>
        </p:spPr>
        <p:txBody>
          <a:bodyPr vert="horz" lIns="0" rIns="0" bIns="0" rtlCol="0" anchor="b">
            <a:noAutofit/>
          </a:bodyPr>
          <a:lstStyle>
            <a:lvl1pPr algn="l" rtl="0" eaLnBrk="1" latinLnBrk="0" hangingPunct="1">
              <a:lnSpc>
                <a:spcPct val="80000"/>
              </a:lnSpc>
              <a:spcBef>
                <a:spcPct val="0"/>
              </a:spcBef>
              <a:buNone/>
              <a:defRPr kumimoji="0" sz="5000" b="0" kern="1200">
                <a:ln>
                  <a:noFill/>
                </a:ln>
                <a:solidFill>
                  <a:schemeClr val="tx2"/>
                </a:solidFill>
                <a:effectLst/>
                <a:latin typeface="+mj-lt"/>
                <a:ea typeface="+mj-ea"/>
                <a:cs typeface="+mj-cs"/>
              </a:defRPr>
            </a:lvl1pPr>
          </a:lstStyle>
          <a:p>
            <a:r>
              <a:rPr lang="tr-TR" sz="2400" b="1" dirty="0">
                <a:latin typeface="Times New Roman" panose="02020603050405020304" pitchFamily="18" charset="0"/>
                <a:cs typeface="Times New Roman" panose="02020603050405020304" pitchFamily="18" charset="0"/>
              </a:rPr>
              <a:t>2. ZİYARET EDİLEN YERE GÖRE</a:t>
            </a:r>
          </a:p>
        </p:txBody>
      </p:sp>
    </p:spTree>
    <p:extLst>
      <p:ext uri="{BB962C8B-B14F-4D97-AF65-F5344CB8AC3E}">
        <p14:creationId xmlns:p14="http://schemas.microsoft.com/office/powerpoint/2010/main" val="11678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yin fırtınası hakkında sunu">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852_TF03460637" id="{0832DA4E-A202-43F2-A5EE-27E99C173A88}" vid="{7A43FF2D-0693-42F6-A231-BFAA64C80588}"/>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Profesyonel beyin fırtınası sunusu</Template>
  <TotalTime>664</TotalTime>
  <Words>3558</Words>
  <Application>Microsoft Office PowerPoint</Application>
  <PresentationFormat>Geniş ekran</PresentationFormat>
  <Paragraphs>247</Paragraphs>
  <Slides>37</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37</vt:i4>
      </vt:variant>
    </vt:vector>
  </HeadingPairs>
  <TitlesOfParts>
    <vt:vector size="44" baseType="lpstr">
      <vt:lpstr>Calibri</vt:lpstr>
      <vt:lpstr>Century Gothic</vt:lpstr>
      <vt:lpstr>Palatino Linotype</vt:lpstr>
      <vt:lpstr>Times New Roman</vt:lpstr>
      <vt:lpstr>Wingdings</vt:lpstr>
      <vt:lpstr>Wingdings 2</vt:lpstr>
      <vt:lpstr>Beyin fırtınası hakkında sunu</vt:lpstr>
      <vt:lpstr>GENEL TURİZM</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PowerPoint Sunusu</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TURİZMİN FAALİYETLERİNİN SINIFLANDIRILMASI</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TURİZM</dc:title>
  <dc:creator>Fuat Atasoy</dc:creator>
  <cp:lastModifiedBy>Fuat Atasoy</cp:lastModifiedBy>
  <cp:revision>76</cp:revision>
  <dcterms:created xsi:type="dcterms:W3CDTF">2018-09-03T20:09:10Z</dcterms:created>
  <dcterms:modified xsi:type="dcterms:W3CDTF">2019-05-02T14:26:51Z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