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50A7F8A-C642-4EBC-B9D5-7092CDED81D8}"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D304E5-ABEF-473E-AB10-12AF86FD9AD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50A7F8A-C642-4EBC-B9D5-7092CDED81D8}"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D304E5-ABEF-473E-AB10-12AF86FD9AD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50A7F8A-C642-4EBC-B9D5-7092CDED81D8}"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D304E5-ABEF-473E-AB10-12AF86FD9AD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50A7F8A-C642-4EBC-B9D5-7092CDED81D8}"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D304E5-ABEF-473E-AB10-12AF86FD9AD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0A7F8A-C642-4EBC-B9D5-7092CDED81D8}"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4D304E5-ABEF-473E-AB10-12AF86FD9AD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50A7F8A-C642-4EBC-B9D5-7092CDED81D8}"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4D304E5-ABEF-473E-AB10-12AF86FD9AD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50A7F8A-C642-4EBC-B9D5-7092CDED81D8}" type="datetimeFigureOut">
              <a:rPr lang="tr-TR" smtClean="0"/>
              <a:t>21.04.2020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4D304E5-ABEF-473E-AB10-12AF86FD9AD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50A7F8A-C642-4EBC-B9D5-7092CDED81D8}" type="datetimeFigureOut">
              <a:rPr lang="tr-TR" smtClean="0"/>
              <a:t>21.04.2020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4D304E5-ABEF-473E-AB10-12AF86FD9AD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0A7F8A-C642-4EBC-B9D5-7092CDED81D8}" type="datetimeFigureOut">
              <a:rPr lang="tr-TR" smtClean="0"/>
              <a:t>21.04.2020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4D304E5-ABEF-473E-AB10-12AF86FD9AD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0A7F8A-C642-4EBC-B9D5-7092CDED81D8}"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4D304E5-ABEF-473E-AB10-12AF86FD9AD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0A7F8A-C642-4EBC-B9D5-7092CDED81D8}"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4D304E5-ABEF-473E-AB10-12AF86FD9AD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0A7F8A-C642-4EBC-B9D5-7092CDED81D8}" type="datetimeFigureOut">
              <a:rPr lang="tr-TR" smtClean="0"/>
              <a:t>21.04.2020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D304E5-ABEF-473E-AB10-12AF86FD9AD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KARŞILAŞTIRMALI SOSYAL GÜVENLİK SİSTEMLERİ</a:t>
            </a:r>
            <a:endParaRPr lang="tr-TR" dirty="0"/>
          </a:p>
        </p:txBody>
      </p:sp>
      <p:sp>
        <p:nvSpPr>
          <p:cNvPr id="3" name="Subtitle 2"/>
          <p:cNvSpPr>
            <a:spLocks noGrp="1"/>
          </p:cNvSpPr>
          <p:nvPr>
            <p:ph type="subTitle" idx="1"/>
          </p:nvPr>
        </p:nvSpPr>
        <p:spPr/>
        <p:txBody>
          <a:bodyPr/>
          <a:lstStyle/>
          <a:p>
            <a:r>
              <a:rPr lang="tr-TR" dirty="0" smtClean="0"/>
              <a:t>10</a:t>
            </a:r>
            <a:r>
              <a:rPr lang="tr-TR" dirty="0" smtClean="0"/>
              <a:t>. HAFTA</a:t>
            </a:r>
          </a:p>
          <a:p>
            <a:r>
              <a:rPr lang="tr-TR" dirty="0" smtClean="0"/>
              <a:t>FRANSA SOSYAL GÜVENLİK SİSTEMİ</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tr-TR" dirty="0" smtClean="0"/>
              <a:t>1910 yılında Retraites Ouvrières et Paysannes(ROP) [İşçi ve Köylülerin Emeklilik Maaşları] yasası yürürlüğe girdiğinde, hali hazırda bir kaç yaşılıları koruma önlemi yürürlükteydi. </a:t>
            </a:r>
          </a:p>
          <a:p>
            <a:r>
              <a:rPr lang="tr-TR" dirty="0" smtClean="0"/>
              <a:t>En azından nüfusun belirli bir kısmı için böyledi. Devlet emelilik maaşı sağlardı, buna rağmen eski kamu personeli ve gazilere karşı eli sıkılık devam ediyordu.</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tr-TR" dirty="0" smtClean="0"/>
              <a:t>Müşterek yardım cemiyetleri yapabilenleri emeklilik için birikim yapmaya teşvik etti fakat yapamayanlarada da maddi emekli maaşı yardımı sağladı. </a:t>
            </a:r>
          </a:p>
          <a:p>
            <a:r>
              <a:rPr lang="tr-TR" dirty="0" smtClean="0"/>
              <a:t>Yetenekli ve özel yeteneklere sahip iş gücünü elinde tutan veya işe alma konusunda alakadar firmalar (madencilik, ulaşım ve metalurji gibi iş alanlarındakiler) emeklilik planlama idareleri kurdular.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Yinede bu önlemler toplam iş gücünün sadece düşük yüzdesini etkilemişti. (on bir milyon kişide 660,000 kişiyi, yada hizmetçileride kapsayan toplam iş gücünün sadece yüzde beşiydi.)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Yoksulluğu azaltmak amacıyla devlet kentlerde ve kırsal alanlarda hastalıktan muzdarip pek çok ileri yaşlı, emeklilik maaşı olmayan kimselere zorunlu yardım programı başlattı.</a:t>
            </a:r>
          </a:p>
          <a:p>
            <a:r>
              <a:rPr lang="tr-TR" dirty="0" smtClean="0"/>
              <a:t> Bu 1905 yasası ileride yaşlıların korunmasındaki gelişmeleri önemli ölçüde etkiledi.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tr-TR" dirty="0" smtClean="0"/>
              <a:t>1910 yasası, yaşlılara dair mevcut yetersiz hükümler göze alındığında, yenilikçilerin önemli çaba ve umutlarını bağladığı önemli bir adımdı. </a:t>
            </a:r>
          </a:p>
          <a:p>
            <a:r>
              <a:rPr lang="tr-TR" dirty="0" smtClean="0"/>
              <a:t>Kanun mecburi emeklilik sistemi tesis ederek bu sistemi ikili bir primler sistemine bağlı hale getirdi. Bir kısmı ücretli kişilerden diğer kısmı ise iş verenlerden olmak üzere gelen varlıklar yıllık 3,000 franktan az kazanan on iki milyon işçi ve çiftçiye verilecekti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tr-TR" dirty="0" smtClean="0"/>
              <a:t>Nisan 1924 kanunu yeni bir sosyal ve politik nesilin yaşının gelişi işaret etti ve bu Fransız modeli emeklilik yapısı için önemli bir fırsattı Yenilikçi sistem şu niteliklerin üzerine kurulmuştu:,</a:t>
            </a:r>
          </a:p>
          <a:p>
            <a:r>
              <a:rPr lang="tr-TR" dirty="0" smtClean="0"/>
              <a:t> • Yasal olarak tanınan emeklilik maaşı hakkı prim zamanındaki ücreti esas alır; </a:t>
            </a:r>
          </a:p>
          <a:p>
            <a:r>
              <a:rPr lang="tr-TR" dirty="0" smtClean="0"/>
              <a:t>• Primler bir yıl boyunca doğrudan ödenir, o yıla ait emeklilik ödemesi hazine vasıtasıyla yapılır; para bağlayarak veya emeklilik fonu ile idare edilerek ödenmez,</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tr-TR" dirty="0" smtClean="0"/>
              <a:t>İşçinin emeklilik maaşı seviyesi son üç yılında ücretlerine göre belirlenir;</a:t>
            </a:r>
          </a:p>
          <a:p>
            <a:r>
              <a:rPr lang="tr-TR" dirty="0" smtClean="0"/>
              <a:t> • Emeklilik ücretlerinin intibakı; yani, emeklilik maaşları ücretleri göz önünde bulundurularak yeniden değerlendirilir.</a:t>
            </a:r>
          </a:p>
          <a:p>
            <a:r>
              <a:rPr lang="tr-TR" dirty="0" smtClean="0"/>
              <a:t> 1924 emeklilik maaşları 1919 ücretlerinin ölçeklerine göre yeniden değerlerlendirilmiş ve 1930’ların başında ise yeni dengeleme 1920 maaşları kılavuz olarak alındı. </a:t>
            </a:r>
          </a:p>
          <a:p>
            <a:r>
              <a:rPr lang="tr-TR" dirty="0" smtClean="0"/>
              <a:t>Ne zaman emekli olursa olsun ve ne kadar enflasyon zarar verirse versin sonrasında aynı dereceden emekli olanlar aynı miktarda gelir elde ederler ki bu da mevcut maaşlara ve derecelerine göre yükseltilir.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Nisan 1928 ve Nisan 1930 yasaları hastalık, doğum, maluliyet, ihtiyarlık ve işçinin ölümü gibi durumların oluşmasına karşın çalışma sözleşmesiyle bir koruma sistemi kurdu ve 30 Nisan 1928 yasası ise çiftçiler için özel bir yerin ayrıldığı bir yasa düzenlendi.</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436</Words>
  <Application>Microsoft Office PowerPoint</Application>
  <PresentationFormat>On-screen Show (4:3)</PresentationFormat>
  <Paragraphs>27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KARŞILAŞTIRMALI SOSYAL GÜVENLİK SİSTEMLERİ</vt:lpstr>
      <vt:lpstr>Slide 2</vt:lpstr>
      <vt:lpstr>Slide 3</vt:lpstr>
      <vt:lpstr>Slide 4</vt:lpstr>
      <vt:lpstr>Slide 5</vt:lpstr>
      <vt:lpstr>Slide 6</vt:lpstr>
      <vt:lpstr>Slide 7</vt:lpstr>
      <vt:lpstr>Slide 8</vt:lpstr>
      <vt:lpstr>Slide 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KARŞILAŞTIRMALI SOSYAL GÜVENLİK SİSTEMLERİ</dc:title>
  <dc:creator>Tuğba&amp;Cihan</dc:creator>
  <cp:lastModifiedBy>Tuğba&amp;Cihan</cp:lastModifiedBy>
  <cp:revision>1</cp:revision>
  <dcterms:created xsi:type="dcterms:W3CDTF">2020-04-21T15:17:09Z</dcterms:created>
  <dcterms:modified xsi:type="dcterms:W3CDTF">2020-04-21T15:22:19Z</dcterms:modified>
</cp:coreProperties>
</file>