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66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4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71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0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70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579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08678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2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2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71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9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1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90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6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96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7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5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48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99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 ve Tüketici Özellikleri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225408" y="2555566"/>
            <a:ext cx="737028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sz="22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Pazar, bir mamul veya hizmeti </a:t>
            </a:r>
            <a:r>
              <a:rPr lang="tr-TR" sz="2200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satınalanlar</a:t>
            </a:r>
            <a:r>
              <a:rPr lang="tr-TR" sz="22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2200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satınalması</a:t>
            </a:r>
            <a:r>
              <a:rPr lang="tr-TR" sz="22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beklenenlerden oluşmaktadır. </a:t>
            </a:r>
          </a:p>
          <a:p>
            <a:pPr lvl="0" algn="just" fontAlgn="base"/>
            <a:endParaRPr lang="tr-TR" altLang="tr-TR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Karşılanacak istek ve ihtiyaçları olan,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 alma gücü olan,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Bunu da harcama isteğinde bulunan,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Kişi ve kuruluşlardan oluşur.</a:t>
            </a:r>
            <a:endParaRPr lang="tr-TR" altLang="tr-TR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>
            <a:extLst>
              <a:ext uri="{FF2B5EF4-FFF2-40B4-BE49-F238E27FC236}">
                <a16:creationId xmlns:a16="http://schemas.microsoft.com/office/drawing/2014/main" xmlns="" id="{A7D6B00B-B335-4409-A734-0F583D25F327}"/>
              </a:ext>
            </a:extLst>
          </p:cNvPr>
          <p:cNvSpPr txBox="1">
            <a:spLocks/>
          </p:cNvSpPr>
          <p:nvPr/>
        </p:nvSpPr>
        <p:spPr>
          <a:xfrm>
            <a:off x="2153677" y="1268510"/>
            <a:ext cx="7886700" cy="7083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20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Pazar…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0127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davranışını etkileyen sosyolojik faktörler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5731" y="1299990"/>
            <a:ext cx="9832360" cy="429658"/>
          </a:xfrm>
        </p:spPr>
        <p:txBody>
          <a:bodyPr/>
          <a:lstStyle/>
          <a:p>
            <a:pPr marL="0" indent="0" algn="ctr">
              <a:buNone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Türkiye’deki sosyal sınıfların yapısı</a:t>
            </a:r>
            <a:endParaRPr lang="tr-T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Nesne 4">
            <a:extLst>
              <a:ext uri="{FF2B5EF4-FFF2-40B4-BE49-F238E27FC236}">
                <a16:creationId xmlns:a16="http://schemas.microsoft.com/office/drawing/2014/main" xmlns="" id="{AC1F730B-5EFF-492B-94D8-C35809625F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15171"/>
              </p:ext>
            </p:extLst>
          </p:nvPr>
        </p:nvGraphicFramePr>
        <p:xfrm>
          <a:off x="3002975" y="1729648"/>
          <a:ext cx="5612215" cy="4081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Çalışma Sayfası" r:id="rId3" imgW="5381647" imgH="5238909" progId="Excel.Sheet.12">
                  <p:embed/>
                </p:oleObj>
              </mc:Choice>
              <mc:Fallback>
                <p:oleObj name="Çalışma Sayfası" r:id="rId3" imgW="5381647" imgH="523890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02975" y="1729648"/>
                        <a:ext cx="5612215" cy="4081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606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davranışını etkileyen sosyolojik faktörler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0944" y="1872867"/>
            <a:ext cx="8822029" cy="345888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 grupları: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(Aile, arkadaşlar, işyeri çalışanları, dernek üyeleri vb.) Kişilerin tutum ve davranışlarını doğrudan veya dolaylı olarak etkileyen gruplardır.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Aile: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İnsanlar küçük yaşlardan itibaren davranışlarını aileden aldıkları özelliklerle şekillendirirler. Bir referans grubu olarak kabul edilmekle birlikte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satınalma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davranışında etkisi, ayrı bir faktör olarak ele alınmalıdır.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79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davranışını etkileyen psikolojik faktörler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9602" y="1883884"/>
            <a:ext cx="8822029" cy="3458880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 (güdülenme)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Algılama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Tutum ve inançlar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Kişilik</a:t>
            </a:r>
            <a:endParaRPr lang="tr-TR" alt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2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davranışını etkileyen psikolojik faktörler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13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78416" y="1800885"/>
            <a:ext cx="8822029" cy="345888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Motivasyon (güdülenme)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Güdü		: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Kişinin tatmin etmeye çalıştığı uyarılmış ihtiyaçlardır.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Güdülenme	: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Kişinin, çeşitli uyarıcılar aracılığı ile belirli davranışlar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göstermek üzere harekete geçmesidir.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İhtiyaçlar hiyerarşisi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Algılama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Kişinin, çevresindeki çeşitli uyarıcıları duyu organları ile tanıması. Algılama süreçleri ise;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Duyum süreçleri		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duyu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organı ile,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Simgesel süreçler		TV’deki çikolata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tadı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duyumsanabilir,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Duygusal süreçler		Bir reklama ait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görüntü / ses / slogan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tüketicide farklı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algılanır.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k: Sağ 3">
            <a:extLst>
              <a:ext uri="{FF2B5EF4-FFF2-40B4-BE49-F238E27FC236}">
                <a16:creationId xmlns:a16="http://schemas.microsoft.com/office/drawing/2014/main" xmlns="" id="{EC3EC9E7-8010-4684-ACEF-98A7649C33C9}"/>
              </a:ext>
            </a:extLst>
          </p:cNvPr>
          <p:cNvSpPr/>
          <p:nvPr/>
        </p:nvSpPr>
        <p:spPr>
          <a:xfrm>
            <a:off x="3727373" y="4665879"/>
            <a:ext cx="901148" cy="92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k: Sağ 3">
            <a:extLst>
              <a:ext uri="{FF2B5EF4-FFF2-40B4-BE49-F238E27FC236}">
                <a16:creationId xmlns:a16="http://schemas.microsoft.com/office/drawing/2014/main" xmlns="" id="{EC3EC9E7-8010-4684-ACEF-98A7649C33C9}"/>
              </a:ext>
            </a:extLst>
          </p:cNvPr>
          <p:cNvSpPr/>
          <p:nvPr/>
        </p:nvSpPr>
        <p:spPr>
          <a:xfrm>
            <a:off x="3727373" y="4949237"/>
            <a:ext cx="901148" cy="92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k: Sağ 3">
            <a:extLst>
              <a:ext uri="{FF2B5EF4-FFF2-40B4-BE49-F238E27FC236}">
                <a16:creationId xmlns:a16="http://schemas.microsoft.com/office/drawing/2014/main" xmlns="" id="{EC3EC9E7-8010-4684-ACEF-98A7649C33C9}"/>
              </a:ext>
            </a:extLst>
          </p:cNvPr>
          <p:cNvSpPr/>
          <p:nvPr/>
        </p:nvSpPr>
        <p:spPr>
          <a:xfrm>
            <a:off x="3727373" y="5216532"/>
            <a:ext cx="901148" cy="92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41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davranışını etkileyen psikolojik faktörler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14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78416" y="1800885"/>
            <a:ext cx="8822029" cy="345888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Öğrenme: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İnsanlar çevrelerini tanıyarak ve olguları değerleyerek davranışlarını düzenlerler. Herhangi bir ihtiyacı karşılamak için o ihtiyacı karşılayan alternatifleri araştırır, değerler ve daha sonra uygun alternatifi seçerler.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Tutum ve inançlar: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İnanç: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nesnelerle ilgili tanımlayıcı düşünceleridir.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Tutum: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bazı nesnelere ve düşüncelere eğilimleri, duyguları, değerlemeleridir.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Kişilik: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Kişiyi diğerinden ayıran onun iç (psikolojik yapısı) ve dış (çevresel faktörler) bütün özelliklerini bünyesinde toplayan kendine özgü bir sistemdir. Tüketici kişilikleri arasında;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Yenilikçi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tüketiciler-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İzleyici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tüketiciler-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Tutucu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tüketiciler sayılabilir.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77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Abraham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Maslow’un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Güdüleme Teorisi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15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xmlns="" id="{E729C09F-F1E6-4F5A-B311-9471B88FE3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9645" y="1737756"/>
            <a:ext cx="5761822" cy="377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38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71413" y="467038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16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xmlns="" id="{841BE76F-8D30-4BBE-8A5C-0A1424934755}"/>
              </a:ext>
            </a:extLst>
          </p:cNvPr>
          <p:cNvSpPr txBox="1">
            <a:spLocks/>
          </p:cNvSpPr>
          <p:nvPr/>
        </p:nvSpPr>
        <p:spPr>
          <a:xfrm>
            <a:off x="1237136" y="1662988"/>
            <a:ext cx="10118035" cy="38417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Pazarlama, 2. Baskı. Birol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N.Figen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Ersoy, Birlik Ofset, Eskişehir, 2000.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Blythe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(Türkçesi: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Yavuz Odabaşı),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Prentice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Bilim-Teknik Kitabevi, Eskişehir, 2001.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Türkiye Uygulamaları: Global Yönetimsel Yaklaşım, Ömer Baybars Tek, Beta, İstanbul, 1999.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F.Esoy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Birlik Ofset, Eskişehir,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Philip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(Çeviri: Nejat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Muallimoğlu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Milenyum Baskısı, Beta Yayın Dağıtım A.Ş, İstanbul,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Pazarlama-İlkeler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Yönetim, Cemal Yükselen, Detay Yayıncılık Ankara, 2001.</a:t>
            </a:r>
          </a:p>
        </p:txBody>
      </p:sp>
    </p:spTree>
    <p:extLst>
      <p:ext uri="{BB962C8B-B14F-4D97-AF65-F5344CB8AC3E}">
        <p14:creationId xmlns:p14="http://schemas.microsoft.com/office/powerpoint/2010/main" val="374758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 ve Tüketici Özellikleri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060155" y="1622660"/>
            <a:ext cx="737028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tür pazar vardır;</a:t>
            </a:r>
          </a:p>
          <a:p>
            <a:pPr algn="just"/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Tüketiciler pazarı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(kişisel ve ailesel ihtiyacı karşılamak amacıyla mamul ve hizmet </a:t>
            </a:r>
            <a:r>
              <a:rPr lang="tr-TR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satınalan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tüketicilerin oluşturduğu pazardır)</a:t>
            </a:r>
          </a:p>
          <a:p>
            <a:pPr algn="just"/>
            <a:r>
              <a:rPr lang="tr-T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Endüstriyel pazarlar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(mal veya hizmet üretmek üzere </a:t>
            </a:r>
            <a:r>
              <a:rPr lang="tr-TR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satınalma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davranışı gösteren kişi ve kurumların oluşturduğu pazarlardır)</a:t>
            </a:r>
          </a:p>
          <a:p>
            <a:pPr algn="just"/>
            <a:r>
              <a:rPr lang="tr-T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pazarlar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(çeşitli ülkelere ait mal ve hizmetlerin bulunduğu, rekabetin yoğun olduğu, hem tüketicilerin hem de endüstriyel pazarların bulunduğu pazarlardır)</a:t>
            </a: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>
            <a:extLst>
              <a:ext uri="{FF2B5EF4-FFF2-40B4-BE49-F238E27FC236}">
                <a16:creationId xmlns:a16="http://schemas.microsoft.com/office/drawing/2014/main" xmlns="" id="{A7D6B00B-B335-4409-A734-0F583D25F327}"/>
              </a:ext>
            </a:extLst>
          </p:cNvPr>
          <p:cNvSpPr txBox="1">
            <a:spLocks/>
          </p:cNvSpPr>
          <p:nvPr/>
        </p:nvSpPr>
        <p:spPr>
          <a:xfrm>
            <a:off x="2153677" y="1268510"/>
            <a:ext cx="7886700" cy="7083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20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Pazar…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328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Pazarı 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etkileyen  başlıca 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060155" y="1622660"/>
            <a:ext cx="73702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ekonomik durum,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(GSMH, enflasyon, faiz oranı </a:t>
            </a:r>
            <a:r>
              <a:rPr lang="tr-TR" altLang="tr-TR" sz="20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</a:t>
            </a: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endParaRPr lang="tr-TR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Gelir,</a:t>
            </a: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AutoNum type="arabicPeriod"/>
            </a:pP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Kişisel gelir, gerçek kişilerin ellerine geçen gelir toplamını gösterir. </a:t>
            </a: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AutoNum type="arabicPeriod"/>
            </a:pP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Harcanabilir (kullanılabilir) gelir, kişisel gelirden vergiler çıkarılırsa elde edilir. Harcanabilir gelir tüketicilerin gerçek satın alma gücünü gösterir.</a:t>
            </a:r>
          </a:p>
          <a:p>
            <a:pPr lvl="0" algn="just">
              <a:defRPr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Gelirin dağılımı ve değişmesi,</a:t>
            </a:r>
          </a:p>
          <a:p>
            <a:pPr lvl="0" algn="just">
              <a:defRPr/>
            </a:pP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(satın alma gücünde büyük farklılıklar oluşturur</a:t>
            </a:r>
            <a:r>
              <a:rPr lang="tr-TR" altLang="tr-TR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altLang="tr-TR" sz="20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Pazarı 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etkileyen  başlıca 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060155" y="1622660"/>
            <a:ext cx="73702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endParaRPr lang="tr-TR" sz="20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kredileri,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(sınırlı imkanlara sahip tüketicilere ödeme kolaylığı sağladığından pazar talebini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doğrudan etkiler)</a:t>
            </a:r>
          </a:p>
          <a:p>
            <a:pPr lvl="0" algn="just">
              <a:defRPr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Harcama biçimi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(geniş ölçüde gelire bağlı olmakla beraber, tüketici istek ve ihtiyaçları da talebi etkiler ve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r>
              <a:rPr lang="tr-TR" altLang="tr-TR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belirli bir harcama biçimini ortaya çıkarır)</a:t>
            </a:r>
            <a:endParaRPr lang="en-GB" altLang="tr-TR" sz="20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81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Tüketiciler pazarının özellikleri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060155" y="1622660"/>
            <a:ext cx="73702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endParaRPr lang="tr-TR" sz="2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Tüketiciler pazarı,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kişisel ve ailesel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ihtiyaçlarını tatmin etmek üzere mal ve hizmetleri satın alanlardır.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nüfus kadar tüketici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söylenebilir.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bu kadar geniş tüketici kitlesinin de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farklı özelliklerinin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bilinen bir gerçektir.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Yaş-cinsiyet-aile yapısı-coğrafi dağılım-gelir-eğitim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vb.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pazarında faaliyet gösteren işletmeler için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farklılıklar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önem taşımaktadır.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28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 pazarlarının  bölümlendirilmesi…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049139" y="1309122"/>
            <a:ext cx="73702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Aft>
                <a:spcPct val="0"/>
              </a:spcAft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 pazarlarının  bölümlendirilmesinde  </a:t>
            </a:r>
            <a:r>
              <a:rPr lang="tr-TR" alt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  alınan  değişkenler;</a:t>
            </a:r>
          </a:p>
          <a:p>
            <a:pPr lvl="0" algn="just" fontAlgn="base">
              <a:spcAft>
                <a:spcPct val="0"/>
              </a:spcAft>
            </a:pP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Bölge veya coğrafik alan faktörleri,</a:t>
            </a:r>
          </a:p>
          <a:p>
            <a:pPr lvl="0" algn="just" fontAlgn="base">
              <a:spcAft>
                <a:spcPct val="0"/>
              </a:spcAft>
            </a:pPr>
            <a:r>
              <a:rPr lang="tr-TR" alt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(nüfus yoğunluğu, doğal kaynaklar, kent veya kırsal kesim olma durumu ve iklim gibi faktörler</a:t>
            </a:r>
          </a:p>
          <a:p>
            <a:pPr lvl="0" algn="just" fontAlgn="base">
              <a:spcAft>
                <a:spcPct val="0"/>
              </a:spcAft>
            </a:pPr>
            <a:r>
              <a:rPr lang="tr-TR" alt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temel  alınır</a:t>
            </a:r>
            <a:r>
              <a:rPr lang="tr-TR" altLang="tr-TR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Demografik faktörler,</a:t>
            </a:r>
          </a:p>
          <a:p>
            <a:pPr algn="just" fontAlgn="base">
              <a:spcAft>
                <a:spcPct val="0"/>
              </a:spcAft>
            </a:pPr>
            <a:r>
              <a:rPr lang="tr-TR" alt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(yaş, cinsiyet, meslek, eğitim düzeyi, gelir ve sosyal sınıf gibi değişkenler dikkate alınır</a:t>
            </a:r>
            <a:r>
              <a:rPr lang="tr-TR" altLang="tr-TR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alt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tr-TR" alt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Psikografik</a:t>
            </a: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faktörler,</a:t>
            </a:r>
          </a:p>
          <a:p>
            <a:pPr lvl="0" algn="just" fontAlgn="base">
              <a:spcAft>
                <a:spcPct val="0"/>
              </a:spcAft>
            </a:pPr>
            <a:r>
              <a:rPr lang="tr-TR" alt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(sosyal sınıf yapısı, kişilik karakteristik özellikleri ve hayat tarzı dikkate alınır</a:t>
            </a:r>
            <a:r>
              <a:rPr lang="tr-TR" altLang="tr-TR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Ürüne (mamule) ilişkin faktörler.</a:t>
            </a:r>
            <a:endParaRPr lang="en-GB" alt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Aft>
                <a:spcPct val="0"/>
              </a:spcAft>
            </a:pPr>
            <a:r>
              <a:rPr lang="tr-TR" alt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(istenilen yararlar ve kullanım hızı (oranı) dikkate alınır) </a:t>
            </a:r>
            <a:endParaRPr lang="tr-TR" alt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24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almayı etkileyen faktörler…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5" name="İçerik Yer Tutucusu 3">
            <a:extLst>
              <a:ext uri="{FF2B5EF4-FFF2-40B4-BE49-F238E27FC236}">
                <a16:creationId xmlns:a16="http://schemas.microsoft.com/office/drawing/2014/main" xmlns="" id="{9FBAA0AD-D1B5-4AB8-9580-67366E832B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3046" y="1947952"/>
            <a:ext cx="8233996" cy="328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74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davranışını etkileyen sosyolojik faktörler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0944" y="1872867"/>
            <a:ext cx="9832360" cy="3458880"/>
          </a:xfrm>
        </p:spPr>
        <p:txBody>
          <a:bodyPr/>
          <a:lstStyle/>
          <a:p>
            <a:pPr marL="0" indent="0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Tüketicilerin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satınalma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davranışını etkileyen sosyolojik faktörler şunlardır;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sınıflar,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 grupları,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63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44989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davranışını etkileyen sosyolojik faktörler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9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0944" y="1872867"/>
            <a:ext cx="9832360" cy="345888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Kültür: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istek ve ihtiyaçlarını belirleyen en önemli faktördür.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Toplumlararası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ilişkiler sonucu uzun vadede ortaya çıkabilecek kültürel faktörlerdeki değişiklikleri mevcut ve gelecekteki olası biçimleriyle pazarlama yöneticisi izlemeli ve değişmeleri pazarlama programına yansıtabilmelidir.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sınıf: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sosyal sınıf veya sosyal katman, toplumda başkaları tarafından görüldüğü gibi, eşit sosyal duruma sahip olan insanlar kümesidir.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sınıfı belirleyen özellikler şunlardır;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gelir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yaşam koşulları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yaşam davranışı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yaşam görüşü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78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828</Words>
  <Application>Microsoft Office PowerPoint</Application>
  <PresentationFormat>Geniş ekran</PresentationFormat>
  <Paragraphs>137</Paragraphs>
  <Slides>16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h.t.</vt:lpstr>
      <vt:lpstr>Microsoft Excel Çalışma Sayfası</vt:lpstr>
      <vt:lpstr>Pazar ve Tüketici Özellikleri</vt:lpstr>
      <vt:lpstr>Pazar ve Tüketici Özellikleri</vt:lpstr>
      <vt:lpstr>Pazarı  etkileyen  başlıca  ekonomik</vt:lpstr>
      <vt:lpstr>Pazarı  etkileyen  başlıca  ekonomik</vt:lpstr>
      <vt:lpstr>Tüketiciler pazarının özellikleri</vt:lpstr>
      <vt:lpstr>Tüketici  pazarlarının  bölümlendirilmesi…</vt:lpstr>
      <vt:lpstr>Satın almayı etkileyen faktörler…</vt:lpstr>
      <vt:lpstr>Tüketici davranışını etkileyen sosyolojik faktörler</vt:lpstr>
      <vt:lpstr>Tüketici davranışını etkileyen sosyolojik faktörler</vt:lpstr>
      <vt:lpstr>Tüketici davranışını etkileyen sosyolojik faktörler</vt:lpstr>
      <vt:lpstr>Tüketici davranışını etkileyen sosyolojik faktörler</vt:lpstr>
      <vt:lpstr>Tüketici davranışını etkileyen psikolojik faktörler</vt:lpstr>
      <vt:lpstr>Tüketici davranışını etkileyen psikolojik faktörler</vt:lpstr>
      <vt:lpstr>Tüketici davranışını etkileyen psikolojik faktörler</vt:lpstr>
      <vt:lpstr>Abraham Maslow’un Güdüleme Teorisi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Taşınmaz</dc:creator>
  <cp:lastModifiedBy>arahmantursun@gmail.com</cp:lastModifiedBy>
  <cp:revision>22</cp:revision>
  <dcterms:created xsi:type="dcterms:W3CDTF">2020-02-26T08:47:32Z</dcterms:created>
  <dcterms:modified xsi:type="dcterms:W3CDTF">2020-02-27T13:29:29Z</dcterms:modified>
</cp:coreProperties>
</file>