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8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66" r:id="rId1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345" autoAdjust="0"/>
    <p:restoredTop sz="94660"/>
  </p:normalViewPr>
  <p:slideViewPr>
    <p:cSldViewPr snapToGrid="0">
      <p:cViewPr varScale="1">
        <p:scale>
          <a:sx n="87" d="100"/>
          <a:sy n="87" d="100"/>
        </p:scale>
        <p:origin x="1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C1ED-4BAF-48E3-8A77-0F79AE13E1D3}" type="datetimeFigureOut">
              <a:rPr lang="tr-TR" smtClean="0"/>
              <a:t>27.2.2020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C1B0-BA33-40BC-8CA7-4B7506848D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8713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C1ED-4BAF-48E3-8A77-0F79AE13E1D3}" type="datetimeFigureOut">
              <a:rPr lang="tr-TR" smtClean="0"/>
              <a:t>27.2.2020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C1B0-BA33-40BC-8CA7-4B7506848D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3606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C1ED-4BAF-48E3-8A77-0F79AE13E1D3}" type="datetimeFigureOut">
              <a:rPr lang="tr-TR" smtClean="0"/>
              <a:t>27.2.2020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C1B0-BA33-40BC-8CA7-4B7506848D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52709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547913" y="1299507"/>
            <a:ext cx="105156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547913" y="370118"/>
            <a:ext cx="105156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625791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73086785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522809" y="381000"/>
            <a:ext cx="9832360" cy="1219200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tıklayın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22809" y="1981204"/>
            <a:ext cx="9832360" cy="41878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8230157" y="6400800"/>
            <a:ext cx="1549063" cy="276228"/>
          </a:xfrm>
          <a:prstGeom prst="rect">
            <a:avLst/>
          </a:prstGeom>
        </p:spPr>
        <p:txBody>
          <a:bodyPr/>
          <a:lstStyle/>
          <a:p>
            <a:fld id="{D7305B69-F4B6-46CD-AF62-FD4ECA08B47D}" type="datetime1">
              <a:rPr lang="tr-TR">
                <a:solidFill>
                  <a:prstClr val="black"/>
                </a:solidFill>
              </a:rPr>
              <a:pPr/>
              <a:t>27.2.2020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1522812" y="6400800"/>
            <a:ext cx="5956385" cy="276228"/>
          </a:xfrm>
          <a:prstGeom prst="rect">
            <a:avLst/>
          </a:prstGeom>
        </p:spPr>
        <p:txBody>
          <a:bodyPr/>
          <a:lstStyle/>
          <a:p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10288091" y="6400800"/>
            <a:ext cx="1067080" cy="276228"/>
          </a:xfrm>
          <a:prstGeom prst="rect">
            <a:avLst/>
          </a:prstGeom>
        </p:spPr>
        <p:txBody>
          <a:bodyPr/>
          <a:lstStyle/>
          <a:p>
            <a:fld id="{2A013F82-EE5E-44EE-A61D-E31C6657F26F}" type="slidenum">
              <a:rPr lang="tr-TR">
                <a:solidFill>
                  <a:prstClr val="black"/>
                </a:solidFill>
              </a:rPr>
              <a:pPr/>
              <a:t>‹#›</a:t>
            </a:fld>
            <a:endParaRPr lang="tr-TR" dirty="0">
              <a:solidFill>
                <a:prstClr val="black"/>
              </a:solidFill>
            </a:endParaRPr>
          </a:p>
        </p:txBody>
      </p:sp>
      <p:cxnSp>
        <p:nvCxnSpPr>
          <p:cNvPr id="7" name="Düz Bağlayıcı 6"/>
          <p:cNvCxnSpPr/>
          <p:nvPr/>
        </p:nvCxnSpPr>
        <p:spPr>
          <a:xfrm>
            <a:off x="1659368" y="1709058"/>
            <a:ext cx="9619581" cy="0"/>
          </a:xfrm>
          <a:prstGeom prst="line">
            <a:avLst/>
          </a:prstGeom>
          <a:ln w="12700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6328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>
          <a:xfrm>
            <a:off x="8230157" y="6400800"/>
            <a:ext cx="1549063" cy="276228"/>
          </a:xfrm>
          <a:prstGeom prst="rect">
            <a:avLst/>
          </a:prstGeom>
        </p:spPr>
        <p:txBody>
          <a:bodyPr/>
          <a:lstStyle/>
          <a:p>
            <a:fld id="{7040B08B-C352-47BE-9B06-0A188FAADA31}" type="datetime1">
              <a:rPr lang="tr-TR">
                <a:solidFill>
                  <a:prstClr val="black"/>
                </a:solidFill>
              </a:rPr>
              <a:pPr/>
              <a:t>27.2.2020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>
          <a:xfrm>
            <a:off x="1522812" y="6400800"/>
            <a:ext cx="5956385" cy="276228"/>
          </a:xfrm>
          <a:prstGeom prst="rect">
            <a:avLst/>
          </a:prstGeom>
        </p:spPr>
        <p:txBody>
          <a:bodyPr/>
          <a:lstStyle/>
          <a:p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10288091" y="6400800"/>
            <a:ext cx="1067080" cy="276228"/>
          </a:xfrm>
          <a:prstGeom prst="rect">
            <a:avLst/>
          </a:prstGeom>
        </p:spPr>
        <p:txBody>
          <a:bodyPr/>
          <a:lstStyle/>
          <a:p>
            <a:fld id="{2A013F82-EE5E-44EE-A61D-E31C6657F26F}" type="slidenum">
              <a:rPr lang="tr-TR">
                <a:solidFill>
                  <a:prstClr val="black"/>
                </a:solidFill>
              </a:rPr>
              <a:pPr/>
              <a:t>‹#›</a:t>
            </a:fld>
            <a:endParaRPr lang="tr-T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454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522811" y="381000"/>
            <a:ext cx="9832359" cy="1219200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tıklayın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488556" y="1984248"/>
            <a:ext cx="4801851" cy="41879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553319" y="1984248"/>
            <a:ext cx="4801852" cy="41879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tr-TR" dirty="0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8230157" y="6400800"/>
            <a:ext cx="1549063" cy="276228"/>
          </a:xfrm>
          <a:prstGeom prst="rect">
            <a:avLst/>
          </a:prstGeom>
        </p:spPr>
        <p:txBody>
          <a:bodyPr/>
          <a:lstStyle/>
          <a:p>
            <a:fld id="{20538472-C768-438E-A504-E09C6DD853BD}" type="datetime1">
              <a:rPr lang="tr-TR">
                <a:solidFill>
                  <a:prstClr val="black"/>
                </a:solidFill>
              </a:rPr>
              <a:pPr/>
              <a:t>27.2.2020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1522812" y="6400800"/>
            <a:ext cx="5956385" cy="276228"/>
          </a:xfrm>
          <a:prstGeom prst="rect">
            <a:avLst/>
          </a:prstGeom>
        </p:spPr>
        <p:txBody>
          <a:bodyPr/>
          <a:lstStyle/>
          <a:p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0288091" y="6400800"/>
            <a:ext cx="1067080" cy="276228"/>
          </a:xfrm>
          <a:prstGeom prst="rect">
            <a:avLst/>
          </a:prstGeom>
        </p:spPr>
        <p:txBody>
          <a:bodyPr/>
          <a:lstStyle/>
          <a:p>
            <a:fld id="{2A013F82-EE5E-44EE-A61D-E31C6657F26F}" type="slidenum">
              <a:rPr lang="tr-TR">
                <a:solidFill>
                  <a:prstClr val="black"/>
                </a:solidFill>
              </a:rPr>
              <a:pPr/>
              <a:t>‹#›</a:t>
            </a:fld>
            <a:endParaRPr lang="tr-TR" dirty="0">
              <a:solidFill>
                <a:prstClr val="black"/>
              </a:solidFill>
            </a:endParaRPr>
          </a:p>
        </p:txBody>
      </p:sp>
      <p:cxnSp>
        <p:nvCxnSpPr>
          <p:cNvPr id="8" name="Düz Bağlayıcı 7"/>
          <p:cNvCxnSpPr/>
          <p:nvPr/>
        </p:nvCxnSpPr>
        <p:spPr>
          <a:xfrm>
            <a:off x="1659368" y="1709058"/>
            <a:ext cx="9619581" cy="0"/>
          </a:xfrm>
          <a:prstGeom prst="line">
            <a:avLst/>
          </a:prstGeom>
          <a:ln w="12700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1240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C1ED-4BAF-48E3-8A77-0F79AE13E1D3}" type="datetimeFigureOut">
              <a:rPr lang="tr-TR" smtClean="0"/>
              <a:t>27.2.2020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C1B0-BA33-40BC-8CA7-4B7506848D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8714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C1ED-4BAF-48E3-8A77-0F79AE13E1D3}" type="datetimeFigureOut">
              <a:rPr lang="tr-TR" smtClean="0"/>
              <a:t>27.2.2020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C1B0-BA33-40BC-8CA7-4B7506848D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4920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C1ED-4BAF-48E3-8A77-0F79AE13E1D3}" type="datetimeFigureOut">
              <a:rPr lang="tr-TR" smtClean="0"/>
              <a:t>27.2.2020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C1B0-BA33-40BC-8CA7-4B7506848D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6218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C1ED-4BAF-48E3-8A77-0F79AE13E1D3}" type="datetimeFigureOut">
              <a:rPr lang="tr-TR" smtClean="0"/>
              <a:t>27.2.2020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C1B0-BA33-40BC-8CA7-4B7506848D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3902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C1ED-4BAF-48E3-8A77-0F79AE13E1D3}" type="datetimeFigureOut">
              <a:rPr lang="tr-TR" smtClean="0"/>
              <a:t>27.2.2020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C1B0-BA33-40BC-8CA7-4B7506848D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2681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C1ED-4BAF-48E3-8A77-0F79AE13E1D3}" type="datetimeFigureOut">
              <a:rPr lang="tr-TR" smtClean="0"/>
              <a:t>27.2.2020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C1B0-BA33-40BC-8CA7-4B7506848D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1964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C1ED-4BAF-48E3-8A77-0F79AE13E1D3}" type="datetimeFigureOut">
              <a:rPr lang="tr-TR" smtClean="0"/>
              <a:t>27.2.2020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C1B0-BA33-40BC-8CA7-4B7506848D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0171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C1ED-4BAF-48E3-8A77-0F79AE13E1D3}" type="datetimeFigureOut">
              <a:rPr lang="tr-TR" smtClean="0"/>
              <a:t>27.2.2020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C1B0-BA33-40BC-8CA7-4B7506848D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758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3C1ED-4BAF-48E3-8A77-0F79AE13E1D3}" type="datetimeFigureOut">
              <a:rPr lang="tr-TR" smtClean="0"/>
              <a:t>27.2.2020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9C1B0-BA33-40BC-8CA7-4B7506848D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7487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"/>
            <a:ext cx="12192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4998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al__ma_Sayfas_1.xlsx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80655" y="381000"/>
            <a:ext cx="8959722" cy="5997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Pazar ve Tüketici Özellikleri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1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2225408" y="2555566"/>
            <a:ext cx="7370284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tr-TR" sz="22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Pazar, bir mamul veya hizmeti </a:t>
            </a:r>
            <a:r>
              <a:rPr lang="tr-TR" sz="2200" dirty="0" err="1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satınalanlar</a:t>
            </a:r>
            <a:r>
              <a:rPr lang="tr-TR" sz="22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ile </a:t>
            </a:r>
            <a:r>
              <a:rPr lang="tr-TR" sz="2200" dirty="0" err="1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satınalması</a:t>
            </a:r>
            <a:r>
              <a:rPr lang="tr-TR" sz="22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beklenenlerden oluşmaktadır. </a:t>
            </a:r>
          </a:p>
          <a:p>
            <a:pPr lvl="0" algn="just" fontAlgn="base"/>
            <a:endParaRPr lang="tr-TR" altLang="tr-TR" sz="2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base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altLang="tr-TR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Karşılanacak istek ve ihtiyaçları olan,</a:t>
            </a:r>
          </a:p>
          <a:p>
            <a:pPr lvl="0" algn="just" fontAlgn="base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altLang="tr-TR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Satın alma gücü olan,</a:t>
            </a:r>
          </a:p>
          <a:p>
            <a:pPr lvl="0" algn="just" fontAlgn="base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altLang="tr-TR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Bunu da harcama isteğinde bulunan,</a:t>
            </a:r>
          </a:p>
          <a:p>
            <a:pPr lvl="0" algn="just" fontAlgn="base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altLang="tr-TR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Kişi ve kuruluşlardan oluşur.</a:t>
            </a:r>
            <a:endParaRPr lang="tr-TR" altLang="tr-TR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Unvan 1">
            <a:extLst>
              <a:ext uri="{FF2B5EF4-FFF2-40B4-BE49-F238E27FC236}">
                <a16:creationId xmlns:a16="http://schemas.microsoft.com/office/drawing/2014/main" xmlns="" id="{A7D6B00B-B335-4409-A734-0F583D25F327}"/>
              </a:ext>
            </a:extLst>
          </p:cNvPr>
          <p:cNvSpPr txBox="1">
            <a:spLocks/>
          </p:cNvSpPr>
          <p:nvPr/>
        </p:nvSpPr>
        <p:spPr>
          <a:xfrm>
            <a:off x="2153677" y="1268510"/>
            <a:ext cx="7886700" cy="7083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tr-TR" sz="2000" b="1" kern="1200" dirty="0">
                <a:solidFill>
                  <a:srgbClr val="160093"/>
                </a:solidFill>
                <a:latin typeface="Arial"/>
                <a:ea typeface="ＭＳ Ｐゴシック" charset="0"/>
                <a:cs typeface="Arial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r>
              <a:rPr lang="tr-TR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Pazar…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501276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1672" y="444989"/>
            <a:ext cx="8959722" cy="5997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Tüketici davranışını etkileyen sosyolojik faktörler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10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5731" y="1299990"/>
            <a:ext cx="9832360" cy="429658"/>
          </a:xfrm>
        </p:spPr>
        <p:txBody>
          <a:bodyPr/>
          <a:lstStyle/>
          <a:p>
            <a:pPr marL="0" indent="0" algn="ctr">
              <a:buNone/>
            </a:pPr>
            <a:r>
              <a:rPr lang="tr-T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Türkiye’deki sosyal sınıfların yapısı</a:t>
            </a:r>
            <a:endParaRPr lang="tr-TR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Nesne 4">
            <a:extLst>
              <a:ext uri="{FF2B5EF4-FFF2-40B4-BE49-F238E27FC236}">
                <a16:creationId xmlns:a16="http://schemas.microsoft.com/office/drawing/2014/main" xmlns="" id="{AC1F730B-5EFF-492B-94D8-C35809625FE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415171"/>
              </p:ext>
            </p:extLst>
          </p:nvPr>
        </p:nvGraphicFramePr>
        <p:xfrm>
          <a:off x="3002975" y="1729648"/>
          <a:ext cx="5612215" cy="40816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Çalışma Sayfası" r:id="rId3" imgW="5381647" imgH="5238909" progId="Excel.Sheet.12">
                  <p:embed/>
                </p:oleObj>
              </mc:Choice>
              <mc:Fallback>
                <p:oleObj name="Çalışma Sayfası" r:id="rId3" imgW="5381647" imgH="523890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02975" y="1729648"/>
                        <a:ext cx="5612215" cy="40816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46062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1672" y="444989"/>
            <a:ext cx="8959722" cy="5997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Tüketici davranışını etkileyen sosyolojik faktörler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11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10944" y="1872867"/>
            <a:ext cx="8822029" cy="3458880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Danışma grupları: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(Aile, arkadaşlar, işyeri çalışanları, dernek üyeleri vb.) Kişilerin tutum ve davranışlarını doğrudan veya dolaylı olarak etkileyen gruplardır.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Aile: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İnsanlar küçük yaşlardan itibaren davranışlarını aileden aldıkları özelliklerle şekillendirirler. Bir referans grubu olarak kabul edilmekle birlikte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satınalma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davranışında etkisi, ayrı bir faktör olarak ele alınmalıdır.</a:t>
            </a: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5793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1672" y="444989"/>
            <a:ext cx="8959722" cy="5997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Tüketici davranışını etkileyen psikolojik faktörler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12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99602" y="1883884"/>
            <a:ext cx="8822029" cy="3458880"/>
          </a:xfrm>
        </p:spPr>
        <p:txBody>
          <a:bodyPr/>
          <a:lstStyle/>
          <a:p>
            <a:pPr marL="342900" lvl="0" indent="-342900">
              <a:lnSpc>
                <a:spcPct val="100000"/>
              </a:lnSpc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Motivasyon (güdülenme)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Algılama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Öğrenme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Tutum ve inançlar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Kişilik</a:t>
            </a:r>
            <a:endParaRPr lang="tr-TR" alt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228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1672" y="444989"/>
            <a:ext cx="8959722" cy="5997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Tüketici davranışını etkileyen psikolojik faktörler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13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78416" y="1800885"/>
            <a:ext cx="8822029" cy="3458880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 Motivasyon (güdülenme)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Güdü		: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Kişinin tatmin etmeye çalıştığı uyarılmış ihtiyaçlardır.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Güdülenme	: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Kişinin, çeşitli uyarıcılar aracılığı ile belirli davranışlar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göstermek üzere harekete geçmesidir.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alt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İhtiyaçlar hiyerarşisi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 Algılama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Kişinin, çevresindeki çeşitli uyarıcıları duyu organları ile tanıması. Algılama süreçleri ise;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Duyum süreçleri		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duyu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organı ile,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Simgesel süreçler		TV’deki çikolata 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reklamı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tadı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duyumsanabilir,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Duygusal süreçler		Bir reklama ait 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görüntü / ses / slogan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 tüketicide farklı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algılanır.</a:t>
            </a:r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k: Sağ 3">
            <a:extLst>
              <a:ext uri="{FF2B5EF4-FFF2-40B4-BE49-F238E27FC236}">
                <a16:creationId xmlns:a16="http://schemas.microsoft.com/office/drawing/2014/main" xmlns="" id="{EC3EC9E7-8010-4684-ACEF-98A7649C33C9}"/>
              </a:ext>
            </a:extLst>
          </p:cNvPr>
          <p:cNvSpPr/>
          <p:nvPr/>
        </p:nvSpPr>
        <p:spPr>
          <a:xfrm>
            <a:off x="3727373" y="4665879"/>
            <a:ext cx="901148" cy="927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Ok: Sağ 3">
            <a:extLst>
              <a:ext uri="{FF2B5EF4-FFF2-40B4-BE49-F238E27FC236}">
                <a16:creationId xmlns:a16="http://schemas.microsoft.com/office/drawing/2014/main" xmlns="" id="{EC3EC9E7-8010-4684-ACEF-98A7649C33C9}"/>
              </a:ext>
            </a:extLst>
          </p:cNvPr>
          <p:cNvSpPr/>
          <p:nvPr/>
        </p:nvSpPr>
        <p:spPr>
          <a:xfrm>
            <a:off x="3727373" y="4949237"/>
            <a:ext cx="901148" cy="927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Ok: Sağ 3">
            <a:extLst>
              <a:ext uri="{FF2B5EF4-FFF2-40B4-BE49-F238E27FC236}">
                <a16:creationId xmlns:a16="http://schemas.microsoft.com/office/drawing/2014/main" xmlns="" id="{EC3EC9E7-8010-4684-ACEF-98A7649C33C9}"/>
              </a:ext>
            </a:extLst>
          </p:cNvPr>
          <p:cNvSpPr/>
          <p:nvPr/>
        </p:nvSpPr>
        <p:spPr>
          <a:xfrm>
            <a:off x="3727373" y="5216532"/>
            <a:ext cx="901148" cy="927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2411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1672" y="444989"/>
            <a:ext cx="8959722" cy="5997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Tüketici davranışını etkileyen psikolojik faktörler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14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78416" y="1800885"/>
            <a:ext cx="8822029" cy="3458880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 Öğrenme: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İnsanlar çevrelerini tanıyarak ve olguları değerleyerek davranışlarını düzenlerler. Herhangi bir ihtiyacı karşılamak için o ihtiyacı karşılayan alternatifleri araştırır, değerler ve daha sonra uygun alternatifi seçerler.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 Tutum ve inançlar: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İnanç: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Kişinin nesnelerle ilgili tanımlayıcı düşünceleridir.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Tutum: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Kişinin bazı nesnelere ve düşüncelere eğilimleri, duyguları, değerlemeleridir.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 Kişilik: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Kişiyi diğerinden ayıran onun iç (psikolojik yapısı) ve dış (çevresel faktörler) bütün özelliklerini bünyesinde toplayan kendine özgü bir sistemdir. Tüketici kişilikleri arasında; 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Yenilikçi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tüketiciler-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İzleyici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tüketiciler-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Tutucu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tüketiciler sayılabilir.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</a:t>
            </a:r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776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1672" y="444989"/>
            <a:ext cx="8959722" cy="5997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Abraham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Maslow’un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Güdüleme Teorisi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15</a:t>
            </a:fld>
            <a:endParaRPr lang="tr-TR" dirty="0">
              <a:solidFill>
                <a:prstClr val="black"/>
              </a:solidFill>
            </a:endParaRPr>
          </a:p>
        </p:txBody>
      </p:sp>
      <p:pic>
        <p:nvPicPr>
          <p:cNvPr id="6" name="İçerik Yer Tutucusu 3">
            <a:extLst>
              <a:ext uri="{FF2B5EF4-FFF2-40B4-BE49-F238E27FC236}">
                <a16:creationId xmlns:a16="http://schemas.microsoft.com/office/drawing/2014/main" xmlns="" id="{E729C09F-F1E6-4F5A-B311-9471B88FE3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79645" y="1737756"/>
            <a:ext cx="5761822" cy="3775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389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271413" y="467038"/>
            <a:ext cx="7374270" cy="599728"/>
          </a:xfrm>
        </p:spPr>
        <p:txBody>
          <a:bodyPr>
            <a:normAutofit/>
          </a:bodyPr>
          <a:lstStyle/>
          <a:p>
            <a:pPr algn="ctr"/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Kaynaklar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16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6" name="İçerik Yer Tutucusu 2"/>
          <p:cNvSpPr>
            <a:spLocks noGrp="1"/>
          </p:cNvSpPr>
          <p:nvPr>
            <p:ph idx="1"/>
          </p:nvPr>
        </p:nvSpPr>
        <p:spPr>
          <a:xfrm>
            <a:off x="2018068" y="1408182"/>
            <a:ext cx="8270023" cy="4351338"/>
          </a:xfrm>
        </p:spPr>
        <p:txBody>
          <a:bodyPr>
            <a:normAutofit/>
          </a:bodyPr>
          <a:lstStyle/>
          <a:p>
            <a:endParaRPr lang="tr-TR" dirty="0"/>
          </a:p>
          <a:p>
            <a:endParaRPr lang="tr-TR" dirty="0"/>
          </a:p>
          <a:p>
            <a:r>
              <a:rPr lang="tr-TR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</a:t>
            </a:r>
          </a:p>
        </p:txBody>
      </p:sp>
      <p:sp>
        <p:nvSpPr>
          <p:cNvPr id="12" name="İçerik Yer Tutucusu 2">
            <a:extLst>
              <a:ext uri="{FF2B5EF4-FFF2-40B4-BE49-F238E27FC236}">
                <a16:creationId xmlns:a16="http://schemas.microsoft.com/office/drawing/2014/main" xmlns="" id="{841BE76F-8D30-4BBE-8A5C-0A1424934755}"/>
              </a:ext>
            </a:extLst>
          </p:cNvPr>
          <p:cNvSpPr txBox="1">
            <a:spLocks/>
          </p:cNvSpPr>
          <p:nvPr/>
        </p:nvSpPr>
        <p:spPr>
          <a:xfrm>
            <a:off x="1237136" y="1662988"/>
            <a:ext cx="10118035" cy="384172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Makro Pazarlama, 2. Baskı. Birol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Tenekecioğlu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N.Figen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Ersoy, Birlik Ofset, Eskişehir, 2000.</a:t>
            </a:r>
          </a:p>
          <a:p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Pazarlama İlkeleri,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Jim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Blythe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(Türkçesi: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Prof.Dr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Yavuz Odabaşı),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Prentice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Hall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Bilim-Teknik Kitabevi, Eskişehir, 2001.</a:t>
            </a:r>
          </a:p>
          <a:p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Pazarlama İlkeleri, Türkiye Uygulamaları: Global Yönetimsel Yaklaşım, Ömer Baybars Tek, Beta, İstanbul, 1999.</a:t>
            </a:r>
          </a:p>
          <a:p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Pazarlama Yönetimi,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B.Tenekecioğlu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F.Esoy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Birlik Ofset, Eskişehir, 2000.</a:t>
            </a:r>
          </a:p>
          <a:p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Pazarlama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Yönetimi, Philip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Kotler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(Çeviri: Nejat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Muallimoğlu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Milenyum Baskısı, Beta Yayın Dağıtım A.Ş, İstanbul, 2000.</a:t>
            </a:r>
          </a:p>
          <a:p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Pazarlama-İlkeler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Yönetim, Cemal Yükselen, Detay Yayıncılık Ankara, 2001.</a:t>
            </a:r>
          </a:p>
        </p:txBody>
      </p:sp>
    </p:spTree>
    <p:extLst>
      <p:ext uri="{BB962C8B-B14F-4D97-AF65-F5344CB8AC3E}">
        <p14:creationId xmlns:p14="http://schemas.microsoft.com/office/powerpoint/2010/main" val="3747580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80655" y="381000"/>
            <a:ext cx="8959722" cy="5997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Pazar ve Tüketici Özellikleri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2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2060155" y="1622660"/>
            <a:ext cx="7370284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tür pazar vardır;</a:t>
            </a:r>
          </a:p>
          <a:p>
            <a:pPr algn="just"/>
            <a:endParaRPr lang="tr-TR" sz="2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 Tüketiciler pazarı </a:t>
            </a:r>
            <a:r>
              <a:rPr lang="tr-TR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(kişisel ve ailesel ihtiyacı karşılamak amacıyla mamul ve hizmet </a:t>
            </a:r>
            <a:r>
              <a:rPr lang="tr-TR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satınalan</a:t>
            </a:r>
            <a:r>
              <a:rPr lang="tr-TR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tüketicilerin oluşturduğu pazardır)</a:t>
            </a:r>
          </a:p>
          <a:p>
            <a:pPr algn="just"/>
            <a:r>
              <a:rPr lang="tr-TR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 </a:t>
            </a:r>
            <a:r>
              <a:rPr lang="tr-TR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Endüstriyel pazarlar </a:t>
            </a:r>
            <a:r>
              <a:rPr lang="tr-TR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(mal veya hizmet üretmek üzere </a:t>
            </a:r>
            <a:r>
              <a:rPr lang="tr-TR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satınalma</a:t>
            </a:r>
            <a:r>
              <a:rPr lang="tr-TR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davranışı gösteren kişi ve kurumların oluşturduğu pazarlardır)</a:t>
            </a:r>
          </a:p>
          <a:p>
            <a:pPr algn="just"/>
            <a:r>
              <a:rPr lang="tr-TR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 </a:t>
            </a:r>
            <a:r>
              <a:rPr lang="tr-TR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Uluslararası pazarlar </a:t>
            </a:r>
            <a:r>
              <a:rPr lang="tr-TR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(çeşitli ülkelere ait mal ve hizmetlerin bulunduğu, rekabetin yoğun olduğu, hem tüketicilerin hem de endüstriyel pazarların bulunduğu pazarlardır)</a:t>
            </a:r>
            <a:endParaRPr lang="tr-TR" sz="2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Unvan 1">
            <a:extLst>
              <a:ext uri="{FF2B5EF4-FFF2-40B4-BE49-F238E27FC236}">
                <a16:creationId xmlns:a16="http://schemas.microsoft.com/office/drawing/2014/main" xmlns="" id="{A7D6B00B-B335-4409-A734-0F583D25F327}"/>
              </a:ext>
            </a:extLst>
          </p:cNvPr>
          <p:cNvSpPr txBox="1">
            <a:spLocks/>
          </p:cNvSpPr>
          <p:nvPr/>
        </p:nvSpPr>
        <p:spPr>
          <a:xfrm>
            <a:off x="2153677" y="1268510"/>
            <a:ext cx="7886700" cy="7083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tr-TR" sz="2000" b="1" kern="1200" dirty="0">
                <a:solidFill>
                  <a:srgbClr val="160093"/>
                </a:solidFill>
                <a:latin typeface="Arial"/>
                <a:ea typeface="ＭＳ Ｐゴシック" charset="0"/>
                <a:cs typeface="Arial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r>
              <a:rPr lang="tr-TR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Pazar…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53285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80655" y="381000"/>
            <a:ext cx="8959722" cy="5997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Pazarı 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etkileyen  başlıca 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ekonomik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3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2060155" y="1622660"/>
            <a:ext cx="737028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Genel ekonomik durum,</a:t>
            </a:r>
          </a:p>
          <a:p>
            <a:pPr lvl="0" algn="just" fontAlgn="base">
              <a:spcBef>
                <a:spcPct val="20000"/>
              </a:spcBef>
              <a:spcAft>
                <a:spcPct val="0"/>
              </a:spcAft>
            </a:pPr>
            <a:r>
              <a:rPr lang="tr-TR" altLang="tr-TR" sz="2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(GSMH, enflasyon, faiz oranı </a:t>
            </a:r>
            <a:r>
              <a:rPr lang="tr-TR" altLang="tr-TR" sz="20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vb</a:t>
            </a:r>
            <a:r>
              <a:rPr lang="tr-TR" altLang="tr-TR" sz="2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0" algn="just" fontAlgn="base">
              <a:spcBef>
                <a:spcPct val="20000"/>
              </a:spcBef>
              <a:spcAft>
                <a:spcPct val="0"/>
              </a:spcAft>
            </a:pPr>
            <a:endParaRPr lang="tr-TR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Gelir,</a:t>
            </a:r>
          </a:p>
          <a:p>
            <a:pPr marL="342900" lvl="0" indent="-342900" algn="just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Calibri" panose="020F0502020204030204" pitchFamily="34" charset="0"/>
              <a:buAutoNum type="arabicPeriod"/>
            </a:pPr>
            <a:r>
              <a:rPr lang="tr-TR" altLang="tr-TR" sz="2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Kişisel gelir, gerçek kişilerin ellerine geçen gelir toplamını gösterir. </a:t>
            </a:r>
          </a:p>
          <a:p>
            <a:pPr marL="342900" lvl="0" indent="-342900" algn="just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Calibri" panose="020F0502020204030204" pitchFamily="34" charset="0"/>
              <a:buAutoNum type="arabicPeriod"/>
            </a:pPr>
            <a:r>
              <a:rPr lang="tr-TR" altLang="tr-TR" sz="2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Harcanabilir (kullanılabilir) gelir, kişisel gelirden vergiler çıkarılırsa elde edilir. Harcanabilir gelir tüketicilerin gerçek satın alma gücünü gösterir.</a:t>
            </a:r>
          </a:p>
          <a:p>
            <a:pPr lvl="0" algn="just">
              <a:defRPr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Gelirin dağılımı ve değişmesi,</a:t>
            </a:r>
          </a:p>
          <a:p>
            <a:pPr lvl="0" algn="just">
              <a:defRPr/>
            </a:pPr>
            <a:r>
              <a:rPr lang="tr-TR" altLang="tr-TR" sz="2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(satın alma gücünde büyük farklılıklar oluşturur</a:t>
            </a:r>
            <a:r>
              <a:rPr lang="tr-TR" altLang="tr-TR" sz="20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tr-TR" altLang="tr-TR" sz="2000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57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80655" y="381000"/>
            <a:ext cx="8959722" cy="5997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Pazarı 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etkileyen  başlıca 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ekonomik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4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2060155" y="1622660"/>
            <a:ext cx="73702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endParaRPr lang="tr-TR" sz="2000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Tüketici kredileri,</a:t>
            </a:r>
          </a:p>
          <a:p>
            <a:pPr lvl="0" algn="just" fontAlgn="base">
              <a:spcBef>
                <a:spcPct val="20000"/>
              </a:spcBef>
              <a:spcAft>
                <a:spcPct val="0"/>
              </a:spcAft>
            </a:pPr>
            <a:r>
              <a:rPr lang="tr-TR" altLang="tr-TR" sz="2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(sınırlı imkanlara sahip tüketicilere ödeme kolaylığı sağladığından pazar talebini</a:t>
            </a:r>
          </a:p>
          <a:p>
            <a:pPr lvl="0" algn="just" fontAlgn="base">
              <a:spcBef>
                <a:spcPct val="20000"/>
              </a:spcBef>
              <a:spcAft>
                <a:spcPct val="0"/>
              </a:spcAft>
            </a:pPr>
            <a:r>
              <a:rPr lang="tr-TR" altLang="tr-TR" sz="2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doğrudan etkiler)</a:t>
            </a:r>
          </a:p>
          <a:p>
            <a:pPr lvl="0" algn="just">
              <a:defRPr/>
            </a:pPr>
            <a:endParaRPr lang="tr-T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Harcama biçimi</a:t>
            </a:r>
          </a:p>
          <a:p>
            <a:pPr lvl="0" algn="just" fontAlgn="base">
              <a:spcBef>
                <a:spcPct val="20000"/>
              </a:spcBef>
              <a:spcAft>
                <a:spcPct val="0"/>
              </a:spcAft>
            </a:pPr>
            <a:r>
              <a:rPr lang="tr-TR" altLang="tr-TR" sz="2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(geniş ölçüde gelire bağlı olmakla beraber, tüketici istek ve ihtiyaçları da talebi etkiler ve</a:t>
            </a:r>
          </a:p>
          <a:p>
            <a:pPr lvl="0" algn="just" fontAlgn="base">
              <a:spcBef>
                <a:spcPct val="20000"/>
              </a:spcBef>
              <a:spcAft>
                <a:spcPct val="0"/>
              </a:spcAft>
            </a:pPr>
            <a:r>
              <a:rPr lang="tr-TR" altLang="tr-TR" sz="2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belirli bir harcama biçimini ortaya çıkarır)</a:t>
            </a:r>
            <a:endParaRPr lang="en-GB" altLang="tr-TR" sz="2000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817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80655" y="381000"/>
            <a:ext cx="8959722" cy="5997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Tüketiciler pazarının özellikleri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5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2060155" y="1622660"/>
            <a:ext cx="737028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endParaRPr lang="tr-TR" sz="2200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Tüketiciler pazarı, </a:t>
            </a:r>
            <a:r>
              <a:rPr lang="tr-TR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kişisel ve ailesel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ihtiyaçlarını tatmin etmek üzere mal ve hizmetleri satın alanlardır.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Türkiye’de </a:t>
            </a:r>
            <a:r>
              <a:rPr lang="tr-TR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nüfus kadar tüketici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olduğu söylenebilir.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Ancak bu kadar geniş tüketici kitlesinin de </a:t>
            </a:r>
            <a:r>
              <a:rPr lang="tr-TR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farklı özelliklerinin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olduğu bilinen bir gerçektir.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Yaş-cinsiyet-aile yapısı-coğrafi dağılım-gelir-eğitim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vb.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Tüketici pazarında faaliyet gösteren işletmeler için </a:t>
            </a:r>
            <a:r>
              <a:rPr lang="tr-TR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 farklılıklar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büyük önem taşımaktadır.</a:t>
            </a: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286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1672" y="444989"/>
            <a:ext cx="8959722" cy="5997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Tüketici  pazarlarının  bölümlendirilmesi…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6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2049139" y="1309122"/>
            <a:ext cx="737028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Aft>
                <a:spcPct val="0"/>
              </a:spcAft>
            </a:pP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Tüketici  pazarlarının  bölümlendirilmesinde  </a:t>
            </a:r>
            <a:r>
              <a:rPr lang="tr-TR" alt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temel  alınan  değişkenler;</a:t>
            </a:r>
          </a:p>
          <a:p>
            <a:pPr lvl="0" algn="just" fontAlgn="base">
              <a:spcAft>
                <a:spcPct val="0"/>
              </a:spcAft>
            </a:pPr>
            <a:endParaRPr lang="tr-TR" alt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tr-TR" alt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Bölge veya coğrafik alan faktörleri,</a:t>
            </a:r>
          </a:p>
          <a:p>
            <a:pPr lvl="0" algn="just" fontAlgn="base">
              <a:spcAft>
                <a:spcPct val="0"/>
              </a:spcAft>
            </a:pPr>
            <a:r>
              <a:rPr lang="tr-TR" alt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(nüfus yoğunluğu, doğal kaynaklar, kent veya kırsal kesim olma durumu ve iklim gibi faktörler</a:t>
            </a:r>
          </a:p>
          <a:p>
            <a:pPr lvl="0" algn="just" fontAlgn="base">
              <a:spcAft>
                <a:spcPct val="0"/>
              </a:spcAft>
            </a:pPr>
            <a:r>
              <a:rPr lang="tr-TR" alt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temel  alınır</a:t>
            </a:r>
            <a:r>
              <a:rPr lang="tr-TR" altLang="tr-TR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tr-TR" alt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tr-TR" alt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Demografik faktörler,</a:t>
            </a:r>
          </a:p>
          <a:p>
            <a:pPr algn="just" fontAlgn="base">
              <a:spcAft>
                <a:spcPct val="0"/>
              </a:spcAft>
            </a:pPr>
            <a:r>
              <a:rPr lang="tr-TR" alt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(yaş, cinsiyet, meslek, eğitim düzeyi, gelir ve sosyal sınıf gibi değişkenler dikkate alınır</a:t>
            </a:r>
            <a:r>
              <a:rPr lang="tr-TR" altLang="tr-TR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tr-TR" altLang="tr-TR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tr-TR" alt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Psikografik</a:t>
            </a:r>
            <a:r>
              <a:rPr lang="tr-TR" alt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faktörler,</a:t>
            </a:r>
          </a:p>
          <a:p>
            <a:pPr lvl="0" algn="just" fontAlgn="base">
              <a:spcAft>
                <a:spcPct val="0"/>
              </a:spcAft>
            </a:pPr>
            <a:r>
              <a:rPr lang="tr-TR" alt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(sosyal sınıf yapısı, kişilik karakteristik özellikleri ve hayat tarzı dikkate alınır</a:t>
            </a:r>
            <a:r>
              <a:rPr lang="tr-TR" altLang="tr-TR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tr-TR" alt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tr-TR" alt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Ürüne (mamule) ilişkin faktörler.</a:t>
            </a:r>
            <a:endParaRPr lang="en-GB" alt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base">
              <a:spcAft>
                <a:spcPct val="0"/>
              </a:spcAft>
            </a:pPr>
            <a:r>
              <a:rPr lang="tr-TR" alt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(istenilen yararlar ve kullanım hızı (oranı) dikkate alınır) </a:t>
            </a:r>
            <a:endParaRPr lang="tr-TR" altLang="tr-TR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524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1672" y="444989"/>
            <a:ext cx="8959722" cy="5997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Satın almayı etkileyen faktörler…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7</a:t>
            </a:fld>
            <a:endParaRPr lang="tr-TR" dirty="0">
              <a:solidFill>
                <a:prstClr val="black"/>
              </a:solidFill>
            </a:endParaRPr>
          </a:p>
        </p:txBody>
      </p:sp>
      <p:pic>
        <p:nvPicPr>
          <p:cNvPr id="5" name="İçerik Yer Tutucusu 3">
            <a:extLst>
              <a:ext uri="{FF2B5EF4-FFF2-40B4-BE49-F238E27FC236}">
                <a16:creationId xmlns:a16="http://schemas.microsoft.com/office/drawing/2014/main" xmlns="" id="{9FBAA0AD-D1B5-4AB8-9580-67366E832B8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93046" y="1947952"/>
            <a:ext cx="8233996" cy="3285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74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1672" y="444989"/>
            <a:ext cx="8959722" cy="5997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Tüketici davranışını etkileyen sosyolojik faktörler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8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10944" y="1872867"/>
            <a:ext cx="9832360" cy="3458880"/>
          </a:xfrm>
        </p:spPr>
        <p:txBody>
          <a:bodyPr/>
          <a:lstStyle/>
          <a:p>
            <a:pPr marL="0" indent="0">
              <a:buNone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Tüketicilerin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satınalma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davranışını etkileyen sosyolojik faktörler şunlardır;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Kültür,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Sosyal sınıflar,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Danışma grupları,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Aile</a:t>
            </a: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636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1672" y="444989"/>
            <a:ext cx="8959722" cy="5997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Tüketici davranışını etkileyen sosyolojik faktörler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9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10944" y="1872867"/>
            <a:ext cx="9832360" cy="3458880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 Kültür: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İnsan istek ve ihtiyaçlarını belirleyen en önemli faktördür.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Toplumlararası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ilişkiler sonucu uzun vadede ortaya çıkabilecek kültürel faktörlerdeki değişiklikleri mevcut ve gelecekteki olası biçimleriyle pazarlama yöneticisi izlemeli ve değişmeleri pazarlama programına yansıtabilmelidir.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Sosyal sınıf: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sosyal sınıf veya sosyal katman, toplumda başkaları tarafından görüldüğü gibi, eşit sosyal duruma sahip olan insanlar kümesidir.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Sosyal </a:t>
            </a:r>
            <a:r>
              <a:rPr lang="tr-T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sınıfı belirleyen özellikler şunlardır;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AutoNum type="alphaLcParenR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Aynı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gelir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AutoNum type="alphaLcParenR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Aynı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yaşam koşulları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AutoNum type="alphaLcParenR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Aynı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yaşam davranışı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AutoNum type="alphaLcParenR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Aynı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yaşam görüşü</a:t>
            </a:r>
            <a:endParaRPr lang="tr-T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782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828</Words>
  <Application>Microsoft Office PowerPoint</Application>
  <PresentationFormat>Geniş ekran</PresentationFormat>
  <Paragraphs>137</Paragraphs>
  <Slides>16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2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5" baseType="lpstr">
      <vt:lpstr>ＭＳ Ｐゴシック</vt:lpstr>
      <vt:lpstr>Arial</vt:lpstr>
      <vt:lpstr>Calibri</vt:lpstr>
      <vt:lpstr>Calibri Light</vt:lpstr>
      <vt:lpstr>Times New Roman</vt:lpstr>
      <vt:lpstr>Wingdings</vt:lpstr>
      <vt:lpstr>Office Teması</vt:lpstr>
      <vt:lpstr>h.t.</vt:lpstr>
      <vt:lpstr>Microsoft Excel Çalışma Sayfası</vt:lpstr>
      <vt:lpstr>Pazar ve Tüketici Özellikleri</vt:lpstr>
      <vt:lpstr>Pazar ve Tüketici Özellikleri</vt:lpstr>
      <vt:lpstr>Pazarı  etkileyen  başlıca  ekonomik</vt:lpstr>
      <vt:lpstr>Pazarı  etkileyen  başlıca  ekonomik</vt:lpstr>
      <vt:lpstr>Tüketiciler pazarının özellikleri</vt:lpstr>
      <vt:lpstr>Tüketici  pazarlarının  bölümlendirilmesi…</vt:lpstr>
      <vt:lpstr>Satın almayı etkileyen faktörler…</vt:lpstr>
      <vt:lpstr>Tüketici davranışını etkileyen sosyolojik faktörler</vt:lpstr>
      <vt:lpstr>Tüketici davranışını etkileyen sosyolojik faktörler</vt:lpstr>
      <vt:lpstr>Tüketici davranışını etkileyen sosyolojik faktörler</vt:lpstr>
      <vt:lpstr>Tüketici davranışını etkileyen sosyolojik faktörler</vt:lpstr>
      <vt:lpstr>Tüketici davranışını etkileyen psikolojik faktörler</vt:lpstr>
      <vt:lpstr>Tüketici davranışını etkileyen psikolojik faktörler</vt:lpstr>
      <vt:lpstr>Tüketici davranışını etkileyen psikolojik faktörler</vt:lpstr>
      <vt:lpstr>Abraham Maslow’un Güdüleme Teorisi</vt:lpstr>
      <vt:lpstr>Kaynaklar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Taşınmaz</dc:creator>
  <cp:lastModifiedBy>arahmantursun@gmail.com</cp:lastModifiedBy>
  <cp:revision>22</cp:revision>
  <dcterms:created xsi:type="dcterms:W3CDTF">2020-02-26T08:47:32Z</dcterms:created>
  <dcterms:modified xsi:type="dcterms:W3CDTF">2020-02-27T13:29:29Z</dcterms:modified>
</cp:coreProperties>
</file>