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3" r:id="rId9"/>
    <p:sldId id="265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Kıyılardaki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aşınım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şekilleri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tr-TR" dirty="0">
                <a:solidFill>
                  <a:srgbClr val="C00000"/>
                </a:solidFill>
              </a:rPr>
              <a:t>6. Hafta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1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2700" b="1" dirty="0" err="1">
                <a:solidFill>
                  <a:prstClr val="black"/>
                </a:solidFill>
                <a:latin typeface="UniversLTStd-Bold"/>
              </a:rPr>
              <a:t>Kıyı</a:t>
            </a:r>
            <a:r>
              <a:rPr lang="en-US" sz="2700" b="1" dirty="0">
                <a:solidFill>
                  <a:prstClr val="black"/>
                </a:solidFill>
                <a:latin typeface="UniversLTStd-Bold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UniversLTStd-Bold"/>
              </a:rPr>
              <a:t>platformları</a:t>
            </a:r>
            <a:r>
              <a:rPr lang="en-US" sz="2700" b="1" dirty="0">
                <a:solidFill>
                  <a:prstClr val="black"/>
                </a:solidFill>
                <a:latin typeface="UniversLTStd-Bold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UniversLTStd-Bold"/>
              </a:rPr>
              <a:t>ve</a:t>
            </a:r>
            <a:r>
              <a:rPr lang="en-US" sz="2700" b="1" dirty="0">
                <a:solidFill>
                  <a:prstClr val="black"/>
                </a:solidFill>
                <a:latin typeface="UniversLTStd-Bold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UniversLTStd-Bold"/>
              </a:rPr>
              <a:t>denize</a:t>
            </a:r>
            <a:r>
              <a:rPr lang="en-US" sz="2700" b="1" dirty="0">
                <a:solidFill>
                  <a:prstClr val="black"/>
                </a:solidFill>
                <a:latin typeface="UniversLTStd-Bold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UniversLTStd-Bold"/>
              </a:rPr>
              <a:t>dalan</a:t>
            </a:r>
            <a:r>
              <a:rPr lang="en-US" sz="2700" dirty="0">
                <a:solidFill>
                  <a:prstClr val="black"/>
                </a:solidFill>
                <a:latin typeface="UniversLTStd-Bold"/>
              </a:rPr>
              <a:t/>
            </a:r>
            <a:br>
              <a:rPr lang="en-US" sz="2700" dirty="0">
                <a:solidFill>
                  <a:prstClr val="black"/>
                </a:solidFill>
                <a:latin typeface="UniversLTStd-Bold"/>
              </a:rPr>
            </a:br>
            <a:r>
              <a:rPr lang="en-US" sz="2700" b="1" dirty="0" err="1">
                <a:solidFill>
                  <a:prstClr val="black"/>
                </a:solidFill>
                <a:latin typeface="UniversLTStd-Bold"/>
              </a:rPr>
              <a:t>falezler</a:t>
            </a:r>
            <a:endParaRPr lang="tr-TR" sz="2700" b="1" dirty="0">
              <a:solidFill>
                <a:prstClr val="black"/>
              </a:solidFill>
              <a:latin typeface="UniversLTStd-Bold"/>
            </a:endParaRPr>
          </a:p>
          <a:p>
            <a:pPr marL="0" lvl="0" indent="0">
              <a:buNone/>
            </a:pPr>
            <a:endParaRPr lang="tr-TR" sz="2700" b="1" dirty="0">
              <a:solidFill>
                <a:prstClr val="black"/>
              </a:solidFill>
              <a:latin typeface="UniversLTStd-Bold"/>
            </a:endParaRPr>
          </a:p>
          <a:p>
            <a:pPr marL="0" lvl="0" indent="0">
              <a:buNone/>
            </a:pPr>
            <a:r>
              <a:rPr lang="tr-TR" sz="2600" b="1" dirty="0">
                <a:solidFill>
                  <a:prstClr val="black"/>
                </a:solidFill>
                <a:latin typeface="UniversLTStd-Bold"/>
              </a:rPr>
              <a:t>Bu şekiller üzerinde görülen </a:t>
            </a:r>
            <a:r>
              <a:rPr lang="tr-TR" sz="2600" b="1" dirty="0" err="1">
                <a:solidFill>
                  <a:prstClr val="black"/>
                </a:solidFill>
                <a:latin typeface="UniversLTStd-Bold"/>
              </a:rPr>
              <a:t>yerşekilleri</a:t>
            </a:r>
            <a:endParaRPr lang="tr-TR" sz="2700" dirty="0">
              <a:solidFill>
                <a:prstClr val="black"/>
              </a:solidFill>
              <a:latin typeface="UniversLTStd-Bold"/>
            </a:endParaRPr>
          </a:p>
          <a:p>
            <a:pPr marL="0" lvl="0" indent="0">
              <a:buNone/>
            </a:pPr>
            <a:endParaRPr lang="tr-TR" sz="2700" i="1" dirty="0">
              <a:solidFill>
                <a:prstClr val="black"/>
              </a:solidFill>
              <a:latin typeface="UniversLTStd-Bold"/>
            </a:endParaRPr>
          </a:p>
          <a:p>
            <a:pPr lvl="0"/>
            <a:r>
              <a:rPr lang="en-US" sz="2700" i="1" dirty="0" err="1">
                <a:solidFill>
                  <a:prstClr val="black"/>
                </a:solidFill>
                <a:latin typeface="UniversLTStd-LightObl"/>
              </a:rPr>
              <a:t>Mağaralar</a:t>
            </a:r>
            <a:r>
              <a:rPr lang="en-US" sz="2700" i="1" dirty="0">
                <a:solidFill>
                  <a:prstClr val="black"/>
                </a:solidFill>
                <a:latin typeface="UniversLTStd-LightObl"/>
              </a:rPr>
              <a:t>, </a:t>
            </a:r>
            <a:endParaRPr lang="tr-TR" sz="2700" i="1" dirty="0">
              <a:solidFill>
                <a:prstClr val="black"/>
              </a:solidFill>
              <a:latin typeface="UniversLTStd-LightObl"/>
            </a:endParaRPr>
          </a:p>
          <a:p>
            <a:pPr lvl="0"/>
            <a:r>
              <a:rPr lang="en-US" sz="2700" i="1" dirty="0" err="1">
                <a:solidFill>
                  <a:prstClr val="black"/>
                </a:solidFill>
                <a:latin typeface="UniversLTStd-LightObl"/>
              </a:rPr>
              <a:t>kemerler</a:t>
            </a:r>
            <a:r>
              <a:rPr lang="en-US" sz="2700" i="1" dirty="0">
                <a:solidFill>
                  <a:prstClr val="black"/>
                </a:solidFill>
                <a:latin typeface="UniversLTStd-LightObl"/>
              </a:rPr>
              <a:t>, </a:t>
            </a:r>
            <a:endParaRPr lang="tr-TR" sz="2700" i="1" dirty="0">
              <a:solidFill>
                <a:prstClr val="black"/>
              </a:solidFill>
              <a:latin typeface="UniversLTStd-LightObl"/>
            </a:endParaRPr>
          </a:p>
          <a:p>
            <a:pPr lvl="0"/>
            <a:r>
              <a:rPr lang="en-US" sz="2700" i="1" dirty="0" err="1">
                <a:solidFill>
                  <a:prstClr val="black"/>
                </a:solidFill>
                <a:latin typeface="UniversLTStd-LightObl"/>
              </a:rPr>
              <a:t>sütunlar</a:t>
            </a:r>
            <a:r>
              <a:rPr lang="en-US" sz="2700" i="1" dirty="0">
                <a:solidFill>
                  <a:prstClr val="black"/>
                </a:solidFill>
                <a:latin typeface="UniversLTStd-LightObl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UniversLTStd-LightObl"/>
              </a:rPr>
              <a:t>ve</a:t>
            </a:r>
            <a:r>
              <a:rPr lang="en-US" sz="2700" i="1" dirty="0">
                <a:solidFill>
                  <a:prstClr val="black"/>
                </a:solidFill>
                <a:latin typeface="UniversLTStd-LightObl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UniversLTStd-LightObl"/>
              </a:rPr>
              <a:t>ilişkili</a:t>
            </a:r>
            <a:r>
              <a:rPr lang="en-US" sz="2700" dirty="0">
                <a:solidFill>
                  <a:prstClr val="black"/>
                </a:solidFill>
                <a:latin typeface="UniversLTStd-LightObl"/>
              </a:rPr>
              <a:t/>
            </a:r>
            <a:br>
              <a:rPr lang="en-US" sz="2700" dirty="0">
                <a:solidFill>
                  <a:prstClr val="black"/>
                </a:solidFill>
                <a:latin typeface="UniversLTStd-LightObl"/>
              </a:rPr>
            </a:br>
            <a:r>
              <a:rPr lang="en-US" sz="2700" i="1" dirty="0" err="1">
                <a:solidFill>
                  <a:prstClr val="black"/>
                </a:solidFill>
                <a:latin typeface="UniversLTStd-LightObl"/>
              </a:rPr>
              <a:t>şekiller</a:t>
            </a:r>
            <a:r>
              <a:rPr lang="en-US" sz="2700" dirty="0">
                <a:solidFill>
                  <a:prstClr val="black"/>
                </a:solidFill>
                <a:latin typeface="UniversLTStd-LightObl"/>
              </a:rPr>
              <a:t/>
            </a:r>
            <a:br>
              <a:rPr lang="en-US" sz="2700" dirty="0">
                <a:solidFill>
                  <a:prstClr val="black"/>
                </a:solidFill>
                <a:latin typeface="UniversLTStd-LightObl"/>
              </a:rPr>
            </a:br>
            <a:r>
              <a:rPr lang="en-US" sz="2700" dirty="0">
                <a:solidFill>
                  <a:prstClr val="black"/>
                </a:solidFill>
                <a:latin typeface="UniversLTStd-LightObl"/>
              </a:rPr>
              <a:t/>
            </a:r>
            <a:br>
              <a:rPr lang="en-US" sz="2700" dirty="0">
                <a:solidFill>
                  <a:prstClr val="black"/>
                </a:solidFill>
                <a:latin typeface="UniversLTStd-LightOb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7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Kayalık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kıyılar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başlıca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iki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tür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MinionPro-Bold"/>
              </a:rPr>
              <a:t>kıyı</a:t>
            </a:r>
            <a:r>
              <a:rPr lang="en-US" sz="2400" b="1" dirty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MinionPro-Bold"/>
              </a:rPr>
              <a:t>platformu</a:t>
            </a:r>
            <a:r>
              <a:rPr lang="en-US" sz="2400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MinionPro-Bold"/>
              </a:rPr>
            </a:br>
            <a:r>
              <a:rPr lang="en-US" sz="2400" dirty="0">
                <a:solidFill>
                  <a:srgbClr val="231F20"/>
                </a:solidFill>
                <a:latin typeface="MinionPro-Regular"/>
              </a:rPr>
              <a:t>(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eğimli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yatay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)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MinionPro-Bold"/>
              </a:rPr>
              <a:t>denize</a:t>
            </a:r>
            <a:r>
              <a:rPr lang="en-US" sz="2400" b="1" dirty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2400" b="1" dirty="0" err="1" smtClean="0">
                <a:solidFill>
                  <a:srgbClr val="231F20"/>
                </a:solidFill>
                <a:latin typeface="MinionPro-Bold"/>
              </a:rPr>
              <a:t>dalan</a:t>
            </a:r>
            <a:r>
              <a:rPr lang="tr-TR" sz="2400" b="1" dirty="0" smtClean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2400" b="1" dirty="0" err="1" smtClean="0">
                <a:solidFill>
                  <a:srgbClr val="231F20"/>
                </a:solidFill>
                <a:latin typeface="MinionPro-Bold"/>
              </a:rPr>
              <a:t>falez</a:t>
            </a:r>
            <a:r>
              <a:rPr lang="en-US" sz="2400" b="1" dirty="0" smtClean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olmak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üzere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üç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tipe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ayrılır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Bu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temel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tiplerin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kendi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içlerindeki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farklılıkları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kayaç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çeşitlerinin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jeolojik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yapıların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,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kayaçların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ayrışma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özelliklerinin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gelgit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etkisine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maruz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kalma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sürelerinin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göreceli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deniz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seviyesindeki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küçük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değişimlerin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izlerini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yansıtır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.</a:t>
            </a:r>
            <a:r>
              <a:rPr lang="en-US" sz="2400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MinionPro-Bold"/>
              </a:rPr>
            </a:br>
            <a:endParaRPr lang="en-US" sz="2400" dirty="0"/>
          </a:p>
        </p:txBody>
      </p:sp>
      <p:sp>
        <p:nvSpPr>
          <p:cNvPr id="5" name="Dikdörtgen 4"/>
          <p:cNvSpPr/>
          <p:nvPr/>
        </p:nvSpPr>
        <p:spPr>
          <a:xfrm>
            <a:off x="611560" y="5805264"/>
            <a:ext cx="7344816" cy="57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r-TR" sz="1400" dirty="0">
                <a:solidFill>
                  <a:srgbClr val="231F20"/>
                </a:solidFill>
                <a:latin typeface="MinionPro-Regular"/>
              </a:rPr>
              <a:t>Kaynak: </a:t>
            </a:r>
            <a:r>
              <a:rPr lang="tr-TR" sz="1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Doğan, U.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Jeomorfolojinin Temelleri. Nobel Yayınevi, 2016. (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translate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Editor: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Huggett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R.J. Fundamentals of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Geomorphology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.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Routhledge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Third Edition, 2011.)</a:t>
            </a:r>
            <a:endParaRPr lang="en-US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6556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rgbClr val="231F20"/>
                </a:solidFill>
                <a:latin typeface="MinionPro-Bold"/>
              </a:rPr>
              <a:t>Yatay</a:t>
            </a:r>
            <a:r>
              <a:rPr lang="en-US" sz="1800" b="1" dirty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1800" b="1" dirty="0" err="1">
                <a:solidFill>
                  <a:srgbClr val="231F20"/>
                </a:solidFill>
                <a:latin typeface="MinionPro-Bold"/>
              </a:rPr>
              <a:t>platformlar</a:t>
            </a:r>
            <a:r>
              <a:rPr lang="en-US" sz="1800" b="1" dirty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düz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veya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hemen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hemen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düze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yakındır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Bu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şekiller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çok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değişik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şekillerde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adlandırılmaktadır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Örneğin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;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abrazyon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düzlükleri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veya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denüdasyon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basamakları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alçak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kaya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sekileri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(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taraçaları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)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veya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denizel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basamaklar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kaya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basamakları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(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shore benches),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fırtına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dalgası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fırtına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sekileri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aşındırması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basamakları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aşındırma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gibi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. Bu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terimlerin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bazıları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aşındırması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abrazyon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gibi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olağan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etkenleri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gösterir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. Platform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gelişiminde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etkili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olan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süreçler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tam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olarak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bilinmediğinden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kabaca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tanımsal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içerikli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olan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"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platformu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"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terimi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çok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çeşitli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adlarla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tanımlanan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diğerlerine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göre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daha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çok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tercih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edilmektedir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.</a:t>
            </a:r>
            <a:br>
              <a:rPr lang="en-US" sz="1800" dirty="0">
                <a:solidFill>
                  <a:srgbClr val="231F20"/>
                </a:solidFill>
                <a:latin typeface="MinionPro-Regular"/>
              </a:rPr>
            </a:br>
            <a:r>
              <a:rPr lang="en-US" sz="1800" b="1" dirty="0" err="1">
                <a:solidFill>
                  <a:srgbClr val="231F20"/>
                </a:solidFill>
                <a:latin typeface="MinionPro-Bold"/>
              </a:rPr>
              <a:t>Eğimli</a:t>
            </a:r>
            <a:r>
              <a:rPr lang="en-US" sz="1800" b="1" dirty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1800" b="1" dirty="0" err="1">
                <a:solidFill>
                  <a:srgbClr val="231F20"/>
                </a:solidFill>
                <a:latin typeface="MinionPro-Bold"/>
              </a:rPr>
              <a:t>platformlar</a:t>
            </a:r>
            <a:r>
              <a:rPr lang="en-US" sz="1800" b="1" dirty="0">
                <a:solidFill>
                  <a:srgbClr val="231F20"/>
                </a:solidFill>
                <a:latin typeface="MinionPro-Bold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kayalık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kıyıların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göze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batan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özelliklerindendir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Adlandırılmasından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da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anlaşıldığıüzere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bu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hafifçe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eğimlidirler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eğimleri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1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°-5°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arasında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değişir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Bunlar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değişik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biçimlerde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olan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abrazyon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kumsal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,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dar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basamaklar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(benches),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kıyısal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denizaltı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aşındırma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düzlükleri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aşındırma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platformları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tr-TR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 smtClean="0">
                <a:solidFill>
                  <a:srgbClr val="231F20"/>
                </a:solidFill>
                <a:latin typeface="MinionPro-Regular"/>
              </a:rPr>
              <a:t>aşındırma</a:t>
            </a:r>
            <a:r>
              <a:rPr lang="en-US" sz="18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sekileri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MinionPro-Regular"/>
              </a:rPr>
              <a:t>rampalarıdır</a:t>
            </a:r>
            <a:r>
              <a:rPr lang="en-US" sz="1800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sz="1800" dirty="0">
                <a:solidFill>
                  <a:srgbClr val="231F20"/>
                </a:solidFill>
                <a:latin typeface="MinionPro-Regular"/>
              </a:rPr>
            </a:br>
            <a:endParaRPr lang="en-US" sz="1800" dirty="0"/>
          </a:p>
        </p:txBody>
      </p:sp>
      <p:sp>
        <p:nvSpPr>
          <p:cNvPr id="4" name="Dikdörtgen 3"/>
          <p:cNvSpPr/>
          <p:nvPr/>
        </p:nvSpPr>
        <p:spPr>
          <a:xfrm>
            <a:off x="611560" y="5805264"/>
            <a:ext cx="7344816" cy="57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r-TR" sz="1400" dirty="0">
                <a:solidFill>
                  <a:srgbClr val="231F20"/>
                </a:solidFill>
                <a:latin typeface="MinionPro-Regular"/>
              </a:rPr>
              <a:t>Kaynak: </a:t>
            </a:r>
            <a:r>
              <a:rPr lang="tr-TR" sz="1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Doğan, U.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Jeomorfolojinin Temelleri. Nobel Yayınevi, 2016. (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translate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Editor: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Huggett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R.J. Fundamentals of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Geomorphology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.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Routhledge</a:t>
            </a:r>
            <a:r>
              <a:rPr lang="tr-TR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Third Edition, 2011.)</a:t>
            </a:r>
            <a:endParaRPr lang="en-US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13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587008" cy="569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73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ESKİ DİSK\hatay arazi 2009\2 mb\100ND70S\DSC_0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38400"/>
            <a:ext cx="8568952" cy="5697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534" y="1600200"/>
            <a:ext cx="68069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974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252913" cy="63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65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50875"/>
            <a:ext cx="8351837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562489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189</Words>
  <Application>Microsoft Office PowerPoint</Application>
  <PresentationFormat>Ekran Gösterisi (4:3)</PresentationFormat>
  <Paragraphs>13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Ofis Teması</vt:lpstr>
      <vt:lpstr>Kıyılardaki aşınım şekilleri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Kıyılardaki aşınım şekilleri</dc:title>
  <dc:creator>Kullanıcı</dc:creator>
  <cp:lastModifiedBy>Kullanıcı</cp:lastModifiedBy>
  <cp:revision>4</cp:revision>
  <dcterms:created xsi:type="dcterms:W3CDTF">2020-02-06T14:25:29Z</dcterms:created>
  <dcterms:modified xsi:type="dcterms:W3CDTF">2020-02-06T14:39:18Z</dcterms:modified>
</cp:coreProperties>
</file>