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1" r:id="rId2"/>
    <p:sldId id="276" r:id="rId3"/>
    <p:sldId id="286" r:id="rId4"/>
    <p:sldId id="277" r:id="rId5"/>
    <p:sldId id="278" r:id="rId6"/>
    <p:sldId id="279" r:id="rId7"/>
    <p:sldId id="282" r:id="rId8"/>
    <p:sldId id="283" r:id="rId9"/>
    <p:sldId id="280" r:id="rId10"/>
    <p:sldId id="285" r:id="rId11"/>
    <p:sldId id="284" r:id="rId12"/>
    <p:sldId id="287" r:id="rId13"/>
    <p:sldId id="288" r:id="rId14"/>
    <p:sldId id="289" r:id="rId15"/>
    <p:sldId id="290" r:id="rId16"/>
    <p:sldId id="29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19.11.2019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Ekonomi ve Girişimcilik Dersi Notları – </a:t>
            </a:r>
            <a:r>
              <a:rPr lang="tr-TR" sz="2200" b="1" dirty="0"/>
              <a:t>8</a:t>
            </a:r>
          </a:p>
        </p:txBody>
      </p:sp>
    </p:spTree>
    <p:extLst>
      <p:ext uri="{BB962C8B-B14F-4D97-AF65-F5344CB8AC3E}">
        <p14:creationId xmlns:p14="http://schemas.microsoft.com/office/powerpoint/2010/main" val="1661517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İş </a:t>
            </a:r>
            <a:r>
              <a:rPr lang="tr-TR" dirty="0"/>
              <a:t>tanımı ve iş gerekleri birbirinden farklıdır. İş tanımı işin ne istediğini, iş gerekleri ise işin personelden ne beklediğini anlatır. İş tanımında işin profili, iş gereklerinde ise personelin profili söz konusudur. </a:t>
            </a:r>
          </a:p>
          <a:p>
            <a:endParaRPr lang="tr-TR" dirty="0"/>
          </a:p>
        </p:txBody>
      </p:sp>
    </p:spTree>
    <p:extLst>
      <p:ext uri="{BB962C8B-B14F-4D97-AF65-F5344CB8AC3E}">
        <p14:creationId xmlns:p14="http://schemas.microsoft.com/office/powerpoint/2010/main" val="2344062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İş </a:t>
            </a:r>
            <a:r>
              <a:rPr lang="tr-TR" dirty="0"/>
              <a:t>gerekleri dediğimizde, işin personel tarafından başarılı bir şekilde yapılması için gerekli olan zihinsel, fiziksel, duygusal, sosyal ve davranışsal özellikler akla gelir. </a:t>
            </a:r>
          </a:p>
          <a:p>
            <a:endParaRPr lang="tr-TR" dirty="0"/>
          </a:p>
        </p:txBody>
      </p:sp>
    </p:spTree>
    <p:extLst>
      <p:ext uri="{BB962C8B-B14F-4D97-AF65-F5344CB8AC3E}">
        <p14:creationId xmlns:p14="http://schemas.microsoft.com/office/powerpoint/2010/main" val="1671208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solidFill>
                  <a:srgbClr val="0070C0"/>
                </a:solidFill>
                <a:latin typeface="Arial" pitchFamily="34" charset="0"/>
                <a:cs typeface="Arial" pitchFamily="34" charset="0"/>
              </a:rPr>
              <a:t>Potansiyel Personeli Belirleme</a:t>
            </a:r>
          </a:p>
          <a:p>
            <a:pPr>
              <a:buNone/>
            </a:pPr>
            <a:r>
              <a:rPr lang="tr-TR" dirty="0" smtClean="0">
                <a:solidFill>
                  <a:srgbClr val="FF0000"/>
                </a:solidFill>
                <a:latin typeface="Arial" pitchFamily="34" charset="0"/>
                <a:cs typeface="Arial" pitchFamily="34" charset="0"/>
              </a:rPr>
              <a:t>1.İşletme Dışı Kaynaklar</a:t>
            </a:r>
          </a:p>
          <a:p>
            <a:pPr>
              <a:buNone/>
            </a:pPr>
            <a:r>
              <a:rPr lang="tr-TR" dirty="0" smtClean="0">
                <a:solidFill>
                  <a:srgbClr val="0070C0"/>
                </a:solidFill>
                <a:latin typeface="Arial" pitchFamily="34" charset="0"/>
                <a:cs typeface="Arial" pitchFamily="34" charset="0"/>
              </a:rPr>
              <a:t>   </a:t>
            </a:r>
            <a:r>
              <a:rPr lang="tr-TR" dirty="0" smtClean="0">
                <a:latin typeface="Arial" pitchFamily="34" charset="0"/>
                <a:cs typeface="Arial" pitchFamily="34" charset="0"/>
              </a:rPr>
              <a:t>-  İlanlar (gazete, dergi, internet, </a:t>
            </a:r>
            <a:r>
              <a:rPr lang="tr-TR" dirty="0" err="1" smtClean="0">
                <a:latin typeface="Arial" pitchFamily="34" charset="0"/>
                <a:cs typeface="Arial" pitchFamily="34" charset="0"/>
              </a:rPr>
              <a:t>tv</a:t>
            </a:r>
            <a:r>
              <a:rPr lang="tr-TR" dirty="0" smtClean="0">
                <a:latin typeface="Arial" pitchFamily="34" charset="0"/>
                <a:cs typeface="Arial" pitchFamily="34" charset="0"/>
              </a:rPr>
              <a:t>…)</a:t>
            </a:r>
          </a:p>
          <a:p>
            <a:pPr>
              <a:buNone/>
            </a:pPr>
            <a:r>
              <a:rPr lang="tr-TR" dirty="0" smtClean="0">
                <a:latin typeface="Arial" pitchFamily="34" charset="0"/>
                <a:cs typeface="Arial" pitchFamily="34" charset="0"/>
              </a:rPr>
              <a:t>   - Çalışan personelin önerileri</a:t>
            </a:r>
          </a:p>
          <a:p>
            <a:pPr>
              <a:buNone/>
            </a:pPr>
            <a:r>
              <a:rPr lang="tr-TR" dirty="0" smtClean="0">
                <a:latin typeface="Arial" pitchFamily="34" charset="0"/>
                <a:cs typeface="Arial" pitchFamily="34" charset="0"/>
              </a:rPr>
              <a:t>   - Eğitim Kurumları</a:t>
            </a:r>
          </a:p>
          <a:p>
            <a:pPr>
              <a:buNone/>
            </a:pPr>
            <a:r>
              <a:rPr lang="tr-TR" dirty="0" smtClean="0">
                <a:latin typeface="Arial" pitchFamily="34" charset="0"/>
                <a:cs typeface="Arial" pitchFamily="34" charset="0"/>
              </a:rPr>
              <a:t>   - Meslek kuruluşları</a:t>
            </a:r>
          </a:p>
          <a:p>
            <a:pPr>
              <a:buNone/>
            </a:pPr>
            <a:r>
              <a:rPr lang="tr-TR" dirty="0" smtClean="0">
                <a:latin typeface="Arial" pitchFamily="34" charset="0"/>
                <a:cs typeface="Arial" pitchFamily="34" charset="0"/>
              </a:rPr>
              <a:t>   - Bireysel başvurular</a:t>
            </a:r>
            <a:endParaRPr lang="tr-TR" dirty="0">
              <a:latin typeface="Arial" pitchFamily="34" charset="0"/>
              <a:cs typeface="Arial" pitchFamily="34" charset="0"/>
            </a:endParaRPr>
          </a:p>
        </p:txBody>
      </p:sp>
    </p:spTree>
    <p:extLst>
      <p:ext uri="{BB962C8B-B14F-4D97-AF65-F5344CB8AC3E}">
        <p14:creationId xmlns:p14="http://schemas.microsoft.com/office/powerpoint/2010/main" val="3297168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r>
              <a:rPr lang="tr-TR" dirty="0" smtClean="0">
                <a:solidFill>
                  <a:srgbClr val="FF0000"/>
                </a:solidFill>
              </a:rPr>
              <a:t> </a:t>
            </a:r>
            <a:endParaRPr lang="tr-TR" dirty="0" smtClean="0">
              <a:solidFill>
                <a:srgbClr val="FF0000"/>
              </a:solidFill>
              <a:latin typeface="Arial" pitchFamily="34" charset="0"/>
              <a:cs typeface="Arial" pitchFamily="34" charset="0"/>
            </a:endParaRPr>
          </a:p>
          <a:p>
            <a:pPr>
              <a:buNone/>
            </a:pPr>
            <a:r>
              <a:rPr lang="tr-TR" dirty="0" smtClean="0">
                <a:solidFill>
                  <a:srgbClr val="FF0000"/>
                </a:solidFill>
                <a:latin typeface="Arial" pitchFamily="34" charset="0"/>
                <a:cs typeface="Arial" pitchFamily="34" charset="0"/>
              </a:rPr>
              <a:t>2.İşletme İçi Kaynaklar</a:t>
            </a:r>
          </a:p>
          <a:p>
            <a:pPr>
              <a:buNone/>
            </a:pPr>
            <a:r>
              <a:rPr lang="tr-TR" dirty="0" smtClean="0">
                <a:solidFill>
                  <a:srgbClr val="FF0000"/>
                </a:solidFill>
                <a:latin typeface="Arial" pitchFamily="34" charset="0"/>
                <a:cs typeface="Arial" pitchFamily="34" charset="0"/>
              </a:rPr>
              <a:t>   </a:t>
            </a:r>
            <a:r>
              <a:rPr lang="tr-TR" dirty="0" smtClean="0">
                <a:latin typeface="Arial" pitchFamily="34" charset="0"/>
                <a:cs typeface="Arial" pitchFamily="34" charset="0"/>
              </a:rPr>
              <a:t>- Terfi</a:t>
            </a:r>
          </a:p>
          <a:p>
            <a:pPr>
              <a:buNone/>
            </a:pPr>
            <a:r>
              <a:rPr lang="tr-TR" dirty="0" smtClean="0">
                <a:latin typeface="Arial" pitchFamily="34" charset="0"/>
                <a:cs typeface="Arial" pitchFamily="34" charset="0"/>
              </a:rPr>
              <a:t>   - İç transfer</a:t>
            </a:r>
          </a:p>
          <a:p>
            <a:pPr>
              <a:buNone/>
            </a:pPr>
            <a:r>
              <a:rPr lang="tr-TR" dirty="0" smtClean="0">
                <a:latin typeface="Arial" pitchFamily="34" charset="0"/>
                <a:cs typeface="Arial" pitchFamily="34" charset="0"/>
              </a:rPr>
              <a:t>   - Alt kademeye indirme</a:t>
            </a:r>
          </a:p>
          <a:p>
            <a:pPr>
              <a:buNone/>
            </a:pPr>
            <a:r>
              <a:rPr lang="tr-TR" dirty="0" smtClean="0">
                <a:latin typeface="Arial" pitchFamily="34" charset="0"/>
                <a:cs typeface="Arial" pitchFamily="34" charset="0"/>
              </a:rPr>
              <a:t>   - Yetiştirme</a:t>
            </a:r>
          </a:p>
          <a:p>
            <a:pPr>
              <a:buNone/>
            </a:pPr>
            <a:endParaRPr lang="tr-TR" dirty="0">
              <a:latin typeface="Arial" pitchFamily="34" charset="0"/>
              <a:cs typeface="Arial" pitchFamily="34" charset="0"/>
            </a:endParaRPr>
          </a:p>
        </p:txBody>
      </p:sp>
    </p:spTree>
    <p:extLst>
      <p:ext uri="{BB962C8B-B14F-4D97-AF65-F5344CB8AC3E}">
        <p14:creationId xmlns:p14="http://schemas.microsoft.com/office/powerpoint/2010/main" val="2541387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r>
              <a:rPr lang="tr-TR" dirty="0" smtClean="0">
                <a:solidFill>
                  <a:srgbClr val="FF0000"/>
                </a:solidFill>
                <a:latin typeface="Arial" pitchFamily="34" charset="0"/>
                <a:cs typeface="Arial" pitchFamily="34" charset="0"/>
              </a:rPr>
              <a:t>İşletme dışı kaynaklar kullanmanın avantajları şunlar olabilir</a:t>
            </a:r>
          </a:p>
          <a:p>
            <a:pPr>
              <a:buNone/>
            </a:pPr>
            <a:r>
              <a:rPr lang="tr-TR" dirty="0" smtClean="0">
                <a:latin typeface="Arial" pitchFamily="34" charset="0"/>
                <a:cs typeface="Arial" pitchFamily="34" charset="0"/>
              </a:rPr>
              <a:t>1.İşletmeye taze kan, yeni bir bakış açısı kazandırılabilir.</a:t>
            </a:r>
          </a:p>
          <a:p>
            <a:pPr>
              <a:buNone/>
            </a:pPr>
            <a:r>
              <a:rPr lang="tr-TR" dirty="0" smtClean="0">
                <a:latin typeface="Arial" pitchFamily="34" charset="0"/>
                <a:cs typeface="Arial" pitchFamily="34" charset="0"/>
              </a:rPr>
              <a:t>2. Bir personeli içeriden eğitmek (yetiştirmek), dışarıdan liyakat sahibi personeli almaktan daha pahalı olabilir.</a:t>
            </a:r>
          </a:p>
          <a:p>
            <a:pPr>
              <a:buNone/>
            </a:pPr>
            <a:r>
              <a:rPr lang="tr-TR" dirty="0" smtClean="0">
                <a:latin typeface="Arial" pitchFamily="34" charset="0"/>
                <a:cs typeface="Arial" pitchFamily="34" charset="0"/>
              </a:rPr>
              <a:t>3.Yeni personel yeni bir endüstri görüşü getirebilir.</a:t>
            </a:r>
          </a:p>
          <a:p>
            <a:pPr>
              <a:buNone/>
            </a:pPr>
            <a:endParaRPr lang="tr-TR" dirty="0" smtClean="0">
              <a:solidFill>
                <a:srgbClr val="FF0000"/>
              </a:solidFill>
            </a:endParaRPr>
          </a:p>
          <a:p>
            <a:pPr>
              <a:buNone/>
            </a:pPr>
            <a:endParaRPr lang="tr-TR" dirty="0">
              <a:solidFill>
                <a:srgbClr val="FF0000"/>
              </a:solidFill>
            </a:endParaRPr>
          </a:p>
        </p:txBody>
      </p:sp>
    </p:spTree>
    <p:extLst>
      <p:ext uri="{BB962C8B-B14F-4D97-AF65-F5344CB8AC3E}">
        <p14:creationId xmlns:p14="http://schemas.microsoft.com/office/powerpoint/2010/main" val="3921063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endParaRPr lang="tr-TR" sz="2800" b="1" dirty="0">
              <a:solidFill>
                <a:srgbClr val="0070C0"/>
              </a:solidFill>
            </a:endParaRPr>
          </a:p>
        </p:txBody>
      </p:sp>
      <p:sp>
        <p:nvSpPr>
          <p:cNvPr id="3" name="2 İçerik Yer Tutucusu"/>
          <p:cNvSpPr>
            <a:spLocks noGrp="1"/>
          </p:cNvSpPr>
          <p:nvPr>
            <p:ph sz="quarter" idx="1"/>
          </p:nvPr>
        </p:nvSpPr>
        <p:spPr/>
        <p:txBody>
          <a:bodyPr>
            <a:normAutofit/>
          </a:bodyPr>
          <a:lstStyle/>
          <a:p>
            <a:pPr>
              <a:buNone/>
            </a:pPr>
            <a:r>
              <a:rPr lang="tr-TR" dirty="0" smtClean="0">
                <a:solidFill>
                  <a:srgbClr val="FF0000"/>
                </a:solidFill>
                <a:latin typeface="Arial" pitchFamily="34" charset="0"/>
                <a:cs typeface="Arial" pitchFamily="34" charset="0"/>
              </a:rPr>
              <a:t>   İşletme içi kaynaklar kullanmanın avantajları şunlar olabilir:</a:t>
            </a:r>
          </a:p>
          <a:p>
            <a:pPr>
              <a:buNone/>
            </a:pPr>
            <a:r>
              <a:rPr lang="tr-TR" dirty="0" smtClean="0">
                <a:latin typeface="Arial" pitchFamily="34" charset="0"/>
                <a:cs typeface="Arial" pitchFamily="34" charset="0"/>
              </a:rPr>
              <a:t>  1. Moralin yükselmesi</a:t>
            </a:r>
          </a:p>
          <a:p>
            <a:pPr>
              <a:buNone/>
            </a:pPr>
            <a:r>
              <a:rPr lang="tr-TR" dirty="0" smtClean="0">
                <a:latin typeface="Arial" pitchFamily="34" charset="0"/>
                <a:cs typeface="Arial" pitchFamily="34" charset="0"/>
              </a:rPr>
              <a:t>  2. Yeteneklerin daha iyi değerlendirilmesi</a:t>
            </a:r>
          </a:p>
          <a:p>
            <a:pPr>
              <a:buNone/>
            </a:pPr>
            <a:r>
              <a:rPr lang="tr-TR" dirty="0" smtClean="0">
                <a:latin typeface="Arial" pitchFamily="34" charset="0"/>
                <a:cs typeface="Arial" pitchFamily="34" charset="0"/>
              </a:rPr>
              <a:t>  3.Personelin daha iyi performans için teşvik edilmesi (kariyer beklentisi aracılığıyla)</a:t>
            </a:r>
          </a:p>
          <a:p>
            <a:pPr>
              <a:buNone/>
            </a:pPr>
            <a:r>
              <a:rPr lang="tr-TR" dirty="0" smtClean="0">
                <a:latin typeface="Arial" pitchFamily="34" charset="0"/>
                <a:cs typeface="Arial" pitchFamily="34" charset="0"/>
              </a:rPr>
              <a:t>  4.Yükselmelerin daha etkili olmasını sağlar.</a:t>
            </a:r>
          </a:p>
        </p:txBody>
      </p:sp>
    </p:spTree>
    <p:extLst>
      <p:ext uri="{BB962C8B-B14F-4D97-AF65-F5344CB8AC3E}">
        <p14:creationId xmlns:p14="http://schemas.microsoft.com/office/powerpoint/2010/main" val="1019393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20000"/>
          </a:bodyPr>
          <a:lstStyle/>
          <a:p>
            <a:r>
              <a:rPr lang="tr-TR" dirty="0" smtClean="0">
                <a:solidFill>
                  <a:srgbClr val="FF0000"/>
                </a:solidFill>
                <a:latin typeface="Arial" pitchFamily="34" charset="0"/>
                <a:cs typeface="Arial" pitchFamily="34" charset="0"/>
              </a:rPr>
              <a:t>İşletme içi kaynaklar kullanmanın </a:t>
            </a:r>
            <a:r>
              <a:rPr lang="tr-TR" u="sng" dirty="0" smtClean="0">
                <a:solidFill>
                  <a:srgbClr val="FF0000"/>
                </a:solidFill>
                <a:latin typeface="Arial" pitchFamily="34" charset="0"/>
                <a:cs typeface="Arial" pitchFamily="34" charset="0"/>
              </a:rPr>
              <a:t>dezavantajları </a:t>
            </a:r>
            <a:r>
              <a:rPr lang="tr-TR" dirty="0" smtClean="0">
                <a:solidFill>
                  <a:srgbClr val="FF0000"/>
                </a:solidFill>
                <a:latin typeface="Arial" pitchFamily="34" charset="0"/>
                <a:cs typeface="Arial" pitchFamily="34" charset="0"/>
              </a:rPr>
              <a:t>şunlar olabilir:</a:t>
            </a:r>
          </a:p>
          <a:p>
            <a:pPr>
              <a:buNone/>
            </a:pPr>
            <a:r>
              <a:rPr lang="tr-TR" dirty="0" smtClean="0">
                <a:latin typeface="Arial" pitchFamily="34" charset="0"/>
                <a:cs typeface="Arial" pitchFamily="34" charset="0"/>
              </a:rPr>
              <a:t>1.Tek tür personel yetiştirilir.</a:t>
            </a:r>
          </a:p>
          <a:p>
            <a:pPr>
              <a:buNone/>
            </a:pPr>
            <a:r>
              <a:rPr lang="tr-TR" dirty="0" smtClean="0">
                <a:latin typeface="Arial" pitchFamily="34" charset="0"/>
                <a:cs typeface="Arial" pitchFamily="34" charset="0"/>
              </a:rPr>
              <a:t>2.Yükselme beklentisinde olan ancak yükselemeyen personelde moral bozukluğu olur.</a:t>
            </a:r>
          </a:p>
          <a:p>
            <a:pPr>
              <a:buNone/>
            </a:pPr>
            <a:r>
              <a:rPr lang="tr-TR" dirty="0" smtClean="0">
                <a:latin typeface="Arial" pitchFamily="34" charset="0"/>
                <a:cs typeface="Arial" pitchFamily="34" charset="0"/>
              </a:rPr>
              <a:t>3. Yükselmeler için siyasal mücadeleler devreye girebilir.</a:t>
            </a:r>
          </a:p>
          <a:p>
            <a:pPr>
              <a:buNone/>
            </a:pPr>
            <a:r>
              <a:rPr lang="tr-TR" dirty="0" smtClean="0">
                <a:latin typeface="Arial" pitchFamily="34" charset="0"/>
                <a:cs typeface="Arial" pitchFamily="34" charset="0"/>
              </a:rPr>
              <a:t>4. Eğitim harcamaları artabilir.</a:t>
            </a:r>
          </a:p>
          <a:p>
            <a:pPr>
              <a:buNone/>
            </a:pPr>
            <a:r>
              <a:rPr lang="tr-TR" dirty="0" smtClean="0">
                <a:latin typeface="Arial" pitchFamily="34" charset="0"/>
                <a:cs typeface="Arial" pitchFamily="34" charset="0"/>
              </a:rPr>
              <a:t>5.Güçlü bir yönetim geliştirme programına ihtiyaç olabilir. (Boş pozisyonların işletme içinden doldurulabilmesi için, personel biriminin sağlıklı bir personel değerleme ve kayıt sistemi kurmuş olması gerekir)</a:t>
            </a:r>
          </a:p>
          <a:p>
            <a:pPr>
              <a:buNone/>
            </a:pPr>
            <a:endParaRPr lang="tr-TR" dirty="0"/>
          </a:p>
        </p:txBody>
      </p:sp>
    </p:spTree>
    <p:extLst>
      <p:ext uri="{BB962C8B-B14F-4D97-AF65-F5344CB8AC3E}">
        <p14:creationId xmlns:p14="http://schemas.microsoft.com/office/powerpoint/2010/main" val="2927313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rgbClr val="0070C0"/>
                </a:solidFill>
                <a:latin typeface="Arial" pitchFamily="34" charset="0"/>
                <a:cs typeface="Arial" pitchFamily="34" charset="0"/>
              </a:rPr>
              <a:t>İş Analizi</a:t>
            </a:r>
            <a:endParaRPr lang="tr-TR" sz="2800" b="1" dirty="0">
              <a:solidFill>
                <a:srgbClr val="0070C0"/>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a:bodyPr>
          <a:lstStyle/>
          <a:p>
            <a:endParaRPr lang="tr-TR" b="1" dirty="0" smtClean="0"/>
          </a:p>
          <a:p>
            <a:pPr>
              <a:buNone/>
            </a:pPr>
            <a:r>
              <a:rPr lang="tr-TR" b="1" dirty="0" smtClean="0"/>
              <a:t>    </a:t>
            </a:r>
            <a:r>
              <a:rPr lang="tr-TR" b="1" dirty="0" smtClean="0">
                <a:solidFill>
                  <a:srgbClr val="FF0000"/>
                </a:solidFill>
              </a:rPr>
              <a:t>NEDİR?</a:t>
            </a:r>
          </a:p>
          <a:p>
            <a:r>
              <a:rPr lang="tr-TR" b="1" dirty="0" smtClean="0"/>
              <a:t>İşlerin özelliklerinin saptanması amacıyla yapılan etkinliğe iş analizi denir. İş analizi yaparken bir işletmede ya da kurumda yapılmakta olan tüm işler ayrıntıları ile ortaya çıkarılır. Ayrıntıları çıkarılan işler iş analizi formuna işlenir.</a:t>
            </a:r>
          </a:p>
          <a:p>
            <a:pPr>
              <a:buNone/>
            </a:pPr>
            <a:endParaRPr lang="tr-TR" b="1"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b="1" dirty="0" smtClean="0">
              <a:solidFill>
                <a:srgbClr val="FF0000"/>
              </a:solidFill>
            </a:endParaRPr>
          </a:p>
          <a:p>
            <a:r>
              <a:rPr lang="tr-TR" b="1" dirty="0" smtClean="0">
                <a:solidFill>
                  <a:srgbClr val="FF0000"/>
                </a:solidFill>
              </a:rPr>
              <a:t>NEDEN </a:t>
            </a:r>
            <a:r>
              <a:rPr lang="tr-TR" b="1" dirty="0">
                <a:solidFill>
                  <a:srgbClr val="FF0000"/>
                </a:solidFill>
              </a:rPr>
              <a:t>YAPILIR?</a:t>
            </a:r>
          </a:p>
          <a:p>
            <a:pPr>
              <a:buNone/>
            </a:pPr>
            <a:r>
              <a:rPr lang="tr-TR" b="1" dirty="0"/>
              <a:t>     Personel seçim sürecinin temel aşamalarından biri olan iş analizi, işe uygun bireylerin seçilmesi için yapılır. İşe uygun bireylerin seçilmesi için,  işlerin özellikleri ve işi yapacak personelde bulunacak yetenek ve özellikler saptanmalıdır. </a:t>
            </a:r>
            <a:endParaRPr lang="tr-TR" dirty="0"/>
          </a:p>
          <a:p>
            <a:endParaRPr lang="tr-TR" dirty="0"/>
          </a:p>
        </p:txBody>
      </p:sp>
    </p:spTree>
    <p:extLst>
      <p:ext uri="{BB962C8B-B14F-4D97-AF65-F5344CB8AC3E}">
        <p14:creationId xmlns:p14="http://schemas.microsoft.com/office/powerpoint/2010/main" val="2770897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r>
              <a:rPr lang="tr-TR" b="1" dirty="0" smtClean="0"/>
              <a:t>    </a:t>
            </a:r>
            <a:r>
              <a:rPr lang="tr-TR" b="1" dirty="0" smtClean="0">
                <a:solidFill>
                  <a:srgbClr val="FF0000"/>
                </a:solidFill>
              </a:rPr>
              <a:t>İŞ ANALİZİNDE NELER YAPILIR?</a:t>
            </a:r>
          </a:p>
          <a:p>
            <a:r>
              <a:rPr lang="tr-TR" b="1" dirty="0" smtClean="0"/>
              <a:t>Analiz çalışması sonucunda, işin </a:t>
            </a:r>
            <a:r>
              <a:rPr lang="tr-TR" b="1" dirty="0" err="1" smtClean="0"/>
              <a:t>ünvanı</a:t>
            </a:r>
            <a:r>
              <a:rPr lang="tr-TR" b="1" dirty="0" smtClean="0"/>
              <a:t> belirlenir, personelin </a:t>
            </a:r>
            <a:r>
              <a:rPr lang="tr-TR" b="1" dirty="0" err="1" smtClean="0"/>
              <a:t>sözkonusu</a:t>
            </a:r>
            <a:r>
              <a:rPr lang="tr-TR" b="1" dirty="0" smtClean="0"/>
              <a:t> işte asıl olarak sorumlu olduğu yönler belirlenir, ayrıca personelde aranacak bilgi, kişilik, zihinsel ve bedensel özellikler saptanır. Yine bu çalışmalar sonucunda personelden beklenen performans (iş başarımı) standartları oluşturulur.</a:t>
            </a:r>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buNone/>
            </a:pPr>
            <a:r>
              <a:rPr lang="tr-TR" b="1" dirty="0" smtClean="0"/>
              <a:t>   </a:t>
            </a:r>
            <a:r>
              <a:rPr lang="tr-TR" b="1" dirty="0" smtClean="0">
                <a:solidFill>
                  <a:srgbClr val="FF0000"/>
                </a:solidFill>
              </a:rPr>
              <a:t>İŞ ANALİZİ YAPARKEN HANGİ TEKNİKLER KULLANILIR?</a:t>
            </a:r>
            <a:endParaRPr lang="tr-TR" dirty="0" smtClean="0">
              <a:solidFill>
                <a:srgbClr val="FF0000"/>
              </a:solidFill>
            </a:endParaRPr>
          </a:p>
          <a:p>
            <a:r>
              <a:rPr lang="tr-TR" b="1" dirty="0" smtClean="0"/>
              <a:t>-Gözlem</a:t>
            </a:r>
            <a:endParaRPr lang="tr-TR" dirty="0" smtClean="0"/>
          </a:p>
          <a:p>
            <a:r>
              <a:rPr lang="tr-TR" b="1" dirty="0" smtClean="0"/>
              <a:t>-Görüşme</a:t>
            </a:r>
            <a:endParaRPr lang="tr-TR" dirty="0" smtClean="0"/>
          </a:p>
          <a:p>
            <a:r>
              <a:rPr lang="tr-TR" b="1" dirty="0" smtClean="0"/>
              <a:t>-Anket</a:t>
            </a:r>
            <a:endParaRPr lang="tr-TR" dirty="0" smtClean="0"/>
          </a:p>
          <a:p>
            <a:r>
              <a:rPr lang="tr-TR" b="1" dirty="0" smtClean="0"/>
              <a:t>- Teknik raporların ve kayıtların incelenmesi</a:t>
            </a:r>
            <a:endParaRPr lang="tr-TR" dirty="0" smtClean="0"/>
          </a:p>
          <a:p>
            <a:r>
              <a:rPr lang="tr-TR" b="1" dirty="0" smtClean="0"/>
              <a:t>- Filmler</a:t>
            </a:r>
            <a:endParaRPr lang="tr-TR" dirty="0" smtClean="0"/>
          </a:p>
          <a:p>
            <a:r>
              <a:rPr lang="tr-TR" b="1" dirty="0" smtClean="0"/>
              <a:t>- Kritik olayların incelenmesi</a:t>
            </a:r>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rgbClr val="0070C0"/>
                </a:solidFill>
              </a:rPr>
              <a:t>İş Tanımlaması</a:t>
            </a:r>
            <a:endParaRPr lang="tr-TR" sz="2800" b="1" dirty="0">
              <a:solidFill>
                <a:srgbClr val="0070C0"/>
              </a:solidFill>
            </a:endParaRPr>
          </a:p>
        </p:txBody>
      </p:sp>
      <p:sp>
        <p:nvSpPr>
          <p:cNvPr id="3" name="2 İçerik Yer Tutucusu"/>
          <p:cNvSpPr>
            <a:spLocks noGrp="1"/>
          </p:cNvSpPr>
          <p:nvPr>
            <p:ph sz="quarter" idx="1"/>
          </p:nvPr>
        </p:nvSpPr>
        <p:spPr/>
        <p:txBody>
          <a:bodyPr>
            <a:normAutofit/>
          </a:bodyPr>
          <a:lstStyle/>
          <a:p>
            <a:pPr>
              <a:buNone/>
            </a:pPr>
            <a:r>
              <a:rPr lang="tr-TR" b="1" dirty="0" smtClean="0"/>
              <a:t>     </a:t>
            </a:r>
          </a:p>
          <a:p>
            <a:pPr algn="just">
              <a:buNone/>
            </a:pPr>
            <a:r>
              <a:rPr lang="tr-TR" b="1" dirty="0" smtClean="0"/>
              <a:t>     </a:t>
            </a:r>
            <a:r>
              <a:rPr lang="tr-TR" sz="2900" b="1" dirty="0" smtClean="0">
                <a:solidFill>
                  <a:srgbClr val="FF0000"/>
                </a:solidFill>
                <a:latin typeface="Arial" pitchFamily="34" charset="0"/>
                <a:cs typeface="Arial" pitchFamily="34" charset="0"/>
              </a:rPr>
              <a:t>NEDİR?</a:t>
            </a:r>
          </a:p>
          <a:p>
            <a:pPr algn="just"/>
            <a:r>
              <a:rPr lang="tr-TR" sz="2400" b="1" dirty="0" smtClean="0">
                <a:latin typeface="Arial" pitchFamily="34" charset="0"/>
                <a:cs typeface="Arial" pitchFamily="34" charset="0"/>
              </a:rPr>
              <a:t>İş analizini izleyen ilk aşama iş tanımlarıdır. İş tanımı, iş analizi ile sağlanan bilgiler ile bir işin görev, yetki, sorumlulukları ile işin yapılış sırasının belirlenmesidir. İş tanımı, işin organizasyon içerisindeki yerini ve önemini belirler. </a:t>
            </a:r>
          </a:p>
          <a:p>
            <a:pPr algn="just">
              <a:buNone/>
            </a:pPr>
            <a:r>
              <a:rPr lang="tr-TR" sz="2400" b="1" dirty="0" smtClean="0">
                <a:latin typeface="Arial" pitchFamily="34" charset="0"/>
                <a:cs typeface="Arial" pitchFamily="34" charset="0"/>
              </a:rPr>
              <a:t> </a:t>
            </a:r>
            <a:endParaRPr lang="tr-TR" sz="2400" dirty="0" smtClean="0">
              <a:latin typeface="Arial" pitchFamily="34" charset="0"/>
              <a:cs typeface="Arial" pitchFamily="34" charset="0"/>
            </a:endParaRP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buNone/>
            </a:pPr>
            <a:r>
              <a:rPr lang="tr-TR" sz="2800" b="1" dirty="0" smtClean="0">
                <a:solidFill>
                  <a:srgbClr val="FF0000"/>
                </a:solidFill>
                <a:latin typeface="Arial" pitchFamily="34" charset="0"/>
                <a:cs typeface="Arial" pitchFamily="34" charset="0"/>
              </a:rPr>
              <a:t>  NEDEN </a:t>
            </a:r>
            <a:r>
              <a:rPr lang="tr-TR" sz="2800" b="1" dirty="0">
                <a:solidFill>
                  <a:srgbClr val="FF0000"/>
                </a:solidFill>
                <a:latin typeface="Arial" pitchFamily="34" charset="0"/>
                <a:cs typeface="Arial" pitchFamily="34" charset="0"/>
              </a:rPr>
              <a:t>YAPILIR?</a:t>
            </a:r>
            <a:endParaRPr lang="tr-TR" sz="2800" dirty="0">
              <a:solidFill>
                <a:srgbClr val="FF0000"/>
              </a:solidFill>
              <a:latin typeface="Arial" pitchFamily="34" charset="0"/>
              <a:cs typeface="Arial" pitchFamily="34" charset="0"/>
            </a:endParaRPr>
          </a:p>
          <a:p>
            <a:pPr algn="just"/>
            <a:r>
              <a:rPr lang="tr-TR" sz="2400" dirty="0">
                <a:latin typeface="Arial" pitchFamily="34" charset="0"/>
                <a:cs typeface="Arial" pitchFamily="34" charset="0"/>
              </a:rPr>
              <a:t>İş tanımının amacı, işletme içinde bir işin yapılma amaçlarının ve özellik isteyen iş dilimlerinin belirlenmesi, işin yapılabilmesi için gerekli yetenek ve sorumlulukların ana hatları ile belirlenmesi, işin diğer işlerle ilgisinin belirlenmesi ve iş koşullarının personel açısından belirli hale getirilmesidir.</a:t>
            </a:r>
          </a:p>
          <a:p>
            <a:endParaRPr lang="tr-TR" dirty="0"/>
          </a:p>
        </p:txBody>
      </p:sp>
    </p:spTree>
    <p:extLst>
      <p:ext uri="{BB962C8B-B14F-4D97-AF65-F5344CB8AC3E}">
        <p14:creationId xmlns:p14="http://schemas.microsoft.com/office/powerpoint/2010/main" val="3027014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buNone/>
            </a:pPr>
            <a:endParaRPr lang="tr-TR" sz="2800" b="1" dirty="0" smtClean="0">
              <a:solidFill>
                <a:srgbClr val="FF0000"/>
              </a:solidFill>
              <a:latin typeface="Arial" pitchFamily="34" charset="0"/>
              <a:cs typeface="Arial" pitchFamily="34" charset="0"/>
            </a:endParaRPr>
          </a:p>
          <a:p>
            <a:pPr algn="just">
              <a:buNone/>
            </a:pPr>
            <a:r>
              <a:rPr lang="tr-TR" sz="2800" b="1" dirty="0">
                <a:solidFill>
                  <a:srgbClr val="FF0000"/>
                </a:solidFill>
                <a:latin typeface="Arial" pitchFamily="34" charset="0"/>
                <a:cs typeface="Arial" pitchFamily="34" charset="0"/>
              </a:rPr>
              <a:t> </a:t>
            </a:r>
            <a:r>
              <a:rPr lang="tr-TR" sz="2800" b="1" dirty="0" smtClean="0">
                <a:solidFill>
                  <a:srgbClr val="FF0000"/>
                </a:solidFill>
                <a:latin typeface="Arial" pitchFamily="34" charset="0"/>
                <a:cs typeface="Arial" pitchFamily="34" charset="0"/>
              </a:rPr>
              <a:t> NASIL </a:t>
            </a:r>
            <a:r>
              <a:rPr lang="tr-TR" sz="2800" b="1" dirty="0">
                <a:solidFill>
                  <a:srgbClr val="FF0000"/>
                </a:solidFill>
                <a:latin typeface="Arial" pitchFamily="34" charset="0"/>
                <a:cs typeface="Arial" pitchFamily="34" charset="0"/>
              </a:rPr>
              <a:t>YAPILIR?</a:t>
            </a:r>
            <a:endParaRPr lang="tr-TR" sz="2800" dirty="0">
              <a:solidFill>
                <a:srgbClr val="FF0000"/>
              </a:solidFill>
              <a:latin typeface="Arial" pitchFamily="34" charset="0"/>
              <a:cs typeface="Arial" pitchFamily="34" charset="0"/>
            </a:endParaRPr>
          </a:p>
          <a:p>
            <a:pPr algn="just"/>
            <a:r>
              <a:rPr lang="tr-TR" sz="2400" b="1" dirty="0">
                <a:latin typeface="Arial" pitchFamily="34" charset="0"/>
                <a:cs typeface="Arial" pitchFamily="34" charset="0"/>
              </a:rPr>
              <a:t>İş tanımında işin personele yüklediği görevler üzerinde durulur. İşi başarmak için gerekli olan eğitim düzeyi, deneyim, sorumluluklar, ilişkiler, işin bir üst yönetim kademesi, iş ortamı, iş başarımı standartları gibi unsurlar belirtilir.</a:t>
            </a:r>
            <a:endParaRPr lang="tr-TR" sz="2400" dirty="0">
              <a:latin typeface="Arial" pitchFamily="34" charset="0"/>
              <a:cs typeface="Arial" pitchFamily="34" charset="0"/>
            </a:endParaRPr>
          </a:p>
          <a:p>
            <a:endParaRPr lang="tr-TR" dirty="0"/>
          </a:p>
        </p:txBody>
      </p:sp>
    </p:spTree>
    <p:extLst>
      <p:ext uri="{BB962C8B-B14F-4D97-AF65-F5344CB8AC3E}">
        <p14:creationId xmlns:p14="http://schemas.microsoft.com/office/powerpoint/2010/main" val="2288229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rgbClr val="0070C0"/>
                </a:solidFill>
                <a:latin typeface="Arial" pitchFamily="34" charset="0"/>
                <a:cs typeface="Arial" pitchFamily="34" charset="0"/>
              </a:rPr>
              <a:t>İş Gerekleri</a:t>
            </a:r>
            <a:endParaRPr lang="tr-TR" sz="2800" b="1" dirty="0">
              <a:solidFill>
                <a:srgbClr val="0070C0"/>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a:bodyPr>
          <a:lstStyle/>
          <a:p>
            <a:pPr lvl="1">
              <a:buNone/>
            </a:pPr>
            <a:r>
              <a:rPr lang="tr-TR" b="1" dirty="0" smtClean="0"/>
              <a:t> </a:t>
            </a:r>
          </a:p>
          <a:p>
            <a:r>
              <a:rPr lang="tr-TR" dirty="0" smtClean="0"/>
              <a:t>İş gerekleri, işin gereği gibi yapılabilmesi için personelde bulunan özelliklerin ne olduğunu, personelden ne beklendiğini belirtir. İş gerekleri, eğitim, deneyim, zihinsel ve fiziksel özellikler gibi personelin taşıması gereken nitelikleri içeren bir çalışmadır.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1041</TotalTime>
  <Words>621</Words>
  <Application>Microsoft Office PowerPoint</Application>
  <PresentationFormat>Ekran Gösterisi (4:3)</PresentationFormat>
  <Paragraphs>64</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Franklin Gothic Book</vt:lpstr>
      <vt:lpstr>Perpetua</vt:lpstr>
      <vt:lpstr>Wingdings 2</vt:lpstr>
      <vt:lpstr>Hisse Senedi</vt:lpstr>
      <vt:lpstr>Ekonomi ve Girişimcilik Dersi Notları – 8</vt:lpstr>
      <vt:lpstr>İş Analizi</vt:lpstr>
      <vt:lpstr>PowerPoint Sunusu</vt:lpstr>
      <vt:lpstr>PowerPoint Sunusu</vt:lpstr>
      <vt:lpstr>PowerPoint Sunusu</vt:lpstr>
      <vt:lpstr>İş Tanımlaması</vt:lpstr>
      <vt:lpstr>PowerPoint Sunusu</vt:lpstr>
      <vt:lpstr>PowerPoint Sunusu</vt:lpstr>
      <vt:lpstr>İş Gerekleri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259</cp:revision>
  <dcterms:created xsi:type="dcterms:W3CDTF">2014-05-05T08:01:07Z</dcterms:created>
  <dcterms:modified xsi:type="dcterms:W3CDTF">2019-11-19T06:58:12Z</dcterms:modified>
</cp:coreProperties>
</file>