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9"/>
  </p:notesMasterIdLst>
  <p:handoutMasterIdLst>
    <p:handoutMasterId r:id="rId10"/>
  </p:handoutMasterIdLst>
  <p:sldIdLst>
    <p:sldId id="297" r:id="rId2"/>
    <p:sldId id="298" r:id="rId3"/>
    <p:sldId id="301" r:id="rId4"/>
    <p:sldId id="299" r:id="rId5"/>
    <p:sldId id="300" r:id="rId6"/>
    <p:sldId id="303" r:id="rId7"/>
    <p:sldId id="302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5255"/>
    <p:restoredTop sz="90536" autoAdjust="0"/>
  </p:normalViewPr>
  <p:slideViewPr>
    <p:cSldViewPr snapToGrid="0" snapToObjects="1">
      <p:cViewPr>
        <p:scale>
          <a:sx n="75" d="100"/>
          <a:sy n="75" d="100"/>
        </p:scale>
        <p:origin x="1648" y="4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F42C28-EF26-FB48-A700-1774AAC97D04}" type="datetime1">
              <a:rPr lang="en-US" smtClean="0"/>
              <a:t>4/2/18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011B0F1-8534-E444-AEEA-77BB8C432E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1953417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90D90C2-D41D-7442-AB0E-A0AF20EBA49C}" type="datetime1">
              <a:rPr lang="en-US" smtClean="0"/>
              <a:t>4/2/18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032D4FF-3F6A-F143-980C-D4EB3FDC52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765288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46404" y="758952"/>
            <a:ext cx="7063740" cy="4041648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6600" baseline="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6404" y="4800600"/>
            <a:ext cx="7063740" cy="1691640"/>
          </a:xfrm>
        </p:spPr>
        <p:txBody>
          <a:bodyPr>
            <a:normAutofit/>
          </a:bodyPr>
          <a:lstStyle>
            <a:lvl1pPr marL="0" indent="0" algn="l">
              <a:buNone/>
              <a:defRPr sz="2000" baseline="0">
                <a:solidFill>
                  <a:schemeClr val="tx1">
                    <a:lumMod val="8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20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3429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0000"/>
                    <a:lumOff val="80000"/>
                  </a:schemeClr>
                </a:solidFill>
              </a:defRPr>
            </a:lvl1pPr>
          </a:lstStyle>
          <a:p>
            <a:fld id="{9A9DAC05-7E70-E046-A8BC-F9D875A00DF4}" type="datetime1">
              <a:rPr lang="en-US" smtClean="0"/>
              <a:t>4/2/18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0000"/>
                    <a:lumOff val="8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60000"/>
                    <a:lumOff val="40000"/>
                  </a:schemeClr>
                </a:solidFill>
              </a:defRPr>
            </a:lvl1pPr>
          </a:lstStyle>
          <a:p>
            <a:fld id="{B0E34495-0114-2F4E-BF2F-3A865854BF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971393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23B11F-CB76-E344-BA39-B8B8E491D7FF}" type="datetime1">
              <a:rPr lang="en-US" smtClean="0"/>
              <a:t>4/2/18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34495-0114-2F4E-BF2F-3A865854BF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730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86525" y="381000"/>
            <a:ext cx="1857375" cy="58975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71500" y="381000"/>
            <a:ext cx="5800725" cy="58975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00D4F-F8DD-F747-8DB9-F809CF1E2F20}" type="datetime1">
              <a:rPr lang="en-US" smtClean="0"/>
              <a:t>4/2/18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34495-0114-2F4E-BF2F-3A865854BF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20055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BAC9A-02FC-E741-9BB2-D018128610AF}" type="datetime1">
              <a:rPr lang="en-US" smtClean="0"/>
              <a:t>4/2/18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34495-0114-2F4E-BF2F-3A865854BF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12701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6404" y="758952"/>
            <a:ext cx="7063740" cy="4041648"/>
          </a:xfrm>
        </p:spPr>
        <p:txBody>
          <a:bodyPr anchor="b">
            <a:normAutofit/>
          </a:bodyPr>
          <a:lstStyle>
            <a:lvl1pPr>
              <a:lnSpc>
                <a:spcPct val="85000"/>
              </a:lnSpc>
              <a:defRPr sz="66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46404" y="4800600"/>
            <a:ext cx="7063740" cy="169164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A1BA20-4769-4C4E-AE1B-8F623739C37E}" type="datetime1">
              <a:rPr lang="en-US" smtClean="0"/>
              <a:t>4/2/18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34495-0114-2F4E-BF2F-3A865854BF54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3429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1657729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46404" y="1828801"/>
            <a:ext cx="3360420" cy="4351337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94860" y="1828801"/>
            <a:ext cx="3360420" cy="4351337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275583-4550-3B4E-9E45-4BF01978924D}" type="datetime1">
              <a:rPr lang="en-US" smtClean="0"/>
              <a:t>4/2/18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34495-0114-2F4E-BF2F-3A865854BF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19363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46404" y="1717185"/>
            <a:ext cx="3360420" cy="7315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1800" b="0">
                <a:solidFill>
                  <a:schemeClr val="tx2"/>
                </a:solidFill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46404" y="2507550"/>
            <a:ext cx="336042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3"/>
          </p:nvPr>
        </p:nvSpPr>
        <p:spPr>
          <a:xfrm>
            <a:off x="4599432" y="1717185"/>
            <a:ext cx="3364992" cy="731520"/>
          </a:xfrm>
        </p:spPr>
        <p:txBody>
          <a:bodyPr anchor="b">
            <a:normAutofit/>
          </a:bodyPr>
          <a:lstStyle>
            <a:lvl1pPr marL="0" indent="0">
              <a:buFontTx/>
              <a:buNone/>
              <a:defRPr lang="en-US" sz="1800" b="0" kern="1200" spc="10" baseline="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lvl="0" indent="0" algn="l" defTabSz="914400" rtl="0" eaLnBrk="1" latinLnBrk="0" hangingPunct="1">
              <a:lnSpc>
                <a:spcPct val="95000"/>
              </a:lnSpc>
              <a:spcBef>
                <a:spcPts val="0"/>
              </a:spcBef>
              <a:spcAft>
                <a:spcPts val="200"/>
              </a:spcAft>
              <a:buClr>
                <a:schemeClr val="accent1"/>
              </a:buClr>
              <a:buSzPct val="8000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594860" y="2507550"/>
            <a:ext cx="336042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6F564E-60F3-814E-A974-BFF0889CBB86}" type="datetime1">
              <a:rPr lang="en-US" smtClean="0"/>
              <a:t>4/2/18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34495-0114-2F4E-BF2F-3A865854BF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59485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01B2D8-0696-6A4F-8B72-42A4C1395CDE}" type="datetime1">
              <a:rPr lang="en-US" smtClean="0"/>
              <a:t>4/2/18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34495-0114-2F4E-BF2F-3A865854BF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74310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D5FE51-B1E8-9E4D-BCF0-6CB77306CE91}" type="datetime1">
              <a:rPr lang="en-US" smtClean="0"/>
              <a:t>4/2/18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34495-0114-2F4E-BF2F-3A865854BF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34354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936" y="457201"/>
            <a:ext cx="2400300" cy="1600197"/>
          </a:xfrm>
        </p:spPr>
        <p:txBody>
          <a:bodyPr anchor="b">
            <a:normAutofit/>
          </a:bodyPr>
          <a:lstStyle>
            <a:lvl1pPr>
              <a:defRPr sz="2800" b="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78200" y="685800"/>
            <a:ext cx="4559300" cy="5486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936" y="2099735"/>
            <a:ext cx="2400300" cy="3810001"/>
          </a:xfrm>
        </p:spPr>
        <p:txBody>
          <a:bodyPr>
            <a:normAutofit/>
          </a:bodyPr>
          <a:lstStyle>
            <a:lvl1pPr marL="0" indent="0">
              <a:lnSpc>
                <a:spcPct val="114000"/>
              </a:lnSpc>
              <a:spcBef>
                <a:spcPts val="800"/>
              </a:spcBef>
              <a:buNone/>
              <a:defRPr sz="13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B5773-E136-E54B-A7C1-165FD837FC31}" type="datetime1">
              <a:rPr lang="en-US" smtClean="0"/>
              <a:t>4/2/18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34495-0114-2F4E-BF2F-3A865854BF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2561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5105400"/>
            <a:ext cx="8469630" cy="17526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257800"/>
            <a:ext cx="7486650" cy="914400"/>
          </a:xfrm>
        </p:spPr>
        <p:txBody>
          <a:bodyPr anchor="b">
            <a:normAutofit/>
          </a:bodyPr>
          <a:lstStyle>
            <a:lvl1pPr>
              <a:defRPr sz="2800" b="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1"/>
            <a:ext cx="8469630" cy="5128923"/>
          </a:xfrm>
          <a:blipFill>
            <a:blip r:embed="rId2"/>
            <a:stretch>
              <a:fillRect/>
            </a:stretch>
          </a:blipFill>
        </p:spPr>
        <p:txBody>
          <a:bodyPr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6108590"/>
            <a:ext cx="7486650" cy="597011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300">
                <a:solidFill>
                  <a:schemeClr val="bg1">
                    <a:lumMod val="8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D46B88-1CFD-474A-BEA7-FDB1C35D5932}" type="datetime1">
              <a:rPr lang="en-US" smtClean="0"/>
              <a:t>4/2/18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34495-0114-2F4E-BF2F-3A865854BF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7102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8418195" y="0"/>
            <a:ext cx="731520" cy="6858000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46404" y="365760"/>
            <a:ext cx="7269480" cy="132556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46404" y="1828801"/>
            <a:ext cx="644652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831456" y="1044178"/>
            <a:ext cx="1904999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 b="0">
                <a:solidFill>
                  <a:schemeClr val="tx2">
                    <a:lumMod val="20000"/>
                    <a:lumOff val="80000"/>
                  </a:schemeClr>
                </a:solidFill>
              </a:defRPr>
            </a:lvl1pPr>
          </a:lstStyle>
          <a:p>
            <a:fld id="{38220521-94D3-9440-AB3C-81C09224D575}" type="datetime1">
              <a:rPr lang="en-US" smtClean="0"/>
              <a:t>4/2/18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6993255" y="4092178"/>
            <a:ext cx="3581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2">
                    <a:lumMod val="20000"/>
                    <a:lumOff val="8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41055" y="6172201"/>
            <a:ext cx="685800" cy="593725"/>
          </a:xfrm>
          <a:prstGeom prst="rect">
            <a:avLst/>
          </a:prstGeom>
        </p:spPr>
        <p:txBody>
          <a:bodyPr vert="horz" lIns="27432" tIns="45720" rIns="27432" bIns="45720" rtlCol="0" anchor="ctr">
            <a:normAutofit/>
          </a:bodyPr>
          <a:lstStyle>
            <a:lvl1pPr algn="ctr">
              <a:defRPr sz="320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fld id="{B0E34495-0114-2F4E-BF2F-3A865854BF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39842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 spc="-5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5000"/>
        </a:lnSpc>
        <a:spcBef>
          <a:spcPts val="1400"/>
        </a:spcBef>
        <a:spcAft>
          <a:spcPts val="200"/>
        </a:spcAft>
        <a:buClr>
          <a:schemeClr val="accent1"/>
        </a:buClr>
        <a:buSzPct val="80000"/>
        <a:buFont typeface="Arial" pitchFamily="34" charset="0"/>
        <a:buChar char="•"/>
        <a:defRPr sz="1800" kern="1200" spc="1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30120" y="43710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en-US" sz="3600" dirty="0" smtClean="0"/>
              <a:t>Atomic Structure and Interatomic Bonding</a:t>
            </a:r>
            <a:endParaRPr lang="en-US" sz="3600" dirty="0"/>
          </a:p>
        </p:txBody>
      </p:sp>
      <p:sp>
        <p:nvSpPr>
          <p:cNvPr id="10" name="Rectangle 3"/>
          <p:cNvSpPr>
            <a:spLocks noGrp="1" noChangeArrowheads="1"/>
          </p:cNvSpPr>
          <p:nvPr>
            <p:ph idx="1"/>
          </p:nvPr>
        </p:nvSpPr>
        <p:spPr>
          <a:xfrm>
            <a:off x="130175" y="1827742"/>
            <a:ext cx="8048625" cy="3387724"/>
          </a:xfrm>
        </p:spPr>
        <p:txBody>
          <a:bodyPr>
            <a:noAutofit/>
          </a:bodyPr>
          <a:lstStyle/>
          <a:p>
            <a:pPr algn="just"/>
            <a:endParaRPr lang="en-US" sz="2000" dirty="0" smtClean="0"/>
          </a:p>
          <a:p>
            <a:pPr algn="just"/>
            <a:r>
              <a:rPr lang="en-US" sz="2000" i="1" dirty="0"/>
              <a:t>Interatomic bonds exist in all </a:t>
            </a:r>
            <a:r>
              <a:rPr lang="en-US" sz="2000" i="1" dirty="0" smtClean="0"/>
              <a:t>solids</a:t>
            </a:r>
            <a:r>
              <a:rPr lang="en-US" sz="2000" i="1" dirty="0"/>
              <a:t>.</a:t>
            </a:r>
            <a:endParaRPr lang="en-US" sz="2000" i="1" dirty="0" smtClean="0"/>
          </a:p>
          <a:p>
            <a:pPr algn="just"/>
            <a:r>
              <a:rPr lang="en-US" sz="2000" dirty="0" smtClean="0"/>
              <a:t>Molecular </a:t>
            </a:r>
            <a:r>
              <a:rPr lang="en-US" sz="2000" dirty="0"/>
              <a:t>structure of </a:t>
            </a:r>
            <a:r>
              <a:rPr lang="en-US" sz="2000" dirty="0" smtClean="0"/>
              <a:t>materials is composed of different bonding pattern.</a:t>
            </a:r>
          </a:p>
          <a:p>
            <a:pPr marL="0" indent="0" algn="just">
              <a:buNone/>
            </a:pPr>
            <a:r>
              <a:rPr lang="en-US" sz="2000" dirty="0" smtClean="0"/>
              <a:t>OBJECTIVE</a:t>
            </a:r>
          </a:p>
          <a:p>
            <a:pPr algn="just"/>
            <a:r>
              <a:rPr lang="en-US" sz="2000" dirty="0" smtClean="0"/>
              <a:t>To be able to interrelate the structure </a:t>
            </a:r>
            <a:r>
              <a:rPr lang="en-US" sz="2000" dirty="0"/>
              <a:t>of </a:t>
            </a:r>
            <a:r>
              <a:rPr lang="en-US" sz="2000" dirty="0" smtClean="0"/>
              <a:t>atoms-bonds and properties </a:t>
            </a:r>
            <a:r>
              <a:rPr lang="en-US" sz="2000" dirty="0"/>
              <a:t>of engineering materials</a:t>
            </a:r>
            <a:r>
              <a:rPr lang="en-US" sz="2000" dirty="0" smtClean="0"/>
              <a:t>.</a:t>
            </a:r>
            <a:endParaRPr lang="en-US" sz="2000" dirty="0"/>
          </a:p>
          <a:p>
            <a:pPr marL="0" indent="0" algn="just">
              <a:buNone/>
            </a:pPr>
            <a:endParaRPr lang="en-US" sz="2000" dirty="0" smtClean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err="1" smtClean="0"/>
              <a:t>ChE</a:t>
            </a:r>
            <a:r>
              <a:rPr lang="en-US" dirty="0" smtClean="0"/>
              <a:t> 266 Material Science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34495-0114-2F4E-BF2F-3A865854BF54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94325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30119" y="16933"/>
            <a:ext cx="8229600" cy="746443"/>
          </a:xfrm>
        </p:spPr>
        <p:txBody>
          <a:bodyPr>
            <a:normAutofit/>
          </a:bodyPr>
          <a:lstStyle/>
          <a:p>
            <a:pPr algn="l"/>
            <a:r>
              <a:rPr lang="en-US" sz="2800" dirty="0" smtClean="0"/>
              <a:t>Atomic Structure and Interatomic Bonding</a:t>
            </a:r>
            <a:endParaRPr lang="en-US" sz="2800" dirty="0"/>
          </a:p>
        </p:txBody>
      </p:sp>
      <p:sp>
        <p:nvSpPr>
          <p:cNvPr id="11" name="Content Placeholder 4"/>
          <p:cNvSpPr>
            <a:spLocks noGrp="1"/>
          </p:cNvSpPr>
          <p:nvPr>
            <p:ph idx="1"/>
          </p:nvPr>
        </p:nvSpPr>
        <p:spPr>
          <a:xfrm>
            <a:off x="130119" y="1051243"/>
            <a:ext cx="7811613" cy="5554133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endParaRPr lang="en-US" sz="2400" b="1" u="sng" dirty="0" smtClean="0"/>
          </a:p>
          <a:p>
            <a:pPr algn="just"/>
            <a:r>
              <a:rPr lang="en-US" sz="2400" b="1" u="sng" dirty="0" smtClean="0"/>
              <a:t>Atomic structure</a:t>
            </a:r>
            <a:r>
              <a:rPr lang="en-US" sz="2400" dirty="0" smtClean="0"/>
              <a:t>– electrons and nuclei</a:t>
            </a:r>
          </a:p>
          <a:p>
            <a:pPr lvl="1" algn="just"/>
            <a:r>
              <a:rPr lang="en-US" sz="2000" dirty="0" smtClean="0"/>
              <a:t>The structure of atoms affects the type of bonds</a:t>
            </a:r>
          </a:p>
          <a:p>
            <a:pPr lvl="1" algn="just"/>
            <a:r>
              <a:rPr lang="en-US" sz="2000" dirty="0" smtClean="0"/>
              <a:t>The diameter of atoms is in the angstrom range (10</a:t>
            </a:r>
            <a:r>
              <a:rPr lang="en-US" sz="2000" baseline="30000" dirty="0" smtClean="0"/>
              <a:t>-10</a:t>
            </a:r>
            <a:r>
              <a:rPr lang="en-US" sz="2000" dirty="0" smtClean="0"/>
              <a:t> m)</a:t>
            </a:r>
          </a:p>
          <a:p>
            <a:pPr algn="just"/>
            <a:endParaRPr lang="en-US" sz="2400" dirty="0" smtClean="0"/>
          </a:p>
          <a:p>
            <a:pPr algn="just"/>
            <a:r>
              <a:rPr lang="en-US" sz="2400" b="1" u="sng" dirty="0" smtClean="0"/>
              <a:t>Short and long range atomic arrangements</a:t>
            </a:r>
            <a:r>
              <a:rPr lang="en-US" sz="2400" dirty="0" smtClean="0"/>
              <a:t>– order of atoms</a:t>
            </a:r>
          </a:p>
          <a:p>
            <a:pPr algn="just"/>
            <a:endParaRPr lang="en-US" sz="2400" dirty="0" smtClean="0"/>
          </a:p>
          <a:p>
            <a:pPr lvl="1" algn="just"/>
            <a:r>
              <a:rPr lang="en-US" sz="2000" dirty="0" smtClean="0"/>
              <a:t>Short range: Atoms have order only over short distance (1-10A)</a:t>
            </a:r>
          </a:p>
          <a:p>
            <a:pPr lvl="1" algn="just"/>
            <a:r>
              <a:rPr lang="en-US" sz="2000" dirty="0" smtClean="0"/>
              <a:t>Crystalline materials: Atoms have 3-D pattern with repetition  on a larger distance (10 nm-1cm)</a:t>
            </a:r>
          </a:p>
          <a:p>
            <a:pPr marL="0" indent="0" algn="just">
              <a:buNone/>
            </a:pPr>
            <a:endParaRPr lang="en-US" sz="2400" dirty="0" smtClean="0"/>
          </a:p>
          <a:p>
            <a:pPr algn="just"/>
            <a:r>
              <a:rPr lang="en-US" sz="2400" b="1" u="sng" dirty="0" smtClean="0"/>
              <a:t>Nanostructure</a:t>
            </a:r>
            <a:r>
              <a:rPr lang="en-US" sz="2400" b="1" dirty="0" smtClean="0"/>
              <a:t>- the structure of materials </a:t>
            </a:r>
            <a:r>
              <a:rPr lang="en-US" sz="2400" dirty="0" smtClean="0"/>
              <a:t>at a length scale of 1 to 100 nm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err="1" smtClean="0"/>
              <a:t>ChE</a:t>
            </a:r>
            <a:r>
              <a:rPr lang="en-US" dirty="0" smtClean="0"/>
              <a:t> 266 Material Science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34495-0114-2F4E-BF2F-3A865854BF54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16011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2726" y="253999"/>
            <a:ext cx="8229600" cy="509377"/>
          </a:xfrm>
        </p:spPr>
        <p:txBody>
          <a:bodyPr>
            <a:normAutofit/>
          </a:bodyPr>
          <a:lstStyle/>
          <a:p>
            <a:pPr algn="l"/>
            <a:r>
              <a:rPr lang="en-US" sz="2800" dirty="0" smtClean="0"/>
              <a:t>Atomic Structure and Interatomic Bonding</a:t>
            </a:r>
            <a:endParaRPr lang="en-US" sz="2800" dirty="0"/>
          </a:p>
        </p:txBody>
      </p:sp>
      <p:sp>
        <p:nvSpPr>
          <p:cNvPr id="11" name="Content Placeholder 4"/>
          <p:cNvSpPr>
            <a:spLocks noGrp="1"/>
          </p:cNvSpPr>
          <p:nvPr>
            <p:ph idx="1"/>
          </p:nvPr>
        </p:nvSpPr>
        <p:spPr>
          <a:xfrm>
            <a:off x="282520" y="994464"/>
            <a:ext cx="7710013" cy="5554133"/>
          </a:xfrm>
        </p:spPr>
        <p:txBody>
          <a:bodyPr>
            <a:normAutofit/>
          </a:bodyPr>
          <a:lstStyle/>
          <a:p>
            <a:pPr lvl="2" algn="just"/>
            <a:endParaRPr lang="en-US" sz="2000" dirty="0" smtClean="0"/>
          </a:p>
          <a:p>
            <a:pPr algn="just"/>
            <a:r>
              <a:rPr lang="en-US" sz="2400" b="1" u="sng" dirty="0" smtClean="0"/>
              <a:t>Microstructure</a:t>
            </a:r>
            <a:r>
              <a:rPr lang="en-US" sz="2400" dirty="0" smtClean="0"/>
              <a:t>– </a:t>
            </a:r>
          </a:p>
          <a:p>
            <a:pPr lvl="1" algn="just"/>
            <a:r>
              <a:rPr lang="en-US" sz="2000" dirty="0" smtClean="0"/>
              <a:t>Structure of materials at a length scale of 0.1 </a:t>
            </a:r>
            <a:r>
              <a:rPr lang="en-US" sz="2000" dirty="0" err="1" smtClean="0"/>
              <a:t>μm</a:t>
            </a:r>
            <a:r>
              <a:rPr lang="en-US" sz="2000" dirty="0" smtClean="0"/>
              <a:t> to 100 </a:t>
            </a:r>
            <a:r>
              <a:rPr lang="en-US" sz="2000" dirty="0" err="1" smtClean="0"/>
              <a:t>μm</a:t>
            </a:r>
            <a:endParaRPr lang="en-US" sz="2000" dirty="0" smtClean="0"/>
          </a:p>
          <a:p>
            <a:pPr lvl="1" algn="just"/>
            <a:r>
              <a:rPr lang="en-US" sz="2000" dirty="0" smtClean="0"/>
              <a:t>Grain size and DEFECTS</a:t>
            </a:r>
          </a:p>
          <a:p>
            <a:pPr lvl="1" algn="just"/>
            <a:endParaRPr lang="en-US" sz="2000" dirty="0" smtClean="0"/>
          </a:p>
          <a:p>
            <a:pPr algn="just"/>
            <a:r>
              <a:rPr lang="en-US" sz="2400" b="1" u="sng" dirty="0" smtClean="0"/>
              <a:t>Macrostructure</a:t>
            </a:r>
            <a:r>
              <a:rPr lang="en-US" sz="2400" u="sng" dirty="0" smtClean="0"/>
              <a:t>-</a:t>
            </a:r>
            <a:r>
              <a:rPr lang="en-US" sz="2400" dirty="0" smtClean="0"/>
              <a:t>-</a:t>
            </a:r>
          </a:p>
          <a:p>
            <a:pPr lvl="1" algn="just"/>
            <a:r>
              <a:rPr lang="en-US" sz="2000" dirty="0" smtClean="0"/>
              <a:t>Structure of materials at a length scale of &gt; 100 </a:t>
            </a:r>
            <a:r>
              <a:rPr lang="en-US" sz="2000" dirty="0" err="1" smtClean="0"/>
              <a:t>μm</a:t>
            </a:r>
            <a:endParaRPr lang="en-US" sz="2000" dirty="0" smtClean="0"/>
          </a:p>
          <a:p>
            <a:pPr lvl="1" algn="just"/>
            <a:r>
              <a:rPr lang="en-US" sz="2000" dirty="0" smtClean="0"/>
              <a:t>Porosity, </a:t>
            </a:r>
            <a:r>
              <a:rPr lang="en-US" sz="2000" dirty="0" err="1" smtClean="0"/>
              <a:t>microcracks</a:t>
            </a:r>
            <a:r>
              <a:rPr lang="en-US" sz="2000" dirty="0" smtClean="0"/>
              <a:t>, surface coatings</a:t>
            </a:r>
          </a:p>
          <a:p>
            <a:pPr lvl="1" algn="just"/>
            <a:endParaRPr lang="en-US" sz="2000" b="1" i="1" dirty="0"/>
          </a:p>
          <a:p>
            <a:pPr lvl="1" algn="just"/>
            <a:r>
              <a:rPr lang="en-US" sz="2000" b="1" i="1" dirty="0" smtClean="0"/>
              <a:t>Atomic structure influences how atoms are bonded together.</a:t>
            </a:r>
            <a:endParaRPr lang="en-US" sz="2000" b="1" i="1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err="1" smtClean="0"/>
              <a:t>ChE</a:t>
            </a:r>
            <a:r>
              <a:rPr lang="en-US" dirty="0" smtClean="0"/>
              <a:t> 266 Material Science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34495-0114-2F4E-BF2F-3A865854BF54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41653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33920" y="-33266"/>
            <a:ext cx="8229600" cy="744466"/>
          </a:xfrm>
        </p:spPr>
        <p:txBody>
          <a:bodyPr>
            <a:normAutofit/>
          </a:bodyPr>
          <a:lstStyle/>
          <a:p>
            <a:pPr algn="l"/>
            <a:r>
              <a:rPr lang="en-US" sz="3200" dirty="0" smtClean="0"/>
              <a:t>The Periodic Table</a:t>
            </a:r>
            <a:endParaRPr lang="en-US" sz="3200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1676400" y="6393518"/>
            <a:ext cx="2895600" cy="365125"/>
          </a:xfrm>
        </p:spPr>
        <p:txBody>
          <a:bodyPr/>
          <a:lstStyle/>
          <a:p>
            <a:r>
              <a:rPr lang="en-US" dirty="0" err="1" smtClean="0"/>
              <a:t>ChE</a:t>
            </a:r>
            <a:r>
              <a:rPr lang="en-US" dirty="0" smtClean="0"/>
              <a:t> 266 Material Science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34495-0114-2F4E-BF2F-3A865854BF54}" type="slidenum">
              <a:rPr lang="en-US" smtClean="0"/>
              <a:t>4</a:t>
            </a:fld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254000" y="829731"/>
            <a:ext cx="8009520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lnSpc>
                <a:spcPct val="150000"/>
              </a:lnSpc>
              <a:buFont typeface="Arial"/>
              <a:buChar char="•"/>
            </a:pPr>
            <a:r>
              <a:rPr lang="en-US" sz="2000" dirty="0">
                <a:latin typeface="+mj-lt"/>
              </a:rPr>
              <a:t>The first </a:t>
            </a:r>
            <a:r>
              <a:rPr lang="en-US" sz="2000" dirty="0" smtClean="0">
                <a:latin typeface="+mj-lt"/>
              </a:rPr>
              <a:t>periodic </a:t>
            </a:r>
            <a:r>
              <a:rPr lang="en-US" sz="2000" dirty="0">
                <a:latin typeface="+mj-lt"/>
              </a:rPr>
              <a:t>table of </a:t>
            </a:r>
            <a:r>
              <a:rPr lang="en-US" sz="2000" dirty="0" smtClean="0">
                <a:latin typeface="+mj-lt"/>
              </a:rPr>
              <a:t>elements was published </a:t>
            </a:r>
            <a:r>
              <a:rPr lang="en-US" sz="2000" dirty="0">
                <a:latin typeface="+mj-lt"/>
              </a:rPr>
              <a:t>in 1869 by </a:t>
            </a:r>
            <a:r>
              <a:rPr lang="en-US" sz="2000" dirty="0" smtClean="0">
                <a:latin typeface="+mj-lt"/>
              </a:rPr>
              <a:t>Dmitri Mendeleev</a:t>
            </a:r>
            <a:r>
              <a:rPr lang="en-US" sz="2000" dirty="0">
                <a:latin typeface="+mj-lt"/>
              </a:rPr>
              <a:t>. </a:t>
            </a:r>
            <a:endParaRPr lang="en-US" sz="2000" dirty="0" smtClean="0">
              <a:latin typeface="+mj-lt"/>
            </a:endParaRPr>
          </a:p>
          <a:p>
            <a:pPr marL="285750" indent="-285750" algn="just">
              <a:lnSpc>
                <a:spcPct val="150000"/>
              </a:lnSpc>
              <a:buFont typeface="Arial"/>
              <a:buChar char="•"/>
            </a:pPr>
            <a:endParaRPr lang="en-US" sz="2000" dirty="0">
              <a:latin typeface="+mj-lt"/>
            </a:endParaRPr>
          </a:p>
          <a:p>
            <a:pPr marL="285750" indent="-285750" algn="just">
              <a:lnSpc>
                <a:spcPct val="150000"/>
              </a:lnSpc>
              <a:buFont typeface="Arial"/>
              <a:buChar char="•"/>
            </a:pPr>
            <a:endParaRPr lang="en-US" sz="2000" dirty="0">
              <a:latin typeface="+mj-lt"/>
            </a:endParaRPr>
          </a:p>
          <a:p>
            <a:pPr marL="285750" indent="-285750" algn="just">
              <a:lnSpc>
                <a:spcPct val="150000"/>
              </a:lnSpc>
              <a:buFont typeface="Arial"/>
              <a:buChar char="•"/>
            </a:pPr>
            <a:r>
              <a:rPr lang="en-US" sz="2000" dirty="0">
                <a:latin typeface="+mj-lt"/>
              </a:rPr>
              <a:t>All elements in the periodic table </a:t>
            </a:r>
            <a:r>
              <a:rPr lang="en-US" sz="2000" dirty="0" smtClean="0">
                <a:latin typeface="+mj-lt"/>
              </a:rPr>
              <a:t>were classified based on the electron configuration.</a:t>
            </a:r>
          </a:p>
          <a:p>
            <a:pPr marL="285750" indent="-285750" algn="just">
              <a:lnSpc>
                <a:spcPct val="150000"/>
              </a:lnSpc>
              <a:buFont typeface="Arial"/>
              <a:buChar char="•"/>
            </a:pPr>
            <a:r>
              <a:rPr lang="en-US" sz="2000" dirty="0" smtClean="0">
                <a:latin typeface="+mj-lt"/>
              </a:rPr>
              <a:t>Elements </a:t>
            </a:r>
            <a:r>
              <a:rPr lang="en-US" sz="2000" dirty="0">
                <a:latin typeface="+mj-lt"/>
              </a:rPr>
              <a:t>in a given </a:t>
            </a:r>
            <a:r>
              <a:rPr lang="en-US" sz="2000" dirty="0" smtClean="0">
                <a:latin typeface="+mj-lt"/>
              </a:rPr>
              <a:t>column </a:t>
            </a:r>
            <a:r>
              <a:rPr lang="en-US" sz="2000" dirty="0">
                <a:latin typeface="+mj-lt"/>
              </a:rPr>
              <a:t>have similar valence electron structures </a:t>
            </a:r>
            <a:r>
              <a:rPr lang="en-US" sz="2000" dirty="0" smtClean="0">
                <a:latin typeface="+mj-lt"/>
              </a:rPr>
              <a:t>and chemical/physical </a:t>
            </a:r>
            <a:r>
              <a:rPr lang="en-US" sz="2000" dirty="0">
                <a:latin typeface="+mj-lt"/>
              </a:rPr>
              <a:t>properties </a:t>
            </a:r>
          </a:p>
          <a:p>
            <a:pPr marL="285750" indent="-285750" algn="just">
              <a:lnSpc>
                <a:spcPct val="150000"/>
              </a:lnSpc>
              <a:buFont typeface="Arial"/>
              <a:buChar char="•"/>
            </a:pPr>
            <a:endParaRPr lang="en-US" sz="2000" b="1" dirty="0">
              <a:latin typeface="+mj-lt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659372" y="1904672"/>
            <a:ext cx="4130895" cy="461665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There are missing elements</a:t>
            </a:r>
            <a:endParaRPr lang="en-US" sz="2400" dirty="0"/>
          </a:p>
        </p:txBody>
      </p:sp>
      <p:sp>
        <p:nvSpPr>
          <p:cNvPr id="6" name="Rectangle 5"/>
          <p:cNvSpPr/>
          <p:nvPr/>
        </p:nvSpPr>
        <p:spPr>
          <a:xfrm>
            <a:off x="254001" y="5350562"/>
            <a:ext cx="843280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/>
              <a:t>http://</a:t>
            </a:r>
            <a:r>
              <a:rPr lang="en-US" sz="1400" dirty="0" err="1"/>
              <a:t>www.rsc.org</a:t>
            </a:r>
            <a:r>
              <a:rPr lang="en-US" sz="1400" dirty="0"/>
              <a:t>/education/teachers/resources/</a:t>
            </a:r>
            <a:r>
              <a:rPr lang="en-US" sz="1400" dirty="0" err="1"/>
              <a:t>periodictable</a:t>
            </a:r>
            <a:r>
              <a:rPr lang="en-US" sz="1400" dirty="0"/>
              <a:t>/pre16/develop/</a:t>
            </a:r>
            <a:r>
              <a:rPr lang="en-US" sz="1400" dirty="0" err="1"/>
              <a:t>mendeleev.htm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14759572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>
          <a:xfrm>
            <a:off x="33920" y="-251355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200" dirty="0" smtClean="0"/>
              <a:t>Atomic Bonding</a:t>
            </a:r>
            <a:endParaRPr lang="en-US" sz="3200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err="1" smtClean="0"/>
              <a:t>ChE</a:t>
            </a:r>
            <a:r>
              <a:rPr lang="en-US" dirty="0" smtClean="0"/>
              <a:t> 266 Material Science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34495-0114-2F4E-BF2F-3A865854BF54}" type="slidenum">
              <a:rPr lang="en-US" smtClean="0"/>
              <a:t>5</a:t>
            </a:fld>
            <a:endParaRPr lang="en-US"/>
          </a:p>
        </p:txBody>
      </p:sp>
      <p:sp>
        <p:nvSpPr>
          <p:cNvPr id="13" name="Rectangle 3"/>
          <p:cNvSpPr txBox="1">
            <a:spLocks noChangeArrowheads="1"/>
          </p:cNvSpPr>
          <p:nvPr/>
        </p:nvSpPr>
        <p:spPr>
          <a:xfrm>
            <a:off x="181771" y="747706"/>
            <a:ext cx="8081749" cy="510064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 b="1" dirty="0" smtClean="0">
                <a:solidFill>
                  <a:srgbClr val="000000"/>
                </a:solidFill>
              </a:rPr>
              <a:t>Metallic bonds</a:t>
            </a:r>
          </a:p>
          <a:p>
            <a:pPr lvl="1"/>
            <a:r>
              <a:rPr lang="en-US" sz="1600" dirty="0"/>
              <a:t>The metallic bond forms when atoms give up their valence </a:t>
            </a:r>
            <a:r>
              <a:rPr lang="en-US" sz="1600" dirty="0" smtClean="0"/>
              <a:t>electrons</a:t>
            </a:r>
            <a:r>
              <a:rPr lang="en-US" sz="1600" dirty="0"/>
              <a:t> </a:t>
            </a:r>
            <a:r>
              <a:rPr lang="en-US" sz="1600" dirty="0" smtClean="0"/>
              <a:t>to  </a:t>
            </a:r>
            <a:r>
              <a:rPr lang="en-US" sz="1600" dirty="0"/>
              <a:t>form an electron sea</a:t>
            </a:r>
            <a:r>
              <a:rPr lang="en-US" sz="1600" dirty="0" smtClean="0"/>
              <a:t>.</a:t>
            </a:r>
          </a:p>
          <a:p>
            <a:pPr lvl="1"/>
            <a:r>
              <a:rPr lang="en-US" sz="1600" dirty="0" smtClean="0"/>
              <a:t>Are found in metals and their alloys  </a:t>
            </a:r>
          </a:p>
          <a:p>
            <a:endParaRPr lang="en-US" sz="1600" dirty="0" smtClean="0">
              <a:solidFill>
                <a:srgbClr val="000000"/>
              </a:solidFill>
            </a:endParaRPr>
          </a:p>
          <a:p>
            <a:r>
              <a:rPr lang="en-US" sz="1600" b="1" dirty="0" smtClean="0">
                <a:solidFill>
                  <a:srgbClr val="000000"/>
                </a:solidFill>
              </a:rPr>
              <a:t>Covalent bonds</a:t>
            </a:r>
          </a:p>
          <a:p>
            <a:pPr lvl="1" algn="just"/>
            <a:r>
              <a:rPr lang="en-US" sz="1600" dirty="0" smtClean="0"/>
              <a:t>sharing </a:t>
            </a:r>
            <a:r>
              <a:rPr lang="en-US" sz="1600" dirty="0"/>
              <a:t>of electrons between adjacent </a:t>
            </a:r>
            <a:r>
              <a:rPr lang="en-US" sz="1600" dirty="0" smtClean="0"/>
              <a:t>atoms</a:t>
            </a:r>
          </a:p>
          <a:p>
            <a:pPr lvl="1"/>
            <a:r>
              <a:rPr lang="en-US" sz="1600" dirty="0" smtClean="0"/>
              <a:t>H</a:t>
            </a:r>
            <a:r>
              <a:rPr lang="en-US" sz="1600" baseline="-25000" dirty="0" smtClean="0"/>
              <a:t>2</a:t>
            </a:r>
            <a:r>
              <a:rPr lang="en-US" sz="1600" dirty="0" smtClean="0"/>
              <a:t>, Cl</a:t>
            </a:r>
            <a:r>
              <a:rPr lang="en-US" sz="1600" baseline="-25000" dirty="0" smtClean="0"/>
              <a:t>2,</a:t>
            </a:r>
            <a:r>
              <a:rPr lang="en-US" sz="1600" dirty="0" smtClean="0"/>
              <a:t> CH</a:t>
            </a:r>
            <a:r>
              <a:rPr lang="en-US" sz="1600" baseline="-25000" dirty="0" smtClean="0"/>
              <a:t>4,</a:t>
            </a:r>
            <a:r>
              <a:rPr lang="en-US" sz="1600" dirty="0" smtClean="0"/>
              <a:t> H</a:t>
            </a:r>
            <a:r>
              <a:rPr lang="en-US" sz="1600" baseline="-25000" dirty="0" smtClean="0"/>
              <a:t>2</a:t>
            </a:r>
            <a:r>
              <a:rPr lang="en-US" sz="1600" dirty="0" smtClean="0"/>
              <a:t>O, diamond, </a:t>
            </a:r>
            <a:r>
              <a:rPr lang="en-US" sz="1600" dirty="0" err="1" smtClean="0"/>
              <a:t>SiC</a:t>
            </a:r>
            <a:r>
              <a:rPr lang="en-US" sz="1600" dirty="0" smtClean="0"/>
              <a:t>……… </a:t>
            </a:r>
          </a:p>
          <a:p>
            <a:pPr lvl="1"/>
            <a:endParaRPr lang="en-US" sz="1600" dirty="0">
              <a:solidFill>
                <a:srgbClr val="000000"/>
              </a:solidFill>
            </a:endParaRPr>
          </a:p>
          <a:p>
            <a:r>
              <a:rPr lang="en-US" sz="1600" b="1" dirty="0" smtClean="0">
                <a:solidFill>
                  <a:srgbClr val="000000"/>
                </a:solidFill>
              </a:rPr>
              <a:t>Ionic bonds</a:t>
            </a:r>
          </a:p>
          <a:p>
            <a:pPr marL="0" indent="0">
              <a:buNone/>
            </a:pPr>
            <a:endParaRPr lang="en-US" sz="1600" dirty="0" smtClean="0">
              <a:solidFill>
                <a:srgbClr val="000000"/>
              </a:solidFill>
            </a:endParaRPr>
          </a:p>
          <a:p>
            <a:pPr lvl="1">
              <a:lnSpc>
                <a:spcPct val="130000"/>
              </a:lnSpc>
            </a:pPr>
            <a:r>
              <a:rPr lang="en-US" sz="1600" dirty="0"/>
              <a:t>% ionic character = (1-exp(-0.25 (</a:t>
            </a:r>
            <a:r>
              <a:rPr lang="en-US" sz="1600" dirty="0" err="1"/>
              <a:t>x</a:t>
            </a:r>
            <a:r>
              <a:rPr lang="en-US" sz="1600" baseline="-25000" dirty="0" err="1"/>
              <a:t>A</a:t>
            </a:r>
            <a:r>
              <a:rPr lang="en-US" sz="1600" dirty="0" err="1"/>
              <a:t>-x</a:t>
            </a:r>
            <a:r>
              <a:rPr lang="en-US" sz="1600" baseline="-25000" dirty="0" err="1"/>
              <a:t>B</a:t>
            </a:r>
            <a:r>
              <a:rPr lang="en-US" sz="1600" dirty="0"/>
              <a:t>)</a:t>
            </a:r>
            <a:r>
              <a:rPr lang="en-US" sz="1600" baseline="30000" dirty="0"/>
              <a:t>2</a:t>
            </a:r>
            <a:r>
              <a:rPr lang="en-US" sz="1600" dirty="0"/>
              <a:t>))</a:t>
            </a:r>
            <a:r>
              <a:rPr lang="en-US" sz="1600" dirty="0" smtClean="0"/>
              <a:t>x100</a:t>
            </a:r>
            <a:endParaRPr lang="en-US" sz="1600" dirty="0"/>
          </a:p>
          <a:p>
            <a:pPr marL="285750" indent="-285750">
              <a:lnSpc>
                <a:spcPct val="130000"/>
              </a:lnSpc>
            </a:pPr>
            <a:r>
              <a:rPr lang="en-US" sz="1600" i="1" dirty="0"/>
              <a:t>X</a:t>
            </a:r>
            <a:r>
              <a:rPr lang="en-US" sz="1600" i="1" baseline="-25000" dirty="0"/>
              <a:t>A</a:t>
            </a:r>
            <a:r>
              <a:rPr lang="en-US" sz="1600" i="1" dirty="0"/>
              <a:t>, X</a:t>
            </a:r>
            <a:r>
              <a:rPr lang="en-US" sz="1600" i="1" baseline="-25000" dirty="0"/>
              <a:t>B</a:t>
            </a:r>
            <a:r>
              <a:rPr lang="en-US" sz="1600" i="1" dirty="0"/>
              <a:t> </a:t>
            </a:r>
            <a:r>
              <a:rPr lang="en-US" sz="1600" dirty="0"/>
              <a:t>are the </a:t>
            </a:r>
            <a:r>
              <a:rPr lang="en-US" sz="1600" dirty="0" err="1"/>
              <a:t>electronegativities</a:t>
            </a:r>
            <a:r>
              <a:rPr lang="en-US" sz="1600" dirty="0"/>
              <a:t> of atoms </a:t>
            </a:r>
            <a:r>
              <a:rPr lang="en-US" sz="1600" i="1" dirty="0"/>
              <a:t>A </a:t>
            </a:r>
            <a:r>
              <a:rPr lang="en-US" sz="1600" dirty="0"/>
              <a:t>and </a:t>
            </a:r>
            <a:r>
              <a:rPr lang="en-US" sz="1600" i="1" dirty="0"/>
              <a:t>B </a:t>
            </a:r>
            <a:endParaRPr lang="en-US" sz="1600" dirty="0"/>
          </a:p>
          <a:p>
            <a:pPr marL="285750" indent="-285750">
              <a:lnSpc>
                <a:spcPct val="130000"/>
              </a:lnSpc>
            </a:pPr>
            <a:r>
              <a:rPr lang="en-US" sz="1600" dirty="0" smtClean="0"/>
              <a:t> </a:t>
            </a:r>
            <a:r>
              <a:rPr lang="en-US" sz="1600" dirty="0" err="1" smtClean="0"/>
              <a:t>NaCl</a:t>
            </a:r>
            <a:r>
              <a:rPr lang="en-US" sz="1600" dirty="0" smtClean="0"/>
              <a:t>, </a:t>
            </a:r>
            <a:r>
              <a:rPr lang="en-US" sz="1600" dirty="0" err="1" smtClean="0"/>
              <a:t>MgO</a:t>
            </a:r>
            <a:endParaRPr lang="en-US" sz="1600" dirty="0" smtClean="0"/>
          </a:p>
          <a:p>
            <a:pPr marL="285750" indent="-285750">
              <a:lnSpc>
                <a:spcPct val="130000"/>
              </a:lnSpc>
            </a:pPr>
            <a:endParaRPr lang="en-US" sz="1600" dirty="0" smtClean="0">
              <a:solidFill>
                <a:srgbClr val="000000"/>
              </a:solidFill>
            </a:endParaRPr>
          </a:p>
          <a:p>
            <a:r>
              <a:rPr lang="en-US" sz="1600" b="1" dirty="0" smtClean="0">
                <a:solidFill>
                  <a:srgbClr val="000000"/>
                </a:solidFill>
              </a:rPr>
              <a:t>van der Waals bonds </a:t>
            </a:r>
            <a:r>
              <a:rPr lang="en-US" sz="1600" dirty="0" smtClean="0">
                <a:solidFill>
                  <a:srgbClr val="000000"/>
                </a:solidFill>
              </a:rPr>
              <a:t>(London </a:t>
            </a:r>
            <a:r>
              <a:rPr lang="en-US" sz="1600" dirty="0">
                <a:solidFill>
                  <a:srgbClr val="000000"/>
                </a:solidFill>
              </a:rPr>
              <a:t>forces, Debye interaction, </a:t>
            </a:r>
            <a:r>
              <a:rPr lang="en-US" sz="1600" dirty="0" err="1">
                <a:solidFill>
                  <a:srgbClr val="000000"/>
                </a:solidFill>
              </a:rPr>
              <a:t>Keesom</a:t>
            </a:r>
            <a:r>
              <a:rPr lang="en-US" sz="1600" dirty="0">
                <a:solidFill>
                  <a:srgbClr val="000000"/>
                </a:solidFill>
              </a:rPr>
              <a:t> </a:t>
            </a:r>
            <a:r>
              <a:rPr lang="en-US" sz="1600" dirty="0" smtClean="0">
                <a:solidFill>
                  <a:srgbClr val="000000"/>
                </a:solidFill>
              </a:rPr>
              <a:t>interaction)</a:t>
            </a:r>
          </a:p>
          <a:p>
            <a:pPr marL="685800" lvl="1">
              <a:lnSpc>
                <a:spcPct val="130000"/>
              </a:lnSpc>
            </a:pPr>
            <a:r>
              <a:rPr lang="en-US" sz="1600" dirty="0" smtClean="0"/>
              <a:t>physical </a:t>
            </a:r>
            <a:r>
              <a:rPr lang="en-US" sz="1600" dirty="0"/>
              <a:t>bonds (secondary bonds) </a:t>
            </a:r>
          </a:p>
          <a:p>
            <a:pPr marL="685800" lvl="1">
              <a:lnSpc>
                <a:spcPct val="130000"/>
              </a:lnSpc>
            </a:pPr>
            <a:r>
              <a:rPr lang="en-US" sz="1600" dirty="0"/>
              <a:t>Weak in comparison to primary or chemical bonds </a:t>
            </a:r>
          </a:p>
          <a:p>
            <a:endParaRPr lang="en-US" sz="1600" dirty="0">
              <a:solidFill>
                <a:srgbClr val="000000"/>
              </a:solidFill>
            </a:endParaRPr>
          </a:p>
          <a:p>
            <a:endParaRPr lang="en-US" sz="1600" dirty="0" smtClean="0">
              <a:solidFill>
                <a:srgbClr val="000000"/>
              </a:solidFill>
            </a:endParaRPr>
          </a:p>
          <a:p>
            <a:endParaRPr lang="en-US" sz="1600" dirty="0">
              <a:solidFill>
                <a:srgbClr val="000000"/>
              </a:solidFill>
            </a:endParaRPr>
          </a:p>
          <a:p>
            <a:endParaRPr lang="en-US" sz="1600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970066" y="3698900"/>
            <a:ext cx="665475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 smtClean="0"/>
              <a:t>Ionic Bond = Metal + Non-metal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148720" y="3698900"/>
            <a:ext cx="2760133" cy="30777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Dissimilar </a:t>
            </a:r>
            <a:r>
              <a:rPr lang="en-US" sz="1400" dirty="0" err="1" smtClean="0"/>
              <a:t>Electronegativities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8299614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34495-0114-2F4E-BF2F-3A865854BF54}" type="slidenum">
              <a:rPr lang="en-US" smtClean="0"/>
              <a:t>6</a:t>
            </a:fld>
            <a:endParaRPr lang="en-US"/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33920" y="-132824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200" smtClean="0"/>
              <a:t>Atomic Bonding</a:t>
            </a:r>
          </a:p>
          <a:p>
            <a:pPr algn="l"/>
            <a:endParaRPr lang="en-US" sz="3200" dirty="0"/>
          </a:p>
        </p:txBody>
      </p:sp>
      <p:sp>
        <p:nvSpPr>
          <p:cNvPr id="7" name="TextBox 6"/>
          <p:cNvSpPr txBox="1"/>
          <p:nvPr/>
        </p:nvSpPr>
        <p:spPr>
          <a:xfrm>
            <a:off x="33920" y="520210"/>
            <a:ext cx="44038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Bonding Energies and </a:t>
            </a:r>
            <a:r>
              <a:rPr lang="en-US" b="1" smtClean="0"/>
              <a:t>Melting Temperatures</a:t>
            </a:r>
            <a:endParaRPr lang="en-US" b="1"/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98083140"/>
              </p:ext>
            </p:extLst>
          </p:nvPr>
        </p:nvGraphicFramePr>
        <p:xfrm>
          <a:off x="444500" y="1337997"/>
          <a:ext cx="7175500" cy="457200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1793875"/>
                <a:gridCol w="1793875"/>
                <a:gridCol w="1793875"/>
                <a:gridCol w="1793875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Bonding Type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Substance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Bonding Energy (kJ/</a:t>
                      </a:r>
                      <a:r>
                        <a:rPr lang="en-US" dirty="0" err="1" smtClean="0"/>
                        <a:t>mol</a:t>
                      </a:r>
                      <a:r>
                        <a:rPr lang="en-US" dirty="0" smtClean="0"/>
                        <a:t>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Melting Temperature </a:t>
                      </a:r>
                    </a:p>
                    <a:p>
                      <a:r>
                        <a:rPr lang="en-US" dirty="0" smtClean="0"/>
                        <a:t>(</a:t>
                      </a:r>
                      <a:r>
                        <a:rPr lang="en-US" baseline="30000" dirty="0" err="1" smtClean="0"/>
                        <a:t>o</a:t>
                      </a:r>
                      <a:r>
                        <a:rPr lang="en-US" dirty="0" err="1" smtClean="0"/>
                        <a:t>C</a:t>
                      </a:r>
                      <a:r>
                        <a:rPr lang="en-US" dirty="0" smtClean="0"/>
                        <a:t>)</a:t>
                      </a:r>
                      <a:endParaRPr lang="en-US" dirty="0"/>
                    </a:p>
                  </a:txBody>
                  <a:tcPr/>
                </a:tc>
              </a:tr>
              <a:tr h="185420">
                <a:tc>
                  <a:txBody>
                    <a:bodyPr/>
                    <a:lstStyle/>
                    <a:p>
                      <a:r>
                        <a:rPr lang="en-US" dirty="0" smtClean="0"/>
                        <a:t>Ionic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NaCl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640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801</a:t>
                      </a:r>
                      <a:endParaRPr lang="en-US" dirty="0"/>
                    </a:p>
                  </a:txBody>
                  <a:tcPr/>
                </a:tc>
              </a:tr>
              <a:tr h="18542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MgO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1000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1200</a:t>
                      </a:r>
                      <a:endParaRPr lang="en-US" dirty="0"/>
                    </a:p>
                  </a:txBody>
                  <a:tcPr/>
                </a:tc>
              </a:tr>
              <a:tr h="185420">
                <a:tc>
                  <a:txBody>
                    <a:bodyPr/>
                    <a:lstStyle/>
                    <a:p>
                      <a:r>
                        <a:rPr lang="en-US" dirty="0" smtClean="0"/>
                        <a:t>Covalent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Si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450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1410</a:t>
                      </a:r>
                      <a:endParaRPr lang="en-US" dirty="0"/>
                    </a:p>
                  </a:txBody>
                  <a:tcPr/>
                </a:tc>
              </a:tr>
              <a:tr h="18542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 (diamond)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713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&gt;3550</a:t>
                      </a:r>
                      <a:endParaRPr lang="en-US" dirty="0"/>
                    </a:p>
                  </a:txBody>
                  <a:tcPr/>
                </a:tc>
              </a:tr>
              <a:tr h="185420">
                <a:tc>
                  <a:txBody>
                    <a:bodyPr/>
                    <a:lstStyle/>
                    <a:p>
                      <a:r>
                        <a:rPr lang="en-US" dirty="0" smtClean="0"/>
                        <a:t>Metallic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Hg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-39</a:t>
                      </a:r>
                      <a:endParaRPr lang="en-US" dirty="0"/>
                    </a:p>
                  </a:txBody>
                  <a:tcPr/>
                </a:tc>
              </a:tr>
              <a:tr h="18542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W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849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3410</a:t>
                      </a:r>
                      <a:endParaRPr lang="en-US" dirty="0"/>
                    </a:p>
                  </a:txBody>
                  <a:tcPr/>
                </a:tc>
              </a:tr>
              <a:tr h="185420">
                <a:tc>
                  <a:txBody>
                    <a:bodyPr/>
                    <a:lstStyle/>
                    <a:p>
                      <a:r>
                        <a:rPr lang="en-US" dirty="0" smtClean="0"/>
                        <a:t>van der Waals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Ar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7.7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-189</a:t>
                      </a:r>
                      <a:endParaRPr lang="en-US" dirty="0"/>
                    </a:p>
                  </a:txBody>
                  <a:tcPr/>
                </a:tc>
              </a:tr>
              <a:tr h="18542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Cl</a:t>
                      </a:r>
                      <a:r>
                        <a:rPr lang="en-US" baseline="-25000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-101</a:t>
                      </a:r>
                      <a:endParaRPr lang="en-US" dirty="0"/>
                    </a:p>
                  </a:txBody>
                  <a:tcPr/>
                </a:tc>
              </a:tr>
              <a:tr h="185420">
                <a:tc>
                  <a:txBody>
                    <a:bodyPr/>
                    <a:lstStyle/>
                    <a:p>
                      <a:r>
                        <a:rPr lang="en-US" dirty="0" smtClean="0"/>
                        <a:t>Hydrogen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NH</a:t>
                      </a:r>
                      <a:r>
                        <a:rPr lang="en-US" baseline="-25000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-78</a:t>
                      </a:r>
                      <a:endParaRPr lang="en-US" dirty="0"/>
                    </a:p>
                  </a:txBody>
                  <a:tcPr/>
                </a:tc>
              </a:tr>
              <a:tr h="18542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H</a:t>
                      </a:r>
                      <a:r>
                        <a:rPr lang="en-US" baseline="-25000" dirty="0" smtClean="0"/>
                        <a:t>2</a:t>
                      </a:r>
                      <a:r>
                        <a:rPr lang="en-US" baseline="0" dirty="0" smtClean="0"/>
                        <a:t>O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9" name="Rectangle 8"/>
          <p:cNvSpPr/>
          <p:nvPr/>
        </p:nvSpPr>
        <p:spPr>
          <a:xfrm>
            <a:off x="304800" y="5894684"/>
            <a:ext cx="731520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en-US" sz="1200" dirty="0">
                <a:latin typeface="Cambria" charset="0"/>
                <a:ea typeface="ＭＳ 明朝" charset="-128"/>
                <a:cs typeface="Arial" charset="0"/>
              </a:rPr>
              <a:t>William D. Callister, David G. </a:t>
            </a:r>
            <a:r>
              <a:rPr lang="en-US" sz="1200" dirty="0" err="1">
                <a:latin typeface="Cambria" charset="0"/>
                <a:ea typeface="ＭＳ 明朝" charset="-128"/>
                <a:cs typeface="Arial" charset="0"/>
              </a:rPr>
              <a:t>Rethwisch</a:t>
            </a:r>
            <a:r>
              <a:rPr lang="en-US" sz="1200" dirty="0">
                <a:latin typeface="Cambria" charset="0"/>
                <a:ea typeface="ＭＳ 明朝" charset="-128"/>
                <a:cs typeface="Arial" charset="0"/>
              </a:rPr>
              <a:t>, Materials Science and Engineering, Eighth Edition, Wiley, 2011.</a:t>
            </a:r>
            <a:endParaRPr lang="en-US" sz="1200" dirty="0">
              <a:latin typeface="Cambria" charset="0"/>
              <a:ea typeface="ＭＳ 明朝" charset="-128"/>
              <a:cs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12990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References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34495-0114-2F4E-BF2F-3A865854BF54}" type="slidenum">
              <a:rPr lang="en-US" smtClean="0"/>
              <a:t>7</a:t>
            </a:fld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575734" y="2274838"/>
            <a:ext cx="7315200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en-US" dirty="0">
                <a:latin typeface="Cambria" charset="0"/>
                <a:ea typeface="ＭＳ 明朝" charset="-128"/>
                <a:cs typeface="Arial" charset="0"/>
              </a:rPr>
              <a:t>Donald R. </a:t>
            </a:r>
            <a:r>
              <a:rPr lang="en-US" dirty="0" err="1">
                <a:latin typeface="Cambria" charset="0"/>
                <a:ea typeface="ＭＳ 明朝" charset="-128"/>
                <a:cs typeface="Arial" charset="0"/>
              </a:rPr>
              <a:t>Askeland</a:t>
            </a:r>
            <a:r>
              <a:rPr lang="en-US" dirty="0">
                <a:latin typeface="Cambria" charset="0"/>
                <a:ea typeface="ＭＳ 明朝" charset="-128"/>
                <a:cs typeface="Arial" charset="0"/>
              </a:rPr>
              <a:t>, Pradeep P. </a:t>
            </a:r>
            <a:r>
              <a:rPr lang="en-US" dirty="0" err="1">
                <a:latin typeface="Cambria" charset="0"/>
                <a:ea typeface="ＭＳ 明朝" charset="-128"/>
                <a:cs typeface="Arial" charset="0"/>
              </a:rPr>
              <a:t>Fulay</a:t>
            </a:r>
            <a:r>
              <a:rPr lang="en-US" dirty="0">
                <a:latin typeface="Cambria" charset="0"/>
                <a:ea typeface="ＭＳ 明朝" charset="-128"/>
                <a:cs typeface="Arial" charset="0"/>
              </a:rPr>
              <a:t>, </a:t>
            </a:r>
            <a:r>
              <a:rPr lang="en-US" dirty="0" err="1">
                <a:latin typeface="Cambria" charset="0"/>
                <a:ea typeface="ＭＳ 明朝" charset="-128"/>
                <a:cs typeface="Arial" charset="0"/>
              </a:rPr>
              <a:t>Wendelin</a:t>
            </a:r>
            <a:r>
              <a:rPr lang="en-US" dirty="0">
                <a:latin typeface="Cambria" charset="0"/>
                <a:ea typeface="ＭＳ 明朝" charset="-128"/>
                <a:cs typeface="Arial" charset="0"/>
              </a:rPr>
              <a:t> J. Wright, The Science and Engineering of Materials, Sixth Edition</a:t>
            </a:r>
            <a:endParaRPr lang="en-US" sz="2000" dirty="0">
              <a:latin typeface="Cambria" charset="0"/>
              <a:ea typeface="ＭＳ 明朝" charset="-128"/>
              <a:cs typeface="Times New Roman" charset="0"/>
            </a:endParaRPr>
          </a:p>
          <a:p>
            <a:pPr algn="just">
              <a:spcAft>
                <a:spcPts val="0"/>
              </a:spcAft>
            </a:pPr>
            <a:r>
              <a:rPr lang="en-US" dirty="0">
                <a:latin typeface="Cambria" charset="0"/>
                <a:ea typeface="ＭＳ 明朝" charset="-128"/>
                <a:cs typeface="Arial" charset="0"/>
              </a:rPr>
              <a:t> </a:t>
            </a:r>
            <a:endParaRPr lang="en-US" sz="2000" dirty="0">
              <a:latin typeface="Cambria" charset="0"/>
              <a:ea typeface="ＭＳ 明朝" charset="-128"/>
              <a:cs typeface="Times New Roman" charset="0"/>
            </a:endParaRPr>
          </a:p>
          <a:p>
            <a:pPr algn="just">
              <a:spcAft>
                <a:spcPts val="0"/>
              </a:spcAft>
            </a:pPr>
            <a:r>
              <a:rPr lang="en-US" dirty="0" smtClean="0">
                <a:latin typeface="Cambria" charset="0"/>
                <a:ea typeface="ＭＳ 明朝" charset="-128"/>
                <a:cs typeface="Arial" charset="0"/>
              </a:rPr>
              <a:t>William </a:t>
            </a:r>
            <a:r>
              <a:rPr lang="en-US" dirty="0">
                <a:latin typeface="Cambria" charset="0"/>
                <a:ea typeface="ＭＳ 明朝" charset="-128"/>
                <a:cs typeface="Arial" charset="0"/>
              </a:rPr>
              <a:t>D. Callister, David G. </a:t>
            </a:r>
            <a:r>
              <a:rPr lang="en-US" dirty="0" err="1">
                <a:latin typeface="Cambria" charset="0"/>
                <a:ea typeface="ＭＳ 明朝" charset="-128"/>
                <a:cs typeface="Arial" charset="0"/>
              </a:rPr>
              <a:t>Rethwisch</a:t>
            </a:r>
            <a:r>
              <a:rPr lang="en-US" dirty="0">
                <a:latin typeface="Cambria" charset="0"/>
                <a:ea typeface="ＭＳ 明朝" charset="-128"/>
                <a:cs typeface="Arial" charset="0"/>
              </a:rPr>
              <a:t>, Materials Science and Engineering, Eighth Edition, Wiley, 2011.</a:t>
            </a:r>
            <a:endParaRPr lang="en-US" sz="2000" dirty="0">
              <a:effectLst/>
              <a:latin typeface="Cambria" charset="0"/>
              <a:ea typeface="ＭＳ 明朝" charset="-128"/>
              <a:cs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7992541"/>
      </p:ext>
    </p:extLst>
  </p:cSld>
  <p:clrMapOvr>
    <a:masterClrMapping/>
  </p:clrMapOvr>
</p:sld>
</file>

<file path=ppt/theme/theme1.xml><?xml version="1.0" encoding="utf-8"?>
<a:theme xmlns:a="http://schemas.openxmlformats.org/drawingml/2006/main" name="View">
  <a:themeElements>
    <a:clrScheme name="View">
      <a:dk1>
        <a:srgbClr val="000000"/>
      </a:dk1>
      <a:lt1>
        <a:srgbClr val="FFFFFF"/>
      </a:lt1>
      <a:dk2>
        <a:srgbClr val="46464A"/>
      </a:dk2>
      <a:lt2>
        <a:srgbClr val="D6D3CC"/>
      </a:lt2>
      <a:accent1>
        <a:srgbClr val="6F6F74"/>
      </a:accent1>
      <a:accent2>
        <a:srgbClr val="92A9B9"/>
      </a:accent2>
      <a:accent3>
        <a:srgbClr val="A7B789"/>
      </a:accent3>
      <a:accent4>
        <a:srgbClr val="B9A489"/>
      </a:accent4>
      <a:accent5>
        <a:srgbClr val="8D6374"/>
      </a:accent5>
      <a:accent6>
        <a:srgbClr val="9B7362"/>
      </a:accent6>
      <a:hlink>
        <a:srgbClr val="67AABF"/>
      </a:hlink>
      <a:folHlink>
        <a:srgbClr val="ABAFA5"/>
      </a:folHlink>
    </a:clrScheme>
    <a:fontScheme name="View">
      <a:maj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View">
      <a:fillStyleLst>
        <a:solidFill>
          <a:schemeClr val="phClr"/>
        </a:solidFill>
        <a:solidFill>
          <a:schemeClr val="phClr">
            <a:tint val="60000"/>
            <a:satMod val="120000"/>
          </a:schemeClr>
        </a:solidFill>
        <a:solidFill>
          <a:schemeClr val="phClr">
            <a:shade val="75000"/>
            <a:satMod val="16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3970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95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240" dir="5400000" algn="tl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9525" prstMaterial="flat">
            <a:bevelT w="0" h="0" prst="coolSlant"/>
            <a:contourClr>
              <a:schemeClr val="phClr">
                <a:shade val="35000"/>
                <a:satMod val="130000"/>
              </a:schemeClr>
            </a:contourClr>
          </a:sp3d>
        </a:effectStyle>
        <a:effectStyle>
          <a:effectLst>
            <a:outerShdw blurRad="76200" dist="25400" dir="5400000" algn="tl" rotWithShape="0">
              <a:srgbClr val="000000">
                <a:alpha val="5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9050" prstMaterial="flat">
            <a:bevelT w="0" h="0" prst="coolSlant"/>
            <a:contourClr>
              <a:schemeClr val="phClr">
                <a:shade val="25000"/>
                <a:satMod val="14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4000"/>
                <a:shade val="98000"/>
                <a:satMod val="130000"/>
                <a:lumMod val="102000"/>
              </a:schemeClr>
            </a:gs>
            <a:gs pos="100000">
              <a:schemeClr val="phClr">
                <a:tint val="98000"/>
                <a:shade val="78000"/>
                <a:satMod val="14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iew" id="{BA0EB5A6-F2D4-4F82-977B-64ADEE4A2A69}" vid="{3969A8A2-35DB-4E3B-8885-16FD2056867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View</Template>
  <TotalTime>7302</TotalTime>
  <Words>481</Words>
  <Application>Microsoft Macintosh PowerPoint</Application>
  <PresentationFormat>On-screen Show (4:3)</PresentationFormat>
  <Paragraphs>118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5" baseType="lpstr">
      <vt:lpstr>Calibri</vt:lpstr>
      <vt:lpstr>Cambria</vt:lpstr>
      <vt:lpstr>Century Schoolbook</vt:lpstr>
      <vt:lpstr>ＭＳ 明朝</vt:lpstr>
      <vt:lpstr>Times New Roman</vt:lpstr>
      <vt:lpstr>Wingdings 2</vt:lpstr>
      <vt:lpstr>Arial</vt:lpstr>
      <vt:lpstr>View</vt:lpstr>
      <vt:lpstr>Atomic Structure and Interatomic Bonding</vt:lpstr>
      <vt:lpstr>Atomic Structure and Interatomic Bonding</vt:lpstr>
      <vt:lpstr>Atomic Structure and Interatomic Bonding</vt:lpstr>
      <vt:lpstr>The Periodic Table</vt:lpstr>
      <vt:lpstr>PowerPoint Presentation</vt:lpstr>
      <vt:lpstr>PowerPoint Presentation</vt:lpstr>
      <vt:lpstr>References</vt:lpstr>
    </vt:vector>
  </TitlesOfParts>
  <Company/>
  <LinksUpToDate>false</LinksUpToDate>
  <SharedDoc>false</SharedDoc>
  <HyperlinksChanged>false</HyperlinksChanged>
  <AppVersion>15.0022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Material Science and Engineering</dc:title>
  <dc:creator>Berna Topuz</dc:creator>
  <cp:lastModifiedBy>Microsoft Office User</cp:lastModifiedBy>
  <cp:revision>166</cp:revision>
  <dcterms:created xsi:type="dcterms:W3CDTF">2014-01-14T11:21:41Z</dcterms:created>
  <dcterms:modified xsi:type="dcterms:W3CDTF">2018-04-02T17:53:20Z</dcterms:modified>
</cp:coreProperties>
</file>