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7" r:id="rId2"/>
    <p:sldId id="298" r:id="rId3"/>
    <p:sldId id="301" r:id="rId4"/>
    <p:sldId id="299" r:id="rId5"/>
    <p:sldId id="300" r:id="rId6"/>
    <p:sldId id="303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90536" autoAdjust="0"/>
  </p:normalViewPr>
  <p:slideViewPr>
    <p:cSldViewPr snapToGrid="0" snapToObjects="1">
      <p:cViewPr>
        <p:scale>
          <a:sx n="75" d="100"/>
          <a:sy n="75" d="100"/>
        </p:scale>
        <p:origin x="164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4/2/18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13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7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577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3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4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3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8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Atomic Structure and Interatomic Bonding</a:t>
            </a:r>
            <a:endParaRPr lang="en-US" sz="360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827742"/>
            <a:ext cx="8048625" cy="3387724"/>
          </a:xfrm>
        </p:spPr>
        <p:txBody>
          <a:bodyPr>
            <a:noAutofit/>
          </a:bodyPr>
          <a:lstStyle/>
          <a:p>
            <a:pPr algn="just"/>
            <a:endParaRPr lang="en-US" sz="2000" dirty="0" smtClean="0"/>
          </a:p>
          <a:p>
            <a:pPr algn="just"/>
            <a:r>
              <a:rPr lang="en-US" sz="2000" i="1" dirty="0"/>
              <a:t>Interatomic bonds exist in all </a:t>
            </a:r>
            <a:r>
              <a:rPr lang="en-US" sz="2000" i="1" dirty="0" smtClean="0"/>
              <a:t>solids</a:t>
            </a:r>
            <a:r>
              <a:rPr lang="en-US" sz="2000" i="1" dirty="0"/>
              <a:t>.</a:t>
            </a:r>
            <a:endParaRPr lang="en-US" sz="2000" i="1" dirty="0" smtClean="0"/>
          </a:p>
          <a:p>
            <a:pPr algn="just"/>
            <a:r>
              <a:rPr lang="en-US" sz="2000" dirty="0" smtClean="0"/>
              <a:t>Molecular </a:t>
            </a:r>
            <a:r>
              <a:rPr lang="en-US" sz="2000" dirty="0"/>
              <a:t>structure of </a:t>
            </a:r>
            <a:r>
              <a:rPr lang="en-US" sz="2000" dirty="0" smtClean="0"/>
              <a:t>materials is composed of different bonding pattern.</a:t>
            </a:r>
          </a:p>
          <a:p>
            <a:pPr marL="0" indent="0" algn="just">
              <a:buNone/>
            </a:pPr>
            <a:r>
              <a:rPr lang="en-US" sz="2000" dirty="0" smtClean="0"/>
              <a:t>OBJECTIVE</a:t>
            </a:r>
          </a:p>
          <a:p>
            <a:pPr algn="just"/>
            <a:r>
              <a:rPr lang="en-US" sz="2000" dirty="0" smtClean="0"/>
              <a:t>To be able to interrelate the structure </a:t>
            </a:r>
            <a:r>
              <a:rPr lang="en-US" sz="2000" dirty="0"/>
              <a:t>of </a:t>
            </a:r>
            <a:r>
              <a:rPr lang="en-US" sz="2000" dirty="0" smtClean="0"/>
              <a:t>atoms-bonds and properties </a:t>
            </a:r>
            <a:r>
              <a:rPr lang="en-US" sz="2000" dirty="0"/>
              <a:t>of engineering materials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 algn="just">
              <a:buNone/>
            </a:pPr>
            <a:endParaRPr lang="en-US" sz="20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19" y="16933"/>
            <a:ext cx="8229600" cy="74644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Atomic Structure and Interatomic Bonding</a:t>
            </a:r>
            <a:endParaRPr lang="en-US" sz="2800" dirty="0"/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130119" y="1051243"/>
            <a:ext cx="7811613" cy="555413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US" sz="2400" b="1" u="sng" dirty="0" smtClean="0"/>
          </a:p>
          <a:p>
            <a:pPr algn="just"/>
            <a:r>
              <a:rPr lang="en-US" sz="2400" b="1" u="sng" dirty="0" smtClean="0"/>
              <a:t>Atomic structure</a:t>
            </a:r>
            <a:r>
              <a:rPr lang="en-US" sz="2400" dirty="0" smtClean="0"/>
              <a:t>– electrons and nuclei</a:t>
            </a:r>
          </a:p>
          <a:p>
            <a:pPr lvl="1" algn="just"/>
            <a:r>
              <a:rPr lang="en-US" sz="2000" dirty="0" smtClean="0"/>
              <a:t>The structure of atoms affects the type of bonds</a:t>
            </a:r>
          </a:p>
          <a:p>
            <a:pPr lvl="1" algn="just"/>
            <a:r>
              <a:rPr lang="en-US" sz="2000" dirty="0" smtClean="0"/>
              <a:t>The diameter of atoms is in the angstrom range (10</a:t>
            </a:r>
            <a:r>
              <a:rPr lang="en-US" sz="2000" baseline="30000" dirty="0" smtClean="0"/>
              <a:t>-10</a:t>
            </a:r>
            <a:r>
              <a:rPr lang="en-US" sz="2000" dirty="0" smtClean="0"/>
              <a:t> m)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u="sng" dirty="0" smtClean="0"/>
              <a:t>Short and long range atomic arrangements</a:t>
            </a:r>
            <a:r>
              <a:rPr lang="en-US" sz="2400" dirty="0" smtClean="0"/>
              <a:t>– order of atoms</a:t>
            </a:r>
          </a:p>
          <a:p>
            <a:pPr algn="just"/>
            <a:endParaRPr lang="en-US" sz="2400" dirty="0" smtClean="0"/>
          </a:p>
          <a:p>
            <a:pPr lvl="1" algn="just"/>
            <a:r>
              <a:rPr lang="en-US" sz="2000" dirty="0" smtClean="0"/>
              <a:t>Short range: Atoms have order only over short distance (1-10A)</a:t>
            </a:r>
          </a:p>
          <a:p>
            <a:pPr lvl="1" algn="just"/>
            <a:r>
              <a:rPr lang="en-US" sz="2000" dirty="0" smtClean="0"/>
              <a:t>Crystalline materials: Atoms have 3-D pattern with repetition  on a larger distance (10 nm-1cm)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b="1" u="sng" dirty="0" smtClean="0"/>
              <a:t>Nanostructure</a:t>
            </a:r>
            <a:r>
              <a:rPr lang="en-US" sz="2400" b="1" dirty="0" smtClean="0"/>
              <a:t>- the structure of materials </a:t>
            </a:r>
            <a:r>
              <a:rPr lang="en-US" sz="2400" dirty="0" smtClean="0"/>
              <a:t>at a length scale of 1 to 100 nm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726" y="253999"/>
            <a:ext cx="8229600" cy="509377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Atomic Structure and Interatomic Bonding</a:t>
            </a:r>
            <a:endParaRPr lang="en-US" sz="2800" dirty="0"/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282520" y="994464"/>
            <a:ext cx="7710013" cy="5554133"/>
          </a:xfrm>
        </p:spPr>
        <p:txBody>
          <a:bodyPr>
            <a:normAutofit/>
          </a:bodyPr>
          <a:lstStyle/>
          <a:p>
            <a:pPr lvl="2" algn="just"/>
            <a:endParaRPr lang="en-US" sz="2000" dirty="0" smtClean="0"/>
          </a:p>
          <a:p>
            <a:pPr algn="just"/>
            <a:r>
              <a:rPr lang="en-US" sz="2400" b="1" u="sng" dirty="0" smtClean="0"/>
              <a:t>Microstructure</a:t>
            </a:r>
            <a:r>
              <a:rPr lang="en-US" sz="2400" dirty="0" smtClean="0"/>
              <a:t>– </a:t>
            </a:r>
          </a:p>
          <a:p>
            <a:pPr lvl="1" algn="just"/>
            <a:r>
              <a:rPr lang="en-US" sz="2000" dirty="0" smtClean="0"/>
              <a:t>Structure of materials at a length scale of 0.1 </a:t>
            </a:r>
            <a:r>
              <a:rPr lang="en-US" sz="2000" dirty="0" err="1" smtClean="0"/>
              <a:t>μm</a:t>
            </a:r>
            <a:r>
              <a:rPr lang="en-US" sz="2000" dirty="0" smtClean="0"/>
              <a:t> to 100 </a:t>
            </a:r>
            <a:r>
              <a:rPr lang="en-US" sz="2000" dirty="0" err="1" smtClean="0"/>
              <a:t>μm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Grain size and DEFECTS</a:t>
            </a:r>
          </a:p>
          <a:p>
            <a:pPr lvl="1" algn="just"/>
            <a:endParaRPr lang="en-US" sz="2000" dirty="0" smtClean="0"/>
          </a:p>
          <a:p>
            <a:pPr algn="just"/>
            <a:r>
              <a:rPr lang="en-US" sz="2400" b="1" u="sng" dirty="0" smtClean="0"/>
              <a:t>Macrostructure</a:t>
            </a:r>
            <a:r>
              <a:rPr lang="en-US" sz="2400" u="sng" dirty="0" smtClean="0"/>
              <a:t>-</a:t>
            </a:r>
            <a:r>
              <a:rPr lang="en-US" sz="2400" dirty="0" smtClean="0"/>
              <a:t>-</a:t>
            </a:r>
          </a:p>
          <a:p>
            <a:pPr lvl="1" algn="just"/>
            <a:r>
              <a:rPr lang="en-US" sz="2000" dirty="0" smtClean="0"/>
              <a:t>Structure of materials at a length scale of &gt; 100 </a:t>
            </a:r>
            <a:r>
              <a:rPr lang="en-US" sz="2000" dirty="0" err="1" smtClean="0"/>
              <a:t>μm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Porosity, </a:t>
            </a:r>
            <a:r>
              <a:rPr lang="en-US" sz="2000" dirty="0" err="1" smtClean="0"/>
              <a:t>microcracks</a:t>
            </a:r>
            <a:r>
              <a:rPr lang="en-US" sz="2000" dirty="0" smtClean="0"/>
              <a:t>, surface coatings</a:t>
            </a:r>
          </a:p>
          <a:p>
            <a:pPr lvl="1" algn="just"/>
            <a:endParaRPr lang="en-US" sz="2000" b="1" i="1" dirty="0"/>
          </a:p>
          <a:p>
            <a:pPr lvl="1" algn="just"/>
            <a:r>
              <a:rPr lang="en-US" sz="2000" b="1" i="1" dirty="0" smtClean="0"/>
              <a:t>Atomic structure influences how atoms are bonded together.</a:t>
            </a:r>
            <a:endParaRPr lang="en-US" sz="2000" b="1" i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20" y="-33266"/>
            <a:ext cx="8229600" cy="74446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Periodic Table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93518"/>
            <a:ext cx="2895600" cy="365125"/>
          </a:xfrm>
        </p:spPr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4000" y="829731"/>
            <a:ext cx="80095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j-lt"/>
              </a:rPr>
              <a:t>The first </a:t>
            </a:r>
            <a:r>
              <a:rPr lang="en-US" sz="2000" dirty="0" smtClean="0">
                <a:latin typeface="+mj-lt"/>
              </a:rPr>
              <a:t>periodic </a:t>
            </a:r>
            <a:r>
              <a:rPr lang="en-US" sz="2000" dirty="0">
                <a:latin typeface="+mj-lt"/>
              </a:rPr>
              <a:t>table of </a:t>
            </a:r>
            <a:r>
              <a:rPr lang="en-US" sz="2000" dirty="0" smtClean="0">
                <a:latin typeface="+mj-lt"/>
              </a:rPr>
              <a:t>elements was published </a:t>
            </a:r>
            <a:r>
              <a:rPr lang="en-US" sz="2000" dirty="0">
                <a:latin typeface="+mj-lt"/>
              </a:rPr>
              <a:t>in 1869 by </a:t>
            </a:r>
            <a:r>
              <a:rPr lang="en-US" sz="2000" dirty="0" smtClean="0">
                <a:latin typeface="+mj-lt"/>
              </a:rPr>
              <a:t>Dmitri Mendeleev</a:t>
            </a:r>
            <a:r>
              <a:rPr lang="en-US" sz="2000" dirty="0">
                <a:latin typeface="+mj-lt"/>
              </a:rPr>
              <a:t>. </a:t>
            </a:r>
            <a:endParaRPr lang="en-US" sz="2000" dirty="0" smtClean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latin typeface="+mj-lt"/>
              </a:rPr>
              <a:t>All elements in the periodic table </a:t>
            </a:r>
            <a:r>
              <a:rPr lang="en-US" sz="2000" dirty="0" smtClean="0">
                <a:latin typeface="+mj-lt"/>
              </a:rPr>
              <a:t>were classified based on the electron configuration.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+mj-lt"/>
              </a:rPr>
              <a:t>Elements </a:t>
            </a:r>
            <a:r>
              <a:rPr lang="en-US" sz="2000" dirty="0">
                <a:latin typeface="+mj-lt"/>
              </a:rPr>
              <a:t>in a given </a:t>
            </a:r>
            <a:r>
              <a:rPr lang="en-US" sz="2000" dirty="0" smtClean="0">
                <a:latin typeface="+mj-lt"/>
              </a:rPr>
              <a:t>column </a:t>
            </a:r>
            <a:r>
              <a:rPr lang="en-US" sz="2000" dirty="0">
                <a:latin typeface="+mj-lt"/>
              </a:rPr>
              <a:t>have similar valence electron structures </a:t>
            </a:r>
            <a:r>
              <a:rPr lang="en-US" sz="2000" dirty="0" smtClean="0">
                <a:latin typeface="+mj-lt"/>
              </a:rPr>
              <a:t>and chemical/physical </a:t>
            </a:r>
            <a:r>
              <a:rPr lang="en-US" sz="2000" dirty="0">
                <a:latin typeface="+mj-lt"/>
              </a:rPr>
              <a:t>properties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9372" y="1904672"/>
            <a:ext cx="4130895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missing elements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4001" y="5350562"/>
            <a:ext cx="843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www.rsc.org</a:t>
            </a:r>
            <a:r>
              <a:rPr lang="en-US" sz="1400" dirty="0"/>
              <a:t>/education/teachers/resources/</a:t>
            </a:r>
            <a:r>
              <a:rPr lang="en-US" sz="1400" dirty="0" err="1"/>
              <a:t>periodictable</a:t>
            </a:r>
            <a:r>
              <a:rPr lang="en-US" sz="1400" dirty="0"/>
              <a:t>/pre16/develop/</a:t>
            </a:r>
            <a:r>
              <a:rPr lang="en-US" sz="1400" dirty="0" err="1"/>
              <a:t>mendeleev.htm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59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3920" y="-2513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Atomic Bonding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81771" y="747706"/>
            <a:ext cx="8081749" cy="5100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0000"/>
                </a:solidFill>
              </a:rPr>
              <a:t>Metallic bonds</a:t>
            </a:r>
          </a:p>
          <a:p>
            <a:pPr lvl="1"/>
            <a:r>
              <a:rPr lang="en-US" sz="1600" dirty="0"/>
              <a:t>The metallic bond forms when atoms give up their valence </a:t>
            </a:r>
            <a:r>
              <a:rPr lang="en-US" sz="1600" dirty="0" smtClean="0"/>
              <a:t>electrons</a:t>
            </a:r>
            <a:r>
              <a:rPr lang="en-US" sz="1600" dirty="0"/>
              <a:t> </a:t>
            </a:r>
            <a:r>
              <a:rPr lang="en-US" sz="1600" dirty="0" smtClean="0"/>
              <a:t>to  </a:t>
            </a:r>
            <a:r>
              <a:rPr lang="en-US" sz="1600" dirty="0"/>
              <a:t>form an electron sea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Are found in metals and their alloys  </a:t>
            </a:r>
          </a:p>
          <a:p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</a:rPr>
              <a:t>Covalent bonds</a:t>
            </a:r>
          </a:p>
          <a:p>
            <a:pPr lvl="1" algn="just"/>
            <a:r>
              <a:rPr lang="en-US" sz="1600" dirty="0" smtClean="0"/>
              <a:t>sharing </a:t>
            </a:r>
            <a:r>
              <a:rPr lang="en-US" sz="1600" dirty="0"/>
              <a:t>of electrons between adjacent </a:t>
            </a:r>
            <a:r>
              <a:rPr lang="en-US" sz="1600" dirty="0" smtClean="0"/>
              <a:t>atoms</a:t>
            </a:r>
          </a:p>
          <a:p>
            <a:pPr lvl="1"/>
            <a:r>
              <a:rPr lang="en-US" sz="1600" dirty="0" smtClean="0"/>
              <a:t>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Cl</a:t>
            </a:r>
            <a:r>
              <a:rPr lang="en-US" sz="1600" baseline="-25000" dirty="0" smtClean="0"/>
              <a:t>2,</a:t>
            </a:r>
            <a:r>
              <a:rPr lang="en-US" sz="1600" dirty="0" smtClean="0"/>
              <a:t> CH</a:t>
            </a:r>
            <a:r>
              <a:rPr lang="en-US" sz="1600" baseline="-25000" dirty="0" smtClean="0"/>
              <a:t>4,</a:t>
            </a:r>
            <a:r>
              <a:rPr lang="en-US" sz="1600" dirty="0" smtClean="0"/>
              <a:t>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O, diamond, </a:t>
            </a:r>
            <a:r>
              <a:rPr lang="en-US" sz="1600" dirty="0" err="1" smtClean="0"/>
              <a:t>SiC</a:t>
            </a:r>
            <a:r>
              <a:rPr lang="en-US" sz="1600" dirty="0" smtClean="0"/>
              <a:t>……… </a:t>
            </a:r>
          </a:p>
          <a:p>
            <a:pPr lvl="1"/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</a:rPr>
              <a:t>Ionic bonds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sz="1600" dirty="0"/>
              <a:t>% ionic character = (1-exp(-0.25 (</a:t>
            </a:r>
            <a:r>
              <a:rPr lang="en-US" sz="1600" dirty="0" err="1"/>
              <a:t>x</a:t>
            </a:r>
            <a:r>
              <a:rPr lang="en-US" sz="1600" baseline="-25000" dirty="0" err="1"/>
              <a:t>A</a:t>
            </a:r>
            <a:r>
              <a:rPr lang="en-US" sz="1600" dirty="0" err="1"/>
              <a:t>-x</a:t>
            </a:r>
            <a:r>
              <a:rPr lang="en-US" sz="1600" baseline="-25000" dirty="0" err="1"/>
              <a:t>B</a:t>
            </a:r>
            <a:r>
              <a:rPr lang="en-US" sz="1600" dirty="0"/>
              <a:t>)</a:t>
            </a:r>
            <a:r>
              <a:rPr lang="en-US" sz="1600" baseline="30000" dirty="0"/>
              <a:t>2</a:t>
            </a:r>
            <a:r>
              <a:rPr lang="en-US" sz="1600" dirty="0"/>
              <a:t>))</a:t>
            </a:r>
            <a:r>
              <a:rPr lang="en-US" sz="1600" dirty="0" smtClean="0"/>
              <a:t>x100</a:t>
            </a:r>
            <a:endParaRPr lang="en-US" sz="1600" dirty="0"/>
          </a:p>
          <a:p>
            <a:pPr marL="285750" indent="-285750">
              <a:lnSpc>
                <a:spcPct val="130000"/>
              </a:lnSpc>
            </a:pPr>
            <a:r>
              <a:rPr lang="en-US" sz="1600" i="1" dirty="0"/>
              <a:t>X</a:t>
            </a:r>
            <a:r>
              <a:rPr lang="en-US" sz="1600" i="1" baseline="-25000" dirty="0"/>
              <a:t>A</a:t>
            </a:r>
            <a:r>
              <a:rPr lang="en-US" sz="1600" i="1" dirty="0"/>
              <a:t>, X</a:t>
            </a:r>
            <a:r>
              <a:rPr lang="en-US" sz="1600" i="1" baseline="-25000" dirty="0"/>
              <a:t>B</a:t>
            </a:r>
            <a:r>
              <a:rPr lang="en-US" sz="1600" i="1" dirty="0"/>
              <a:t> </a:t>
            </a:r>
            <a:r>
              <a:rPr lang="en-US" sz="1600" dirty="0"/>
              <a:t>are the </a:t>
            </a:r>
            <a:r>
              <a:rPr lang="en-US" sz="1600" dirty="0" err="1"/>
              <a:t>electronegativities</a:t>
            </a:r>
            <a:r>
              <a:rPr lang="en-US" sz="1600" dirty="0"/>
              <a:t> of atoms </a:t>
            </a:r>
            <a:r>
              <a:rPr lang="en-US" sz="1600" i="1" dirty="0"/>
              <a:t>A </a:t>
            </a:r>
            <a:r>
              <a:rPr lang="en-US" sz="1600" dirty="0"/>
              <a:t>and </a:t>
            </a:r>
            <a:r>
              <a:rPr lang="en-US" sz="1600" i="1" dirty="0"/>
              <a:t>B </a:t>
            </a:r>
            <a:endParaRPr lang="en-US" sz="1600" dirty="0"/>
          </a:p>
          <a:p>
            <a:pPr marL="285750" indent="-285750">
              <a:lnSpc>
                <a:spcPct val="130000"/>
              </a:lnSpc>
            </a:pPr>
            <a:r>
              <a:rPr lang="en-US" sz="1600" dirty="0" smtClean="0"/>
              <a:t> </a:t>
            </a:r>
            <a:r>
              <a:rPr lang="en-US" sz="1600" dirty="0" err="1" smtClean="0"/>
              <a:t>NaCl</a:t>
            </a:r>
            <a:r>
              <a:rPr lang="en-US" sz="1600" dirty="0" smtClean="0"/>
              <a:t>, </a:t>
            </a:r>
            <a:r>
              <a:rPr lang="en-US" sz="1600" dirty="0" err="1" smtClean="0"/>
              <a:t>MgO</a:t>
            </a:r>
            <a:endParaRPr lang="en-US" sz="1600" dirty="0" smtClean="0"/>
          </a:p>
          <a:p>
            <a:pPr marL="285750" indent="-285750">
              <a:lnSpc>
                <a:spcPct val="13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</a:rPr>
              <a:t>van der Waals bonds </a:t>
            </a:r>
            <a:r>
              <a:rPr lang="en-US" sz="1600" dirty="0" smtClean="0">
                <a:solidFill>
                  <a:srgbClr val="000000"/>
                </a:solidFill>
              </a:rPr>
              <a:t>(London </a:t>
            </a:r>
            <a:r>
              <a:rPr lang="en-US" sz="1600" dirty="0">
                <a:solidFill>
                  <a:srgbClr val="000000"/>
                </a:solidFill>
              </a:rPr>
              <a:t>forces, Debye interaction, </a:t>
            </a:r>
            <a:r>
              <a:rPr lang="en-US" sz="1600" dirty="0" err="1">
                <a:solidFill>
                  <a:srgbClr val="000000"/>
                </a:solidFill>
              </a:rPr>
              <a:t>Keesom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interaction)</a:t>
            </a:r>
          </a:p>
          <a:p>
            <a:pPr marL="685800" lvl="1">
              <a:lnSpc>
                <a:spcPct val="130000"/>
              </a:lnSpc>
            </a:pPr>
            <a:r>
              <a:rPr lang="en-US" sz="1600" dirty="0" smtClean="0"/>
              <a:t>physical </a:t>
            </a:r>
            <a:r>
              <a:rPr lang="en-US" sz="1600" dirty="0"/>
              <a:t>bonds (secondary bonds) </a:t>
            </a:r>
          </a:p>
          <a:p>
            <a:pPr marL="685800" lvl="1">
              <a:lnSpc>
                <a:spcPct val="130000"/>
              </a:lnSpc>
            </a:pPr>
            <a:r>
              <a:rPr lang="en-US" sz="1600" dirty="0"/>
              <a:t>Weak in comparison to primary or chemical bonds 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 smtClean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066" y="3698900"/>
            <a:ext cx="6654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Ionic Bond = Metal + Non-metal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8720" y="3698900"/>
            <a:ext cx="2760133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Dissimilar </a:t>
            </a:r>
            <a:r>
              <a:rPr lang="en-US" sz="1400" dirty="0" err="1" smtClean="0"/>
              <a:t>Electronegativities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99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920" y="-132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mtClean="0"/>
              <a:t>Atomic Bonding</a:t>
            </a:r>
          </a:p>
          <a:p>
            <a:pPr algn="l"/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920" y="520210"/>
            <a:ext cx="4403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Bonding Energies and </a:t>
            </a:r>
            <a:r>
              <a:rPr lang="en-US" b="1" smtClean="0"/>
              <a:t>Melting Temperatures</a:t>
            </a:r>
            <a:endParaRPr lang="en-US" b="1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83140"/>
              </p:ext>
            </p:extLst>
          </p:nvPr>
        </p:nvGraphicFramePr>
        <p:xfrm>
          <a:off x="444500" y="1337997"/>
          <a:ext cx="71755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3875"/>
                <a:gridCol w="1793875"/>
                <a:gridCol w="1793875"/>
                <a:gridCol w="17938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Bonding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Bonding Energy (kJ/</a:t>
                      </a:r>
                      <a:r>
                        <a:rPr lang="en-US" dirty="0" err="1" smtClean="0"/>
                        <a:t>mol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Melting Temperature 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dirty="0" err="1" smtClean="0"/>
                        <a:t>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Ionic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801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Covalent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1410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(diamond)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&gt;3550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Metallic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3410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van der Waals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-189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-101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Hydrogen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-78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5894684"/>
            <a:ext cx="731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1200" dirty="0"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9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734" y="2274838"/>
            <a:ext cx="731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254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7302</TotalTime>
  <Words>481</Words>
  <Application>Microsoft Macintosh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Cambria</vt:lpstr>
      <vt:lpstr>Century Schoolbook</vt:lpstr>
      <vt:lpstr>ＭＳ 明朝</vt:lpstr>
      <vt:lpstr>Times New Roman</vt:lpstr>
      <vt:lpstr>Wingdings 2</vt:lpstr>
      <vt:lpstr>Arial</vt:lpstr>
      <vt:lpstr>View</vt:lpstr>
      <vt:lpstr>Atomic Structure and Interatomic Bonding</vt:lpstr>
      <vt:lpstr>Atomic Structure and Interatomic Bonding</vt:lpstr>
      <vt:lpstr>Atomic Structure and Interatomic Bonding</vt:lpstr>
      <vt:lpstr>The Periodic Table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166</cp:revision>
  <dcterms:created xsi:type="dcterms:W3CDTF">2014-01-14T11:21:41Z</dcterms:created>
  <dcterms:modified xsi:type="dcterms:W3CDTF">2018-04-02T17:53:20Z</dcterms:modified>
</cp:coreProperties>
</file>