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7" autoAdjust="0"/>
    <p:restoredTop sz="94660"/>
  </p:normalViewPr>
  <p:slideViewPr>
    <p:cSldViewPr snapToGrid="0">
      <p:cViewPr varScale="1">
        <p:scale>
          <a:sx n="81" d="100"/>
          <a:sy n="81" d="100"/>
        </p:scale>
        <p:origin x="40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8FA2924-67D5-4258-A50F-9CD4F55981A5}" type="datetimeFigureOut">
              <a:rPr lang="tr-TR" smtClean="0"/>
              <a:t>11.12.2017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F6FFBA-FC60-4D9A-8F12-87A83455AB16}" type="slidenum">
              <a:rPr lang="tr-TR" smtClean="0"/>
              <a:t>‹#›</a:t>
            </a:fld>
            <a:endParaRPr lang="tr-TR"/>
          </a:p>
        </p:txBody>
      </p:sp>
    </p:spTree>
    <p:extLst>
      <p:ext uri="{BB962C8B-B14F-4D97-AF65-F5344CB8AC3E}">
        <p14:creationId xmlns:p14="http://schemas.microsoft.com/office/powerpoint/2010/main" val="3067090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FA2924-67D5-4258-A50F-9CD4F55981A5}" type="datetimeFigureOut">
              <a:rPr lang="tr-TR" smtClean="0"/>
              <a:t>11.12.2017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F6FFBA-FC60-4D9A-8F12-87A83455AB16}" type="slidenum">
              <a:rPr lang="tr-TR" smtClean="0"/>
              <a:t>‹#›</a:t>
            </a:fld>
            <a:endParaRPr lang="tr-TR"/>
          </a:p>
        </p:txBody>
      </p:sp>
    </p:spTree>
    <p:extLst>
      <p:ext uri="{BB962C8B-B14F-4D97-AF65-F5344CB8AC3E}">
        <p14:creationId xmlns:p14="http://schemas.microsoft.com/office/powerpoint/2010/main" val="122119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FA2924-67D5-4258-A50F-9CD4F55981A5}" type="datetimeFigureOut">
              <a:rPr lang="tr-TR" smtClean="0"/>
              <a:t>11.12.2017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F6FFBA-FC60-4D9A-8F12-87A83455AB16}" type="slidenum">
              <a:rPr lang="tr-TR" smtClean="0"/>
              <a:t>‹#›</a:t>
            </a:fld>
            <a:endParaRPr lang="tr-TR"/>
          </a:p>
        </p:txBody>
      </p:sp>
    </p:spTree>
    <p:extLst>
      <p:ext uri="{BB962C8B-B14F-4D97-AF65-F5344CB8AC3E}">
        <p14:creationId xmlns:p14="http://schemas.microsoft.com/office/powerpoint/2010/main" val="3855255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8FA2924-67D5-4258-A50F-9CD4F55981A5}" type="datetimeFigureOut">
              <a:rPr lang="tr-TR" smtClean="0"/>
              <a:t>11.12.2017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F6FFBA-FC60-4D9A-8F12-87A83455AB16}" type="slidenum">
              <a:rPr lang="tr-TR" smtClean="0"/>
              <a:t>‹#›</a:t>
            </a:fld>
            <a:endParaRPr lang="tr-TR"/>
          </a:p>
        </p:txBody>
      </p:sp>
    </p:spTree>
    <p:extLst>
      <p:ext uri="{BB962C8B-B14F-4D97-AF65-F5344CB8AC3E}">
        <p14:creationId xmlns:p14="http://schemas.microsoft.com/office/powerpoint/2010/main" val="3616261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8FA2924-67D5-4258-A50F-9CD4F55981A5}" type="datetimeFigureOut">
              <a:rPr lang="tr-TR" smtClean="0"/>
              <a:t>11.12.2017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F6FFBA-FC60-4D9A-8F12-87A83455AB16}" type="slidenum">
              <a:rPr lang="tr-TR" smtClean="0"/>
              <a:t>‹#›</a:t>
            </a:fld>
            <a:endParaRPr lang="tr-TR"/>
          </a:p>
        </p:txBody>
      </p:sp>
    </p:spTree>
    <p:extLst>
      <p:ext uri="{BB962C8B-B14F-4D97-AF65-F5344CB8AC3E}">
        <p14:creationId xmlns:p14="http://schemas.microsoft.com/office/powerpoint/2010/main" val="1000081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8FA2924-67D5-4258-A50F-9CD4F55981A5}" type="datetimeFigureOut">
              <a:rPr lang="tr-TR" smtClean="0"/>
              <a:t>11.12.2017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F6FFBA-FC60-4D9A-8F12-87A83455AB16}" type="slidenum">
              <a:rPr lang="tr-TR" smtClean="0"/>
              <a:t>‹#›</a:t>
            </a:fld>
            <a:endParaRPr lang="tr-TR"/>
          </a:p>
        </p:txBody>
      </p:sp>
    </p:spTree>
    <p:extLst>
      <p:ext uri="{BB962C8B-B14F-4D97-AF65-F5344CB8AC3E}">
        <p14:creationId xmlns:p14="http://schemas.microsoft.com/office/powerpoint/2010/main" val="2799691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8FA2924-67D5-4258-A50F-9CD4F55981A5}" type="datetimeFigureOut">
              <a:rPr lang="tr-TR" smtClean="0"/>
              <a:t>11.12.2017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FF6FFBA-FC60-4D9A-8F12-87A83455AB16}" type="slidenum">
              <a:rPr lang="tr-TR" smtClean="0"/>
              <a:t>‹#›</a:t>
            </a:fld>
            <a:endParaRPr lang="tr-TR"/>
          </a:p>
        </p:txBody>
      </p:sp>
    </p:spTree>
    <p:extLst>
      <p:ext uri="{BB962C8B-B14F-4D97-AF65-F5344CB8AC3E}">
        <p14:creationId xmlns:p14="http://schemas.microsoft.com/office/powerpoint/2010/main" val="1154986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8FA2924-67D5-4258-A50F-9CD4F55981A5}" type="datetimeFigureOut">
              <a:rPr lang="tr-TR" smtClean="0"/>
              <a:t>11.12.2017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FF6FFBA-FC60-4D9A-8F12-87A83455AB16}" type="slidenum">
              <a:rPr lang="tr-TR" smtClean="0"/>
              <a:t>‹#›</a:t>
            </a:fld>
            <a:endParaRPr lang="tr-TR"/>
          </a:p>
        </p:txBody>
      </p:sp>
    </p:spTree>
    <p:extLst>
      <p:ext uri="{BB962C8B-B14F-4D97-AF65-F5344CB8AC3E}">
        <p14:creationId xmlns:p14="http://schemas.microsoft.com/office/powerpoint/2010/main" val="2579072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FA2924-67D5-4258-A50F-9CD4F55981A5}" type="datetimeFigureOut">
              <a:rPr lang="tr-TR" smtClean="0"/>
              <a:t>11.12.2017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FF6FFBA-FC60-4D9A-8F12-87A83455AB16}" type="slidenum">
              <a:rPr lang="tr-TR" smtClean="0"/>
              <a:t>‹#›</a:t>
            </a:fld>
            <a:endParaRPr lang="tr-TR"/>
          </a:p>
        </p:txBody>
      </p:sp>
    </p:spTree>
    <p:extLst>
      <p:ext uri="{BB962C8B-B14F-4D97-AF65-F5344CB8AC3E}">
        <p14:creationId xmlns:p14="http://schemas.microsoft.com/office/powerpoint/2010/main" val="1526154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8FA2924-67D5-4258-A50F-9CD4F55981A5}" type="datetimeFigureOut">
              <a:rPr lang="tr-TR" smtClean="0"/>
              <a:t>11.12.2017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F6FFBA-FC60-4D9A-8F12-87A83455AB16}" type="slidenum">
              <a:rPr lang="tr-TR" smtClean="0"/>
              <a:t>‹#›</a:t>
            </a:fld>
            <a:endParaRPr lang="tr-TR"/>
          </a:p>
        </p:txBody>
      </p:sp>
    </p:spTree>
    <p:extLst>
      <p:ext uri="{BB962C8B-B14F-4D97-AF65-F5344CB8AC3E}">
        <p14:creationId xmlns:p14="http://schemas.microsoft.com/office/powerpoint/2010/main" val="3055267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8FA2924-67D5-4258-A50F-9CD4F55981A5}" type="datetimeFigureOut">
              <a:rPr lang="tr-TR" smtClean="0"/>
              <a:t>11.12.2017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F6FFBA-FC60-4D9A-8F12-87A83455AB16}" type="slidenum">
              <a:rPr lang="tr-TR" smtClean="0"/>
              <a:t>‹#›</a:t>
            </a:fld>
            <a:endParaRPr lang="tr-TR"/>
          </a:p>
        </p:txBody>
      </p:sp>
    </p:spTree>
    <p:extLst>
      <p:ext uri="{BB962C8B-B14F-4D97-AF65-F5344CB8AC3E}">
        <p14:creationId xmlns:p14="http://schemas.microsoft.com/office/powerpoint/2010/main" val="716851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FA2924-67D5-4258-A50F-9CD4F55981A5}" type="datetimeFigureOut">
              <a:rPr lang="tr-TR" smtClean="0"/>
              <a:t>11.12.2017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F6FFBA-FC60-4D9A-8F12-87A83455AB16}" type="slidenum">
              <a:rPr lang="tr-TR" smtClean="0"/>
              <a:t>‹#›</a:t>
            </a:fld>
            <a:endParaRPr lang="tr-TR"/>
          </a:p>
        </p:txBody>
      </p:sp>
    </p:spTree>
    <p:extLst>
      <p:ext uri="{BB962C8B-B14F-4D97-AF65-F5344CB8AC3E}">
        <p14:creationId xmlns:p14="http://schemas.microsoft.com/office/powerpoint/2010/main" val="2468590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AF74624-551E-4D96-A53B-CA59AD6E8EE3}" type="slidenum">
              <a:rPr lang="tr-TR" smtClean="0"/>
              <a:pPr eaLnBrk="1" hangingPunct="1"/>
              <a:t>1</a:t>
            </a:fld>
            <a:endParaRPr lang="tr-TR" smtClean="0"/>
          </a:p>
        </p:txBody>
      </p:sp>
      <p:sp>
        <p:nvSpPr>
          <p:cNvPr id="4099" name="1 Başlık"/>
          <p:cNvSpPr>
            <a:spLocks noGrp="1"/>
          </p:cNvSpPr>
          <p:nvPr>
            <p:ph type="title" idx="4294967295"/>
          </p:nvPr>
        </p:nvSpPr>
        <p:spPr>
          <a:xfrm>
            <a:off x="1952626" y="762000"/>
            <a:ext cx="8183563" cy="717550"/>
          </a:xfrm>
        </p:spPr>
        <p:txBody>
          <a:bodyPr anchor="b"/>
          <a:lstStyle/>
          <a:p>
            <a:pPr eaLnBrk="1" hangingPunct="1"/>
            <a:r>
              <a:rPr lang="tr-TR" sz="2800" dirty="0">
                <a:solidFill>
                  <a:srgbClr val="FF0066"/>
                </a:solidFill>
              </a:rPr>
              <a:t>PROBLEME DAYALI ÖĞRENME (PDÖ)</a:t>
            </a:r>
            <a:endParaRPr lang="tr-TR" sz="2800" dirty="0"/>
          </a:p>
        </p:txBody>
      </p:sp>
      <p:sp>
        <p:nvSpPr>
          <p:cNvPr id="4100" name="2 İçerik Yer Tutucusu"/>
          <p:cNvSpPr>
            <a:spLocks noGrp="1"/>
          </p:cNvSpPr>
          <p:nvPr>
            <p:ph sz="quarter" idx="4294967295"/>
          </p:nvPr>
        </p:nvSpPr>
        <p:spPr>
          <a:xfrm>
            <a:off x="2025651" y="2071688"/>
            <a:ext cx="8181975" cy="3357562"/>
          </a:xfrm>
        </p:spPr>
        <p:txBody>
          <a:bodyPr/>
          <a:lstStyle/>
          <a:p>
            <a:pPr marL="273050" indent="-273050">
              <a:buNone/>
            </a:pPr>
            <a:r>
              <a:rPr lang="tr-TR" b="1" smtClean="0">
                <a:latin typeface="Times New Roman" pitchFamily="18" charset="0"/>
              </a:rPr>
              <a:t>	</a:t>
            </a:r>
            <a:r>
              <a:rPr lang="tr-TR"/>
              <a:t>PDÖ’nin uygulanmasına ilk olarak </a:t>
            </a:r>
            <a:r>
              <a:rPr lang="tr-TR" u="sng"/>
              <a:t>1969 yılında</a:t>
            </a:r>
            <a:r>
              <a:rPr lang="tr-TR"/>
              <a:t> Kanada McMaster Üniversitesi’nde </a:t>
            </a:r>
            <a:r>
              <a:rPr lang="tr-TR" u="sng"/>
              <a:t>tıp eğitiminde</a:t>
            </a:r>
            <a:r>
              <a:rPr lang="tr-TR"/>
              <a:t> başlanmıştır.</a:t>
            </a:r>
          </a:p>
          <a:p>
            <a:pPr marL="273050" indent="-273050">
              <a:buNone/>
            </a:pPr>
            <a:endParaRPr lang="tr-TR"/>
          </a:p>
          <a:p>
            <a:pPr marL="273050" indent="-273050">
              <a:buNone/>
            </a:pPr>
            <a:r>
              <a:rPr lang="tr-TR"/>
              <a:t>	Bunun yanında ekonomi, hukuk ve psikoloji gibi alanlarda da başarılı çalışmalar yapılmıştır.  </a:t>
            </a:r>
          </a:p>
          <a:p>
            <a:pPr marL="273050" indent="-273050"/>
            <a:endParaRPr lang="tr-TR"/>
          </a:p>
        </p:txBody>
      </p:sp>
      <p:sp>
        <p:nvSpPr>
          <p:cNvPr id="4101"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82B78D26-B367-4653-A35F-59DB5ED89900}" type="slidenum">
              <a:rPr lang="en-US" sz="1400" b="1" baseline="-25000">
                <a:solidFill>
                  <a:srgbClr val="FFFFFF"/>
                </a:solidFill>
                <a:latin typeface="Times New Roman" pitchFamily="18" charset="0"/>
              </a:rPr>
              <a:pPr algn="ctr" eaLnBrk="1" hangingPunct="1"/>
              <a:t>1</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68788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978B0E1-6463-4DDF-9FBD-3494B49DCB24}" type="slidenum">
              <a:rPr lang="tr-TR" smtClean="0"/>
              <a:pPr eaLnBrk="1" hangingPunct="1"/>
              <a:t>10</a:t>
            </a:fld>
            <a:endParaRPr lang="tr-TR" smtClean="0"/>
          </a:p>
        </p:txBody>
      </p:sp>
      <p:sp>
        <p:nvSpPr>
          <p:cNvPr id="13315" name="1 Başlık"/>
          <p:cNvSpPr>
            <a:spLocks noGrp="1"/>
          </p:cNvSpPr>
          <p:nvPr>
            <p:ph type="title" idx="4294967295"/>
          </p:nvPr>
        </p:nvSpPr>
        <p:spPr/>
        <p:txBody>
          <a:bodyPr anchor="b"/>
          <a:lstStyle/>
          <a:p>
            <a:pPr eaLnBrk="1" hangingPunct="1"/>
            <a:endParaRPr lang="tr-TR" smtClean="0"/>
          </a:p>
        </p:txBody>
      </p:sp>
      <p:sp>
        <p:nvSpPr>
          <p:cNvPr id="13316" name="2 İçerik Yer Tutucusu"/>
          <p:cNvSpPr>
            <a:spLocks noGrp="1"/>
          </p:cNvSpPr>
          <p:nvPr>
            <p:ph sz="quarter" idx="4294967295"/>
          </p:nvPr>
        </p:nvSpPr>
        <p:spPr>
          <a:xfrm>
            <a:off x="1981200" y="1741488"/>
            <a:ext cx="8229600" cy="3397250"/>
          </a:xfrm>
        </p:spPr>
        <p:txBody>
          <a:bodyPr>
            <a:normAutofit lnSpcReduction="10000"/>
          </a:bodyPr>
          <a:lstStyle/>
          <a:p>
            <a:pPr marL="273050" indent="-273050"/>
            <a:r>
              <a:rPr lang="tr-TR" smtClean="0">
                <a:latin typeface="Times New Roman" pitchFamily="18" charset="0"/>
              </a:rPr>
              <a:t>PDÖ genellikle 5-8 öğrenciden oluşan </a:t>
            </a:r>
            <a:r>
              <a:rPr lang="tr-TR" smtClean="0">
                <a:solidFill>
                  <a:srgbClr val="FF0066"/>
                </a:solidFill>
                <a:latin typeface="Times New Roman" pitchFamily="18" charset="0"/>
              </a:rPr>
              <a:t>gruplar</a:t>
            </a:r>
            <a:r>
              <a:rPr lang="tr-TR" smtClean="0">
                <a:latin typeface="Times New Roman" pitchFamily="18" charset="0"/>
              </a:rPr>
              <a:t> ile bir </a:t>
            </a:r>
            <a:r>
              <a:rPr lang="tr-TR" smtClean="0">
                <a:solidFill>
                  <a:srgbClr val="FF0066"/>
                </a:solidFill>
                <a:latin typeface="Times New Roman" pitchFamily="18" charset="0"/>
              </a:rPr>
              <a:t>eğitim yönlendiricisi </a:t>
            </a:r>
            <a:r>
              <a:rPr lang="tr-TR" smtClean="0">
                <a:latin typeface="Times New Roman" pitchFamily="18" charset="0"/>
              </a:rPr>
              <a:t>tarafından uygulanmaktadır. Uygulamanın yapılacağı ortama göre grup sayıları değişebilir.</a:t>
            </a:r>
          </a:p>
          <a:p>
            <a:pPr marL="273050" indent="-273050"/>
            <a:endParaRPr lang="tr-TR" smtClean="0">
              <a:latin typeface="Times New Roman" pitchFamily="18" charset="0"/>
            </a:endParaRPr>
          </a:p>
          <a:p>
            <a:pPr marL="273050" indent="-273050"/>
            <a:r>
              <a:rPr lang="tr-TR" smtClean="0">
                <a:latin typeface="Times New Roman" pitchFamily="18" charset="0"/>
              </a:rPr>
              <a:t>PDÖ oturumlarında eğitim tümüyle</a:t>
            </a:r>
            <a:r>
              <a:rPr lang="tr-TR" smtClean="0">
                <a:solidFill>
                  <a:srgbClr val="FF0066"/>
                </a:solidFill>
                <a:latin typeface="Times New Roman" pitchFamily="18" charset="0"/>
              </a:rPr>
              <a:t> öğrenci merkezli</a:t>
            </a:r>
            <a:r>
              <a:rPr lang="tr-TR" smtClean="0">
                <a:latin typeface="Times New Roman" pitchFamily="18" charset="0"/>
              </a:rPr>
              <a:t>dir. Eğitim yönlendiricisi kolaylaştırıcı rolündedir. </a:t>
            </a:r>
          </a:p>
        </p:txBody>
      </p:sp>
      <p:sp>
        <p:nvSpPr>
          <p:cNvPr id="13317"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7E31A55E-8A6F-4E6A-AA3A-A51AE9E988FB}" type="slidenum">
              <a:rPr lang="en-US" sz="1400" b="1" baseline="-25000">
                <a:solidFill>
                  <a:srgbClr val="FFFFFF"/>
                </a:solidFill>
                <a:latin typeface="Times New Roman" pitchFamily="18" charset="0"/>
              </a:rPr>
              <a:pPr algn="ctr" eaLnBrk="1" hangingPunct="1"/>
              <a:t>10</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0790657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5A493AD-E855-4822-84EA-D31C122F5517}" type="slidenum">
              <a:rPr lang="tr-TR" smtClean="0"/>
              <a:pPr eaLnBrk="1" hangingPunct="1"/>
              <a:t>11</a:t>
            </a:fld>
            <a:endParaRPr lang="tr-TR" smtClean="0"/>
          </a:p>
        </p:txBody>
      </p:sp>
      <p:sp>
        <p:nvSpPr>
          <p:cNvPr id="14339" name="Rectangle 2"/>
          <p:cNvSpPr>
            <a:spLocks noGrp="1" noChangeArrowheads="1"/>
          </p:cNvSpPr>
          <p:nvPr>
            <p:ph type="title" idx="4294967295"/>
          </p:nvPr>
        </p:nvSpPr>
        <p:spPr/>
        <p:txBody>
          <a:bodyPr anchor="b"/>
          <a:lstStyle/>
          <a:p>
            <a:pPr eaLnBrk="1" hangingPunct="1"/>
            <a:r>
              <a:rPr lang="tr-TR" smtClean="0">
                <a:solidFill>
                  <a:srgbClr val="FF0066"/>
                </a:solidFill>
                <a:latin typeface="Times New Roman" pitchFamily="18" charset="0"/>
              </a:rPr>
              <a:t>Problem Türleri</a:t>
            </a:r>
            <a:endParaRPr lang="en-US" smtClean="0">
              <a:solidFill>
                <a:srgbClr val="FF0066"/>
              </a:solidFill>
              <a:latin typeface="Times New Roman" pitchFamily="18" charset="0"/>
            </a:endParaRPr>
          </a:p>
        </p:txBody>
      </p:sp>
      <p:sp>
        <p:nvSpPr>
          <p:cNvPr id="14340" name="Rectangle 3"/>
          <p:cNvSpPr>
            <a:spLocks noGrp="1" noChangeArrowheads="1"/>
          </p:cNvSpPr>
          <p:nvPr>
            <p:ph sz="quarter" idx="4294967295"/>
          </p:nvPr>
        </p:nvSpPr>
        <p:spPr>
          <a:xfrm>
            <a:off x="1981200" y="1882776"/>
            <a:ext cx="8229600" cy="3679825"/>
          </a:xfrm>
        </p:spPr>
        <p:txBody>
          <a:bodyPr/>
          <a:lstStyle/>
          <a:p>
            <a:pPr marL="273050" indent="-273050">
              <a:buNone/>
            </a:pPr>
            <a:r>
              <a:rPr lang="tr-TR" sz="3100" b="1">
                <a:solidFill>
                  <a:schemeClr val="folHlink"/>
                </a:solidFill>
                <a:latin typeface="Times New Roman" pitchFamily="18" charset="0"/>
              </a:rPr>
              <a:t>	</a:t>
            </a:r>
            <a:r>
              <a:rPr lang="tr-TR" smtClean="0">
                <a:latin typeface="Times New Roman" pitchFamily="18" charset="0"/>
              </a:rPr>
              <a:t>Problemler yapı olarak iki kısma ayrılır:</a:t>
            </a:r>
            <a:br>
              <a:rPr lang="tr-TR" smtClean="0">
                <a:latin typeface="Times New Roman" pitchFamily="18" charset="0"/>
              </a:rPr>
            </a:br>
            <a:r>
              <a:rPr lang="tr-TR" smtClean="0">
                <a:latin typeface="Times New Roman" pitchFamily="18" charset="0"/>
              </a:rPr>
              <a:t/>
            </a:r>
            <a:br>
              <a:rPr lang="tr-TR" smtClean="0">
                <a:latin typeface="Times New Roman" pitchFamily="18" charset="0"/>
              </a:rPr>
            </a:br>
            <a:r>
              <a:rPr lang="tr-TR" smtClean="0">
                <a:latin typeface="Times New Roman" pitchFamily="18" charset="0"/>
              </a:rPr>
              <a:t>1) İyi yapılandırılmış (rutin) problemler </a:t>
            </a:r>
            <a:br>
              <a:rPr lang="tr-TR" smtClean="0">
                <a:latin typeface="Times New Roman" pitchFamily="18" charset="0"/>
              </a:rPr>
            </a:br>
            <a:r>
              <a:rPr lang="tr-TR" smtClean="0">
                <a:latin typeface="Times New Roman" pitchFamily="18" charset="0"/>
              </a:rPr>
              <a:t>2) İyi yapılandırılmamış (Rutin olmayan) problemler</a:t>
            </a:r>
            <a:endParaRPr lang="en-US" smtClean="0">
              <a:latin typeface="Times New Roman" pitchFamily="18" charset="0"/>
            </a:endParaRPr>
          </a:p>
        </p:txBody>
      </p:sp>
      <p:sp>
        <p:nvSpPr>
          <p:cNvPr id="14341"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FC9FBC28-6AF4-40C0-903F-53F5B7C24417}" type="slidenum">
              <a:rPr lang="en-US" sz="1400" b="1" baseline="-25000">
                <a:solidFill>
                  <a:srgbClr val="FFFFFF"/>
                </a:solidFill>
                <a:latin typeface="Times New Roman" pitchFamily="18" charset="0"/>
              </a:rPr>
              <a:pPr algn="ctr" eaLnBrk="1" hangingPunct="1"/>
              <a:t>11</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0832974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C21F585-690D-4E97-A9F4-03AE018E9027}" type="slidenum">
              <a:rPr lang="tr-TR" smtClean="0"/>
              <a:pPr eaLnBrk="1" hangingPunct="1"/>
              <a:t>12</a:t>
            </a:fld>
            <a:endParaRPr lang="tr-TR" smtClean="0"/>
          </a:p>
        </p:txBody>
      </p:sp>
      <p:sp>
        <p:nvSpPr>
          <p:cNvPr id="15363" name="Rectangle 2"/>
          <p:cNvSpPr>
            <a:spLocks noGrp="1" noChangeArrowheads="1"/>
          </p:cNvSpPr>
          <p:nvPr>
            <p:ph type="title" idx="4294967295"/>
          </p:nvPr>
        </p:nvSpPr>
        <p:spPr>
          <a:xfrm>
            <a:off x="1992314" y="404814"/>
            <a:ext cx="7972425" cy="725487"/>
          </a:xfrm>
        </p:spPr>
        <p:txBody>
          <a:bodyPr anchor="b"/>
          <a:lstStyle/>
          <a:p>
            <a:pPr eaLnBrk="1" hangingPunct="1"/>
            <a:r>
              <a:rPr lang="tr-TR" sz="3200">
                <a:solidFill>
                  <a:srgbClr val="FF0000"/>
                </a:solidFill>
                <a:latin typeface="Times New Roman" pitchFamily="18" charset="0"/>
              </a:rPr>
              <a:t>Problem Çözme Süreci Basamakları</a:t>
            </a:r>
            <a:endParaRPr lang="en-US" sz="3200">
              <a:solidFill>
                <a:srgbClr val="FF0000"/>
              </a:solidFill>
              <a:latin typeface="Times New Roman" pitchFamily="18" charset="0"/>
            </a:endParaRPr>
          </a:p>
        </p:txBody>
      </p:sp>
      <p:sp>
        <p:nvSpPr>
          <p:cNvPr id="15364" name="Rectangle 3"/>
          <p:cNvSpPr>
            <a:spLocks noGrp="1" noChangeArrowheads="1"/>
          </p:cNvSpPr>
          <p:nvPr>
            <p:ph sz="quarter" idx="4294967295"/>
          </p:nvPr>
        </p:nvSpPr>
        <p:spPr/>
        <p:txBody>
          <a:bodyPr/>
          <a:lstStyle/>
          <a:p>
            <a:pPr marL="273050" indent="-273050">
              <a:buNone/>
            </a:pPr>
            <a:r>
              <a:rPr lang="tr-TR" sz="2900" b="1">
                <a:solidFill>
                  <a:schemeClr val="folHlink"/>
                </a:solidFill>
                <a:latin typeface="Times New Roman" pitchFamily="18" charset="0"/>
              </a:rPr>
              <a:t>	</a:t>
            </a:r>
            <a:r>
              <a:rPr lang="tr-TR" sz="3600">
                <a:latin typeface="Times New Roman" pitchFamily="18" charset="0"/>
              </a:rPr>
              <a:t/>
            </a:r>
            <a:br>
              <a:rPr lang="tr-TR" sz="3600">
                <a:latin typeface="Times New Roman" pitchFamily="18" charset="0"/>
              </a:rPr>
            </a:br>
            <a:r>
              <a:rPr lang="tr-TR" sz="3600">
                <a:latin typeface="Times New Roman" pitchFamily="18" charset="0"/>
              </a:rPr>
              <a:t>1) Problemin farkına varma</a:t>
            </a:r>
            <a:br>
              <a:rPr lang="tr-TR" sz="3600">
                <a:latin typeface="Times New Roman" pitchFamily="18" charset="0"/>
              </a:rPr>
            </a:br>
            <a:r>
              <a:rPr lang="tr-TR" sz="3600">
                <a:latin typeface="Times New Roman" pitchFamily="18" charset="0"/>
              </a:rPr>
              <a:t>2) Gerekli bilgilerin toplanması</a:t>
            </a:r>
            <a:br>
              <a:rPr lang="tr-TR" sz="3600">
                <a:latin typeface="Times New Roman" pitchFamily="18" charset="0"/>
              </a:rPr>
            </a:br>
            <a:r>
              <a:rPr lang="tr-TR" sz="3600">
                <a:latin typeface="Times New Roman" pitchFamily="18" charset="0"/>
              </a:rPr>
              <a:t>3) Problemin temeline inme</a:t>
            </a:r>
            <a:br>
              <a:rPr lang="tr-TR" sz="3600">
                <a:latin typeface="Times New Roman" pitchFamily="18" charset="0"/>
              </a:rPr>
            </a:br>
            <a:r>
              <a:rPr lang="tr-TR" sz="3600">
                <a:latin typeface="Times New Roman" pitchFamily="18" charset="0"/>
              </a:rPr>
              <a:t>4) Çözüm yollarının araştırılması ve bulunması</a:t>
            </a:r>
            <a:br>
              <a:rPr lang="tr-TR" sz="3600">
                <a:latin typeface="Times New Roman" pitchFamily="18" charset="0"/>
              </a:rPr>
            </a:br>
            <a:r>
              <a:rPr lang="tr-TR" sz="3600">
                <a:latin typeface="Times New Roman" pitchFamily="18" charset="0"/>
              </a:rPr>
              <a:t>5) En uygun çözüm yolunun tespiti</a:t>
            </a:r>
            <a:br>
              <a:rPr lang="tr-TR" sz="3600">
                <a:latin typeface="Times New Roman" pitchFamily="18" charset="0"/>
              </a:rPr>
            </a:br>
            <a:r>
              <a:rPr lang="tr-TR" sz="3600">
                <a:latin typeface="Times New Roman" pitchFamily="18" charset="0"/>
              </a:rPr>
              <a:t>6) Problemi çözme</a:t>
            </a:r>
            <a:br>
              <a:rPr lang="tr-TR" sz="3600">
                <a:latin typeface="Times New Roman" pitchFamily="18" charset="0"/>
              </a:rPr>
            </a:br>
            <a:endParaRPr lang="en-US" sz="3600">
              <a:latin typeface="Times New Roman" pitchFamily="18" charset="0"/>
            </a:endParaRPr>
          </a:p>
        </p:txBody>
      </p:sp>
      <p:sp>
        <p:nvSpPr>
          <p:cNvPr id="15365"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F2D95194-7277-4A63-ACFA-B93351B422F1}" type="slidenum">
              <a:rPr lang="en-US" sz="1400" b="1" baseline="-25000">
                <a:solidFill>
                  <a:srgbClr val="FFFFFF"/>
                </a:solidFill>
                <a:latin typeface="Times New Roman" pitchFamily="18" charset="0"/>
              </a:rPr>
              <a:pPr algn="ctr" eaLnBrk="1" hangingPunct="1"/>
              <a:t>12</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7936996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2FC64F4-746E-46D7-BCC1-165B3D58C92E}" type="slidenum">
              <a:rPr lang="tr-TR" smtClean="0"/>
              <a:pPr eaLnBrk="1" hangingPunct="1"/>
              <a:t>13</a:t>
            </a:fld>
            <a:endParaRPr lang="tr-TR" smtClean="0"/>
          </a:p>
        </p:txBody>
      </p:sp>
      <p:grpSp>
        <p:nvGrpSpPr>
          <p:cNvPr id="2" name="Group 4"/>
          <p:cNvGrpSpPr>
            <a:grpSpLocks/>
          </p:cNvGrpSpPr>
          <p:nvPr/>
        </p:nvGrpSpPr>
        <p:grpSpPr bwMode="auto">
          <a:xfrm>
            <a:off x="2279650" y="1268414"/>
            <a:ext cx="6959600" cy="5184775"/>
            <a:chOff x="2885" y="8374"/>
            <a:chExt cx="6497" cy="5940"/>
          </a:xfrm>
        </p:grpSpPr>
        <p:sp>
          <p:nvSpPr>
            <p:cNvPr id="16390" name="Oval 5"/>
            <p:cNvSpPr>
              <a:spLocks noChangeArrowheads="1"/>
            </p:cNvSpPr>
            <p:nvPr/>
          </p:nvSpPr>
          <p:spPr bwMode="auto">
            <a:xfrm>
              <a:off x="5200" y="8374"/>
              <a:ext cx="1930" cy="1984"/>
            </a:xfrm>
            <a:prstGeom prst="ellipse">
              <a:avLst/>
            </a:prstGeom>
            <a:solidFill>
              <a:srgbClr val="CCFFFF"/>
            </a:solidFill>
            <a:ln w="9525">
              <a:solidFill>
                <a:srgbClr val="3366FF"/>
              </a:solidFill>
              <a:round/>
              <a:headEnd/>
              <a:tailEnd/>
            </a:ln>
          </p:spPr>
          <p:txBody>
            <a:bodyPr/>
            <a:lstStyle/>
            <a:p>
              <a:pPr algn="ctr"/>
              <a:r>
                <a:rPr lang="tr-TR" sz="1400" b="1">
                  <a:latin typeface="Times New Roman" pitchFamily="18" charset="0"/>
                </a:rPr>
                <a:t>1) Problemin nereden geldiğini araştırma</a:t>
              </a:r>
              <a:endParaRPr lang="tr-TR" sz="3200" b="1">
                <a:latin typeface="Times New Roman" pitchFamily="18" charset="0"/>
              </a:endParaRPr>
            </a:p>
          </p:txBody>
        </p:sp>
        <p:sp>
          <p:nvSpPr>
            <p:cNvPr id="16391" name="Text Box 6" descr="arkazemin11"/>
            <p:cNvSpPr txBox="1">
              <a:spLocks noChangeArrowheads="1"/>
            </p:cNvSpPr>
            <p:nvPr/>
          </p:nvSpPr>
          <p:spPr bwMode="auto">
            <a:xfrm>
              <a:off x="4994" y="10995"/>
              <a:ext cx="2161" cy="952"/>
            </a:xfrm>
            <a:prstGeom prst="rect">
              <a:avLst/>
            </a:prstGeom>
            <a:blipFill dpi="0" rotWithShape="1">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tr-TR" b="1">
                  <a:solidFill>
                    <a:schemeClr val="bg1"/>
                  </a:solidFill>
                  <a:latin typeface="Times New Roman" pitchFamily="18" charset="0"/>
                </a:rPr>
                <a:t>Problem Tanıma</a:t>
              </a:r>
            </a:p>
            <a:p>
              <a:pPr algn="ctr" eaLnBrk="1" hangingPunct="1"/>
              <a:r>
                <a:rPr lang="tr-TR" b="1">
                  <a:solidFill>
                    <a:schemeClr val="bg1"/>
                  </a:solidFill>
                  <a:latin typeface="Times New Roman" pitchFamily="18" charset="0"/>
                </a:rPr>
                <a:t>Teknikleri</a:t>
              </a:r>
            </a:p>
          </p:txBody>
        </p:sp>
        <p:sp>
          <p:nvSpPr>
            <p:cNvPr id="16392" name="Oval 7"/>
            <p:cNvSpPr>
              <a:spLocks noChangeArrowheads="1"/>
            </p:cNvSpPr>
            <p:nvPr/>
          </p:nvSpPr>
          <p:spPr bwMode="auto">
            <a:xfrm>
              <a:off x="7452" y="9451"/>
              <a:ext cx="1930" cy="1983"/>
            </a:xfrm>
            <a:prstGeom prst="ellipse">
              <a:avLst/>
            </a:prstGeom>
            <a:solidFill>
              <a:srgbClr val="CCFFFF"/>
            </a:solidFill>
            <a:ln w="9525">
              <a:solidFill>
                <a:srgbClr val="3366FF"/>
              </a:solidFill>
              <a:round/>
              <a:headEnd/>
              <a:tailEnd/>
            </a:ln>
          </p:spPr>
          <p:txBody>
            <a:bodyPr/>
            <a:lstStyle/>
            <a:p>
              <a:pPr algn="just"/>
              <a:endParaRPr lang="tr-TR" sz="1200">
                <a:latin typeface="Times New Roman" pitchFamily="18" charset="0"/>
              </a:endParaRPr>
            </a:p>
            <a:p>
              <a:pPr algn="ctr"/>
              <a:r>
                <a:rPr lang="tr-TR" b="1">
                  <a:latin typeface="Times New Roman" pitchFamily="18" charset="0"/>
                </a:rPr>
                <a:t>2) Problemi inceleme</a:t>
              </a:r>
              <a:endParaRPr lang="tr-TR" sz="4000" b="1">
                <a:latin typeface="Times New Roman" pitchFamily="18" charset="0"/>
              </a:endParaRPr>
            </a:p>
          </p:txBody>
        </p:sp>
        <p:sp>
          <p:nvSpPr>
            <p:cNvPr id="16393" name="Oval 8"/>
            <p:cNvSpPr>
              <a:spLocks noChangeArrowheads="1"/>
            </p:cNvSpPr>
            <p:nvPr/>
          </p:nvSpPr>
          <p:spPr bwMode="auto">
            <a:xfrm>
              <a:off x="2885" y="9451"/>
              <a:ext cx="1930" cy="1983"/>
            </a:xfrm>
            <a:prstGeom prst="ellipse">
              <a:avLst/>
            </a:prstGeom>
            <a:solidFill>
              <a:srgbClr val="CCFFFF"/>
            </a:solidFill>
            <a:ln w="9525">
              <a:solidFill>
                <a:srgbClr val="3366FF"/>
              </a:solidFill>
              <a:round/>
              <a:headEnd/>
              <a:tailEnd/>
            </a:ln>
          </p:spPr>
          <p:txBody>
            <a:bodyPr/>
            <a:lstStyle/>
            <a:p>
              <a:pPr algn="ctr"/>
              <a:endParaRPr lang="tr-TR" b="1">
                <a:latin typeface="Times New Roman" pitchFamily="18" charset="0"/>
              </a:endParaRPr>
            </a:p>
            <a:p>
              <a:pPr algn="ctr"/>
              <a:r>
                <a:rPr lang="tr-TR" b="1">
                  <a:latin typeface="Times New Roman" pitchFamily="18" charset="0"/>
                </a:rPr>
                <a:t>5) Problemin analizi</a:t>
              </a:r>
              <a:endParaRPr lang="tr-TR" sz="4000" b="1">
                <a:latin typeface="Times New Roman" pitchFamily="18" charset="0"/>
              </a:endParaRPr>
            </a:p>
          </p:txBody>
        </p:sp>
        <p:sp>
          <p:nvSpPr>
            <p:cNvPr id="16394" name="Oval 9"/>
            <p:cNvSpPr>
              <a:spLocks noChangeArrowheads="1"/>
            </p:cNvSpPr>
            <p:nvPr/>
          </p:nvSpPr>
          <p:spPr bwMode="auto">
            <a:xfrm>
              <a:off x="6842" y="12264"/>
              <a:ext cx="1930" cy="1984"/>
            </a:xfrm>
            <a:prstGeom prst="ellipse">
              <a:avLst/>
            </a:prstGeom>
            <a:solidFill>
              <a:srgbClr val="CCFFFF"/>
            </a:solidFill>
            <a:ln w="9525">
              <a:solidFill>
                <a:srgbClr val="3366FF"/>
              </a:solidFill>
              <a:round/>
              <a:headEnd/>
              <a:tailEnd/>
            </a:ln>
          </p:spPr>
          <p:txBody>
            <a:bodyPr/>
            <a:lstStyle/>
            <a:p>
              <a:pPr algn="ctr"/>
              <a:endParaRPr lang="tr-TR" sz="1000">
                <a:latin typeface="Times New Roman" pitchFamily="18" charset="0"/>
              </a:endParaRPr>
            </a:p>
            <a:p>
              <a:pPr algn="ctr"/>
              <a:r>
                <a:rPr lang="tr-TR" sz="1600" b="1">
                  <a:latin typeface="Times New Roman" pitchFamily="18" charset="0"/>
                </a:rPr>
                <a:t>3)- Şu andaki durum</a:t>
              </a:r>
            </a:p>
            <a:p>
              <a:pPr algn="ctr"/>
              <a:r>
                <a:rPr lang="tr-TR" sz="1600" b="1">
                  <a:latin typeface="Times New Roman" pitchFamily="18" charset="0"/>
                </a:rPr>
                <a:t>istenen durum</a:t>
              </a:r>
              <a:r>
                <a:rPr lang="tr-TR" sz="1000">
                  <a:latin typeface="Times New Roman" pitchFamily="18" charset="0"/>
                </a:rPr>
                <a:t> </a:t>
              </a:r>
              <a:endParaRPr lang="tr-TR" sz="2400" b="1">
                <a:latin typeface="Times New Roman" pitchFamily="18" charset="0"/>
              </a:endParaRPr>
            </a:p>
          </p:txBody>
        </p:sp>
        <p:sp>
          <p:nvSpPr>
            <p:cNvPr id="16395" name="Oval 10"/>
            <p:cNvSpPr>
              <a:spLocks noChangeArrowheads="1"/>
            </p:cNvSpPr>
            <p:nvPr/>
          </p:nvSpPr>
          <p:spPr bwMode="auto">
            <a:xfrm>
              <a:off x="3424" y="12330"/>
              <a:ext cx="1930" cy="1984"/>
            </a:xfrm>
            <a:prstGeom prst="ellipse">
              <a:avLst/>
            </a:prstGeom>
            <a:solidFill>
              <a:srgbClr val="CCFFFF"/>
            </a:solidFill>
            <a:ln w="9525">
              <a:solidFill>
                <a:srgbClr val="3366FF"/>
              </a:solidFill>
              <a:round/>
              <a:headEnd/>
              <a:tailEnd/>
            </a:ln>
          </p:spPr>
          <p:txBody>
            <a:bodyPr/>
            <a:lstStyle/>
            <a:p>
              <a:pPr algn="ctr"/>
              <a:endParaRPr lang="tr-TR" sz="1000" b="1">
                <a:latin typeface="Times New Roman" pitchFamily="18" charset="0"/>
              </a:endParaRPr>
            </a:p>
            <a:p>
              <a:pPr algn="ctr"/>
              <a:r>
                <a:rPr lang="tr-TR" b="1">
                  <a:latin typeface="Times New Roman" pitchFamily="18" charset="0"/>
                </a:rPr>
                <a:t>4- Durumu tekrar dile getirme</a:t>
              </a:r>
              <a:endParaRPr lang="tr-TR" sz="4000" b="1">
                <a:latin typeface="Times New Roman" pitchFamily="18" charset="0"/>
              </a:endParaRPr>
            </a:p>
          </p:txBody>
        </p:sp>
        <p:sp>
          <p:nvSpPr>
            <p:cNvPr id="16396" name="Line 11"/>
            <p:cNvSpPr>
              <a:spLocks noChangeShapeType="1"/>
            </p:cNvSpPr>
            <p:nvPr/>
          </p:nvSpPr>
          <p:spPr bwMode="auto">
            <a:xfrm flipV="1">
              <a:off x="6126" y="10361"/>
              <a:ext cx="0" cy="634"/>
            </a:xfrm>
            <a:prstGeom prst="line">
              <a:avLst/>
            </a:prstGeom>
            <a:noFill/>
            <a:ln w="38100">
              <a:solidFill>
                <a:srgbClr val="FFFF00"/>
              </a:solidFill>
              <a:round/>
              <a:headEnd/>
              <a:tailEnd type="arrow" w="med" len="med"/>
            </a:ln>
            <a:extLst>
              <a:ext uri="{909E8E84-426E-40DD-AFC4-6F175D3DCCD1}">
                <a14:hiddenFill xmlns:a14="http://schemas.microsoft.com/office/drawing/2010/main">
                  <a:noFill/>
                </a14:hiddenFill>
              </a:ext>
            </a:extLst>
          </p:spPr>
          <p:txBody>
            <a:bodyPr/>
            <a:lstStyle/>
            <a:p>
              <a:endParaRPr lang="tr-TR"/>
            </a:p>
          </p:txBody>
        </p:sp>
        <p:sp>
          <p:nvSpPr>
            <p:cNvPr id="16397" name="Line 12"/>
            <p:cNvSpPr>
              <a:spLocks noChangeShapeType="1"/>
            </p:cNvSpPr>
            <p:nvPr/>
          </p:nvSpPr>
          <p:spPr bwMode="auto">
            <a:xfrm flipV="1">
              <a:off x="6898" y="10995"/>
              <a:ext cx="617" cy="318"/>
            </a:xfrm>
            <a:prstGeom prst="line">
              <a:avLst/>
            </a:prstGeom>
            <a:noFill/>
            <a:ln w="3810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6398" name="Line 13"/>
            <p:cNvSpPr>
              <a:spLocks noChangeShapeType="1"/>
            </p:cNvSpPr>
            <p:nvPr/>
          </p:nvSpPr>
          <p:spPr bwMode="auto">
            <a:xfrm flipH="1" flipV="1">
              <a:off x="4817" y="10890"/>
              <a:ext cx="463" cy="317"/>
            </a:xfrm>
            <a:prstGeom prst="line">
              <a:avLst/>
            </a:prstGeom>
            <a:noFill/>
            <a:ln w="3810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6399" name="Line 14"/>
            <p:cNvSpPr>
              <a:spLocks noChangeShapeType="1"/>
            </p:cNvSpPr>
            <p:nvPr/>
          </p:nvSpPr>
          <p:spPr bwMode="auto">
            <a:xfrm flipH="1">
              <a:off x="5046" y="11947"/>
              <a:ext cx="463" cy="476"/>
            </a:xfrm>
            <a:prstGeom prst="line">
              <a:avLst/>
            </a:prstGeom>
            <a:noFill/>
            <a:ln w="3810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6400" name="Line 15"/>
            <p:cNvSpPr>
              <a:spLocks noChangeShapeType="1"/>
            </p:cNvSpPr>
            <p:nvPr/>
          </p:nvSpPr>
          <p:spPr bwMode="auto">
            <a:xfrm>
              <a:off x="6692" y="11881"/>
              <a:ext cx="463" cy="476"/>
            </a:xfrm>
            <a:prstGeom prst="line">
              <a:avLst/>
            </a:prstGeom>
            <a:noFill/>
            <a:ln w="3810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grpSp>
      <p:sp>
        <p:nvSpPr>
          <p:cNvPr id="361488" name="Text Box 16"/>
          <p:cNvSpPr txBox="1">
            <a:spLocks noChangeArrowheads="1"/>
          </p:cNvSpPr>
          <p:nvPr/>
        </p:nvSpPr>
        <p:spPr bwMode="auto">
          <a:xfrm>
            <a:off x="1992313" y="333375"/>
            <a:ext cx="7848600" cy="1077218"/>
          </a:xfrm>
          <a:prstGeom prst="rect">
            <a:avLst/>
          </a:prstGeom>
          <a:noFill/>
          <a:ln w="9525">
            <a:noFill/>
            <a:miter lim="800000"/>
            <a:headEnd/>
            <a:tailEnd/>
          </a:ln>
          <a:effectLst/>
        </p:spPr>
        <p:txBody>
          <a:bodyPr>
            <a:spAutoFit/>
          </a:bodyPr>
          <a:lstStyle/>
          <a:p>
            <a:pPr>
              <a:spcBef>
                <a:spcPct val="50000"/>
              </a:spcBef>
              <a:defRPr/>
            </a:pPr>
            <a:r>
              <a:rPr lang="tr-TR" sz="3200" b="1" baseline="-25000">
                <a:solidFill>
                  <a:srgbClr val="3333FF"/>
                </a:solidFill>
                <a:effectLst>
                  <a:outerShdw blurRad="38100" dist="38100" dir="2700000" algn="tl">
                    <a:srgbClr val="C0C0C0"/>
                  </a:outerShdw>
                </a:effectLst>
                <a:latin typeface="Times New Roman" pitchFamily="18" charset="0"/>
              </a:rPr>
              <a:t>Problemi tanımak için beş basamağın hayati rolü vardır (Fogler ve Leblanc:1995):</a:t>
            </a:r>
            <a:br>
              <a:rPr lang="tr-TR" sz="3200" b="1" baseline="-25000">
                <a:solidFill>
                  <a:srgbClr val="3333FF"/>
                </a:solidFill>
                <a:effectLst>
                  <a:outerShdw blurRad="38100" dist="38100" dir="2700000" algn="tl">
                    <a:srgbClr val="C0C0C0"/>
                  </a:outerShdw>
                </a:effectLst>
                <a:latin typeface="Times New Roman" pitchFamily="18" charset="0"/>
              </a:rPr>
            </a:br>
            <a:endParaRPr lang="en-US" sz="3200" b="1" baseline="-25000">
              <a:solidFill>
                <a:srgbClr val="3333FF"/>
              </a:solidFill>
              <a:effectLst>
                <a:outerShdw blurRad="38100" dist="38100" dir="2700000" algn="tl">
                  <a:srgbClr val="C0C0C0"/>
                </a:outerShdw>
              </a:effectLst>
              <a:latin typeface="Times New Roman" pitchFamily="18" charset="0"/>
            </a:endParaRPr>
          </a:p>
        </p:txBody>
      </p:sp>
      <p:sp>
        <p:nvSpPr>
          <p:cNvPr id="16389" name="14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C9F0638F-D6E6-42E1-85A9-2C38E48C5D65}" type="slidenum">
              <a:rPr lang="en-US" sz="1400" b="1" baseline="-25000">
                <a:solidFill>
                  <a:srgbClr val="FFFFFF"/>
                </a:solidFill>
                <a:latin typeface="Times New Roman" pitchFamily="18" charset="0"/>
              </a:rPr>
              <a:pPr algn="ctr" eaLnBrk="1" hangingPunct="1"/>
              <a:t>13</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0300169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1AC5AE3-89A3-4C3A-B2CF-BAC545D8E87A}" type="slidenum">
              <a:rPr lang="tr-TR" smtClean="0"/>
              <a:pPr eaLnBrk="1" hangingPunct="1"/>
              <a:t>14</a:t>
            </a:fld>
            <a:endParaRPr lang="tr-TR" smtClean="0"/>
          </a:p>
        </p:txBody>
      </p:sp>
      <p:sp>
        <p:nvSpPr>
          <p:cNvPr id="21507" name="Rectangle 2"/>
          <p:cNvSpPr>
            <a:spLocks noGrp="1" noChangeArrowheads="1"/>
          </p:cNvSpPr>
          <p:nvPr>
            <p:ph type="title" idx="4294967295"/>
          </p:nvPr>
        </p:nvSpPr>
        <p:spPr>
          <a:xfrm>
            <a:off x="1981200" y="838200"/>
            <a:ext cx="7467600" cy="1143000"/>
          </a:xfrm>
        </p:spPr>
        <p:txBody>
          <a:bodyPr anchor="b"/>
          <a:lstStyle/>
          <a:p>
            <a:pPr eaLnBrk="1" hangingPunct="1"/>
            <a:r>
              <a:rPr lang="tr-TR" sz="2800">
                <a:solidFill>
                  <a:srgbClr val="FF0066"/>
                </a:solidFill>
                <a:latin typeface="Times New Roman" pitchFamily="18" charset="0"/>
              </a:rPr>
              <a:t>PDÖ Grupları ve İşbirlikli Öğrenmenin Öğrencilere Kazandırdıkları</a:t>
            </a:r>
            <a:endParaRPr lang="en-US" sz="2800">
              <a:solidFill>
                <a:srgbClr val="FF0066"/>
              </a:solidFill>
              <a:latin typeface="Times New Roman" pitchFamily="18" charset="0"/>
            </a:endParaRPr>
          </a:p>
        </p:txBody>
      </p:sp>
      <p:sp>
        <p:nvSpPr>
          <p:cNvPr id="21508" name="Rectangle 3"/>
          <p:cNvSpPr>
            <a:spLocks noGrp="1" noChangeArrowheads="1"/>
          </p:cNvSpPr>
          <p:nvPr>
            <p:ph sz="quarter" idx="4294967295"/>
          </p:nvPr>
        </p:nvSpPr>
        <p:spPr>
          <a:xfrm>
            <a:off x="2057400" y="2819400"/>
            <a:ext cx="8229600" cy="2362200"/>
          </a:xfrm>
        </p:spPr>
        <p:txBody>
          <a:bodyPr>
            <a:normAutofit fontScale="85000" lnSpcReduction="20000"/>
          </a:bodyPr>
          <a:lstStyle/>
          <a:p>
            <a:pPr marL="273050" indent="-273050"/>
            <a:r>
              <a:rPr lang="tr-TR" dirty="0">
                <a:latin typeface="Times New Roman" pitchFamily="18" charset="0"/>
              </a:rPr>
              <a:t>Doğal tartışma ortamlarının oluşması,</a:t>
            </a:r>
          </a:p>
          <a:p>
            <a:pPr marL="273050" indent="-273050"/>
            <a:r>
              <a:rPr lang="tr-TR" dirty="0">
                <a:latin typeface="Times New Roman" pitchFamily="18" charset="0"/>
              </a:rPr>
              <a:t>Başkalarının görüş ve önerilerine saygı duyma,</a:t>
            </a:r>
          </a:p>
          <a:p>
            <a:pPr marL="273050" indent="-273050"/>
            <a:r>
              <a:rPr lang="tr-TR" dirty="0">
                <a:latin typeface="Times New Roman" pitchFamily="18" charset="0"/>
              </a:rPr>
              <a:t>Eleştirilere açık olabilme,</a:t>
            </a:r>
          </a:p>
          <a:p>
            <a:pPr marL="273050" indent="-273050"/>
            <a:r>
              <a:rPr lang="tr-TR" dirty="0">
                <a:latin typeface="Times New Roman" pitchFamily="18" charset="0"/>
              </a:rPr>
              <a:t>Olayları kritik edebilme ve yorumlama</a:t>
            </a:r>
          </a:p>
          <a:p>
            <a:pPr marL="273050" indent="-273050"/>
            <a:r>
              <a:rPr lang="tr-TR" dirty="0">
                <a:latin typeface="Times New Roman" pitchFamily="18" charset="0"/>
              </a:rPr>
              <a:t>Bilgi üretme becerisi</a:t>
            </a:r>
          </a:p>
          <a:p>
            <a:pPr marL="273050" indent="-273050"/>
            <a:r>
              <a:rPr lang="tr-TR" dirty="0">
                <a:latin typeface="Times New Roman" pitchFamily="18" charset="0"/>
              </a:rPr>
              <a:t>Kendi çözüm yollarını sunma</a:t>
            </a:r>
          </a:p>
          <a:p>
            <a:pPr marL="273050" indent="-273050"/>
            <a:endParaRPr lang="tr-TR" dirty="0">
              <a:latin typeface="Times New Roman" pitchFamily="18" charset="0"/>
            </a:endParaRPr>
          </a:p>
          <a:p>
            <a:pPr marL="273050" indent="-273050"/>
            <a:endParaRPr lang="en-US" dirty="0">
              <a:latin typeface="Times New Roman" pitchFamily="18" charset="0"/>
            </a:endParaRPr>
          </a:p>
        </p:txBody>
      </p:sp>
      <p:sp>
        <p:nvSpPr>
          <p:cNvPr id="21509"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459D00A5-9183-448D-9767-D37EE148C6F0}" type="slidenum">
              <a:rPr lang="en-US" sz="1400" b="1" baseline="-25000">
                <a:solidFill>
                  <a:srgbClr val="FFFFFF"/>
                </a:solidFill>
                <a:latin typeface="Times New Roman" pitchFamily="18" charset="0"/>
              </a:rPr>
              <a:pPr algn="ctr" eaLnBrk="1" hangingPunct="1"/>
              <a:t>14</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17732308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A686D19-7036-46A8-9108-6A681E3A808C}" type="slidenum">
              <a:rPr lang="tr-TR" smtClean="0"/>
              <a:pPr eaLnBrk="1" hangingPunct="1"/>
              <a:t>15</a:t>
            </a:fld>
            <a:endParaRPr lang="tr-TR" smtClean="0"/>
          </a:p>
        </p:txBody>
      </p:sp>
      <p:sp>
        <p:nvSpPr>
          <p:cNvPr id="24579" name="Rectangle 2"/>
          <p:cNvSpPr>
            <a:spLocks noGrp="1" noChangeArrowheads="1"/>
          </p:cNvSpPr>
          <p:nvPr>
            <p:ph type="title" idx="4294967295"/>
          </p:nvPr>
        </p:nvSpPr>
        <p:spPr>
          <a:xfrm>
            <a:off x="2057400" y="838200"/>
            <a:ext cx="7816850" cy="520700"/>
          </a:xfrm>
        </p:spPr>
        <p:txBody>
          <a:bodyPr anchor="b">
            <a:normAutofit fontScale="90000"/>
          </a:bodyPr>
          <a:lstStyle/>
          <a:p>
            <a:pPr eaLnBrk="1" hangingPunct="1"/>
            <a:r>
              <a:rPr lang="tr-TR" sz="2800" b="1" dirty="0">
                <a:solidFill>
                  <a:srgbClr val="FF0066"/>
                </a:solidFill>
                <a:latin typeface="Times New Roman" pitchFamily="18" charset="0"/>
              </a:rPr>
              <a:t>Probleme Dayalı Öğrenmenin </a:t>
            </a:r>
            <a:br>
              <a:rPr lang="tr-TR" sz="2800" b="1" dirty="0">
                <a:solidFill>
                  <a:srgbClr val="FF0066"/>
                </a:solidFill>
                <a:latin typeface="Times New Roman" pitchFamily="18" charset="0"/>
              </a:rPr>
            </a:br>
            <a:r>
              <a:rPr lang="tr-TR" sz="2800" b="1" dirty="0">
                <a:solidFill>
                  <a:srgbClr val="FF0066"/>
                </a:solidFill>
                <a:latin typeface="Times New Roman" pitchFamily="18" charset="0"/>
              </a:rPr>
              <a:t>Öğrencilere Yararları</a:t>
            </a:r>
            <a:endParaRPr lang="en-US" sz="2800" b="1" dirty="0">
              <a:solidFill>
                <a:srgbClr val="FF0066"/>
              </a:solidFill>
              <a:latin typeface="Times New Roman" pitchFamily="18" charset="0"/>
            </a:endParaRPr>
          </a:p>
        </p:txBody>
      </p:sp>
      <p:sp>
        <p:nvSpPr>
          <p:cNvPr id="24580" name="Rectangle 3"/>
          <p:cNvSpPr>
            <a:spLocks noGrp="1" noChangeArrowheads="1"/>
          </p:cNvSpPr>
          <p:nvPr>
            <p:ph sz="quarter" idx="4294967295"/>
          </p:nvPr>
        </p:nvSpPr>
        <p:spPr>
          <a:xfrm>
            <a:off x="2362201" y="1676401"/>
            <a:ext cx="7466013" cy="4043363"/>
          </a:xfrm>
        </p:spPr>
        <p:txBody>
          <a:bodyPr/>
          <a:lstStyle/>
          <a:p>
            <a:pPr marL="273050" indent="-273050">
              <a:buNone/>
            </a:pPr>
            <a:r>
              <a:rPr lang="tr-TR" b="1" dirty="0" smtClean="0">
                <a:latin typeface="Times New Roman" pitchFamily="18" charset="0"/>
              </a:rPr>
              <a:t>	</a:t>
            </a:r>
            <a:r>
              <a:rPr lang="tr-TR" dirty="0">
                <a:latin typeface="Times New Roman" pitchFamily="18" charset="0"/>
              </a:rPr>
              <a:t>Probleme dayalı öğrenme, öğrencilere, öğrenme deneyimi başlangıcında </a:t>
            </a:r>
            <a:r>
              <a:rPr lang="tr-TR" b="1" dirty="0">
                <a:latin typeface="Times New Roman" pitchFamily="18" charset="0"/>
              </a:rPr>
              <a:t>iyi yapılandırılmamış problemlerle</a:t>
            </a:r>
            <a:r>
              <a:rPr lang="tr-TR" dirty="0">
                <a:latin typeface="Times New Roman" pitchFamily="18" charset="0"/>
              </a:rPr>
              <a:t> öğrencileri karşılaştıran bir eğitim modelidir. </a:t>
            </a:r>
            <a:br>
              <a:rPr lang="tr-TR" dirty="0">
                <a:latin typeface="Times New Roman" pitchFamily="18" charset="0"/>
              </a:rPr>
            </a:br>
            <a:r>
              <a:rPr lang="tr-TR" dirty="0">
                <a:latin typeface="Times New Roman" pitchFamily="18" charset="0"/>
              </a:rPr>
              <a:t/>
            </a:r>
            <a:br>
              <a:rPr lang="tr-TR" dirty="0">
                <a:latin typeface="Times New Roman" pitchFamily="18" charset="0"/>
              </a:rPr>
            </a:br>
            <a:r>
              <a:rPr lang="tr-TR" dirty="0">
                <a:latin typeface="Times New Roman" pitchFamily="18" charset="0"/>
              </a:rPr>
              <a:t>Öğrenciler problem hakkında </a:t>
            </a:r>
            <a:r>
              <a:rPr lang="tr-TR" b="1" dirty="0">
                <a:latin typeface="Times New Roman" pitchFamily="18" charset="0"/>
              </a:rPr>
              <a:t>farklı bakış açılarına göre durumu değerlendirerek </a:t>
            </a:r>
            <a:r>
              <a:rPr lang="tr-TR" dirty="0">
                <a:latin typeface="Times New Roman" pitchFamily="18" charset="0"/>
              </a:rPr>
              <a:t>daha önceden çok az çözdükleri gerçek hayat problemlerini öğrenirler.</a:t>
            </a:r>
            <a:endParaRPr lang="en-US" dirty="0">
              <a:latin typeface="Times New Roman" pitchFamily="18" charset="0"/>
            </a:endParaRPr>
          </a:p>
        </p:txBody>
      </p:sp>
      <p:sp>
        <p:nvSpPr>
          <p:cNvPr id="24581"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1DFAA9C1-2214-42B8-84FE-5CFF040FE238}" type="slidenum">
              <a:rPr lang="en-US" sz="1400" b="1" baseline="-25000">
                <a:solidFill>
                  <a:srgbClr val="FFFFFF"/>
                </a:solidFill>
                <a:latin typeface="Times New Roman" pitchFamily="18" charset="0"/>
              </a:rPr>
              <a:pPr algn="ctr" eaLnBrk="1" hangingPunct="1"/>
              <a:t>15</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0049385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0245C10-8DF9-4F7C-8963-DE833E286A55}" type="slidenum">
              <a:rPr lang="tr-TR" smtClean="0"/>
              <a:pPr eaLnBrk="1" hangingPunct="1"/>
              <a:t>16</a:t>
            </a:fld>
            <a:endParaRPr lang="tr-TR" smtClean="0"/>
          </a:p>
        </p:txBody>
      </p:sp>
      <p:sp>
        <p:nvSpPr>
          <p:cNvPr id="25603" name="Rectangle 3"/>
          <p:cNvSpPr>
            <a:spLocks noGrp="1" noChangeArrowheads="1"/>
          </p:cNvSpPr>
          <p:nvPr>
            <p:ph sz="quarter" idx="4294967295"/>
          </p:nvPr>
        </p:nvSpPr>
        <p:spPr>
          <a:xfrm>
            <a:off x="2362201" y="914400"/>
            <a:ext cx="7464425" cy="4953000"/>
          </a:xfrm>
        </p:spPr>
        <p:txBody>
          <a:bodyPr/>
          <a:lstStyle/>
          <a:p>
            <a:pPr marL="273050" indent="-273050">
              <a:buFontTx/>
              <a:buChar char=""/>
            </a:pPr>
            <a:r>
              <a:rPr lang="tr-TR" sz="2400">
                <a:latin typeface="Times New Roman" pitchFamily="18" charset="0"/>
              </a:rPr>
              <a:t>Uygulanan problem veya senaryonun kullanımı süresince </a:t>
            </a:r>
            <a:r>
              <a:rPr lang="tr-TR" sz="2400">
                <a:solidFill>
                  <a:srgbClr val="FF0000"/>
                </a:solidFill>
                <a:latin typeface="Times New Roman" pitchFamily="18" charset="0"/>
              </a:rPr>
              <a:t>motive eder</a:t>
            </a:r>
            <a:r>
              <a:rPr lang="tr-TR" sz="2400">
                <a:latin typeface="Times New Roman" pitchFamily="18" charset="0"/>
              </a:rPr>
              <a:t>,</a:t>
            </a:r>
          </a:p>
          <a:p>
            <a:pPr marL="273050" indent="-273050">
              <a:buFontTx/>
              <a:buChar char=""/>
            </a:pPr>
            <a:r>
              <a:rPr lang="tr-TR" sz="2400">
                <a:latin typeface="Times New Roman" pitchFamily="18" charset="0"/>
              </a:rPr>
              <a:t>Öğrenciler </a:t>
            </a:r>
            <a:r>
              <a:rPr lang="tr-TR" sz="2400">
                <a:solidFill>
                  <a:srgbClr val="FF0000"/>
                </a:solidFill>
                <a:latin typeface="Times New Roman" pitchFamily="18" charset="0"/>
              </a:rPr>
              <a:t>aktif öğrenme </a:t>
            </a:r>
            <a:r>
              <a:rPr lang="tr-TR" sz="2400">
                <a:latin typeface="Times New Roman" pitchFamily="18" charset="0"/>
              </a:rPr>
              <a:t>derinliğine öğrenenler olarak yer alırlar,</a:t>
            </a:r>
          </a:p>
          <a:p>
            <a:pPr marL="273050" indent="-273050">
              <a:buFontTx/>
              <a:buChar char=""/>
            </a:pPr>
            <a:r>
              <a:rPr lang="tr-TR" sz="2400">
                <a:latin typeface="Times New Roman" pitchFamily="18" charset="0"/>
              </a:rPr>
              <a:t>Öğrencilerde </a:t>
            </a:r>
            <a:r>
              <a:rPr lang="tr-TR" sz="2400">
                <a:solidFill>
                  <a:srgbClr val="FF0000"/>
                </a:solidFill>
                <a:latin typeface="Times New Roman" pitchFamily="18" charset="0"/>
              </a:rPr>
              <a:t>var olan bilgi ve becerilerin üzerine yenilerini oluşturmaya</a:t>
            </a:r>
            <a:r>
              <a:rPr lang="tr-TR" sz="2400">
                <a:latin typeface="Times New Roman" pitchFamily="18" charset="0"/>
              </a:rPr>
              <a:t> imkan tanır,</a:t>
            </a:r>
          </a:p>
          <a:p>
            <a:pPr marL="273050" indent="-273050">
              <a:buFontTx/>
              <a:buChar char=""/>
            </a:pPr>
            <a:r>
              <a:rPr lang="tr-TR" sz="2400">
                <a:latin typeface="Times New Roman" pitchFamily="18" charset="0"/>
              </a:rPr>
              <a:t>Gruplar içinde </a:t>
            </a:r>
            <a:r>
              <a:rPr lang="tr-TR" sz="2400">
                <a:solidFill>
                  <a:srgbClr val="FF0000"/>
                </a:solidFill>
                <a:latin typeface="Times New Roman" pitchFamily="18" charset="0"/>
              </a:rPr>
              <a:t>tartışma </a:t>
            </a:r>
            <a:r>
              <a:rPr lang="tr-TR" sz="2400">
                <a:latin typeface="Times New Roman" pitchFamily="18" charset="0"/>
              </a:rPr>
              <a:t>ve diyaloglarla anlamayı kolaylaştırır,</a:t>
            </a:r>
          </a:p>
          <a:p>
            <a:pPr marL="273050" indent="-273050">
              <a:buFontTx/>
              <a:buChar char=""/>
            </a:pPr>
            <a:r>
              <a:rPr lang="tr-TR" sz="2400">
                <a:latin typeface="Times New Roman" pitchFamily="18" charset="0"/>
              </a:rPr>
              <a:t>Öğrencilerin </a:t>
            </a:r>
            <a:r>
              <a:rPr lang="tr-TR" sz="2400">
                <a:solidFill>
                  <a:srgbClr val="FF0000"/>
                </a:solidFill>
                <a:latin typeface="Times New Roman" pitchFamily="18" charset="0"/>
              </a:rPr>
              <a:t>kendi değerlerini anlama</a:t>
            </a:r>
            <a:r>
              <a:rPr lang="tr-TR" sz="2400">
                <a:latin typeface="Times New Roman" pitchFamily="18" charset="0"/>
              </a:rPr>
              <a:t>ya imkan tanır,</a:t>
            </a:r>
          </a:p>
          <a:p>
            <a:pPr marL="273050" indent="-273050">
              <a:buFontTx/>
              <a:buChar char=""/>
            </a:pPr>
            <a:r>
              <a:rPr lang="tr-TR" sz="2400">
                <a:latin typeface="Times New Roman" pitchFamily="18" charset="0"/>
              </a:rPr>
              <a:t>Program, </a:t>
            </a:r>
            <a:r>
              <a:rPr lang="tr-TR" sz="2400">
                <a:solidFill>
                  <a:srgbClr val="FF0000"/>
                </a:solidFill>
                <a:latin typeface="Times New Roman" pitchFamily="18" charset="0"/>
              </a:rPr>
              <a:t>öğrenme ürünleri, öğrenme etkinlikleri ve değerlendirme </a:t>
            </a:r>
            <a:r>
              <a:rPr lang="tr-TR" sz="2400">
                <a:latin typeface="Times New Roman" pitchFamily="18" charset="0"/>
              </a:rPr>
              <a:t>ile bağlantı kurarak daha iyi düzenlenebilir.</a:t>
            </a:r>
            <a:endParaRPr lang="en-US" sz="2400">
              <a:latin typeface="Times New Roman" pitchFamily="18" charset="0"/>
            </a:endParaRPr>
          </a:p>
        </p:txBody>
      </p:sp>
      <p:sp>
        <p:nvSpPr>
          <p:cNvPr id="25604"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C5D23F51-03D3-4D32-96E9-5C0D098D00C2}" type="slidenum">
              <a:rPr lang="en-US" sz="1400" b="1" baseline="-25000">
                <a:solidFill>
                  <a:srgbClr val="FFFFFF"/>
                </a:solidFill>
                <a:latin typeface="Times New Roman" pitchFamily="18" charset="0"/>
              </a:rPr>
              <a:pPr algn="ctr" eaLnBrk="1" hangingPunct="1"/>
              <a:t>16</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12638817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792208F-C728-4538-91F5-FB5C7D478A94}" type="slidenum">
              <a:rPr lang="tr-TR" smtClean="0"/>
              <a:pPr eaLnBrk="1" hangingPunct="1"/>
              <a:t>17</a:t>
            </a:fld>
            <a:endParaRPr lang="tr-TR" smtClean="0"/>
          </a:p>
        </p:txBody>
      </p:sp>
      <p:sp>
        <p:nvSpPr>
          <p:cNvPr id="26627" name="Rectangle 2"/>
          <p:cNvSpPr>
            <a:spLocks noGrp="1" noChangeArrowheads="1"/>
          </p:cNvSpPr>
          <p:nvPr>
            <p:ph type="title" idx="4294967295"/>
          </p:nvPr>
        </p:nvSpPr>
        <p:spPr>
          <a:xfrm>
            <a:off x="2024063" y="428626"/>
            <a:ext cx="7467600" cy="1000125"/>
          </a:xfrm>
        </p:spPr>
        <p:txBody>
          <a:bodyPr anchor="b">
            <a:normAutofit fontScale="90000"/>
          </a:bodyPr>
          <a:lstStyle/>
          <a:p>
            <a:pPr eaLnBrk="1" hangingPunct="1"/>
            <a:r>
              <a:rPr lang="tr-TR" sz="2800" b="1">
                <a:solidFill>
                  <a:srgbClr val="FF0066"/>
                </a:solidFill>
                <a:latin typeface="Times New Roman" pitchFamily="18" charset="0"/>
              </a:rPr>
              <a:t>PDÖ’de Öğretmenin Rolü ve </a:t>
            </a:r>
            <a:br>
              <a:rPr lang="tr-TR" sz="2800" b="1">
                <a:solidFill>
                  <a:srgbClr val="FF0066"/>
                </a:solidFill>
                <a:latin typeface="Times New Roman" pitchFamily="18" charset="0"/>
              </a:rPr>
            </a:br>
            <a:r>
              <a:rPr lang="tr-TR" sz="2800" b="1">
                <a:solidFill>
                  <a:srgbClr val="FF0066"/>
                </a:solidFill>
                <a:latin typeface="Times New Roman" pitchFamily="18" charset="0"/>
              </a:rPr>
              <a:t>Öğretmene Yararları</a:t>
            </a:r>
            <a:r>
              <a:rPr lang="en-US" sz="2800" b="1">
                <a:solidFill>
                  <a:srgbClr val="FF0066"/>
                </a:solidFill>
                <a:latin typeface="Times New Roman" pitchFamily="18" charset="0"/>
              </a:rPr>
              <a:t/>
            </a:r>
            <a:br>
              <a:rPr lang="en-US" sz="2800" b="1">
                <a:solidFill>
                  <a:srgbClr val="FF0066"/>
                </a:solidFill>
                <a:latin typeface="Times New Roman" pitchFamily="18" charset="0"/>
              </a:rPr>
            </a:br>
            <a:endParaRPr lang="en-US" sz="2800" b="1">
              <a:solidFill>
                <a:srgbClr val="FF0066"/>
              </a:solidFill>
              <a:latin typeface="Times New Roman" pitchFamily="18" charset="0"/>
            </a:endParaRPr>
          </a:p>
        </p:txBody>
      </p:sp>
      <p:sp>
        <p:nvSpPr>
          <p:cNvPr id="26628" name="Rectangle 3"/>
          <p:cNvSpPr>
            <a:spLocks noGrp="1" noChangeArrowheads="1"/>
          </p:cNvSpPr>
          <p:nvPr>
            <p:ph sz="quarter" idx="4294967295"/>
          </p:nvPr>
        </p:nvSpPr>
        <p:spPr/>
        <p:txBody>
          <a:bodyPr>
            <a:normAutofit/>
          </a:bodyPr>
          <a:lstStyle/>
          <a:p>
            <a:pPr marL="273050" indent="-273050">
              <a:buNone/>
            </a:pPr>
            <a:r>
              <a:rPr lang="tr-TR" smtClean="0">
                <a:latin typeface="Times New Roman" pitchFamily="18" charset="0"/>
              </a:rPr>
              <a:t>	1</a:t>
            </a:r>
            <a:r>
              <a:rPr lang="tr-TR">
                <a:latin typeface="Times New Roman" pitchFamily="18" charset="0"/>
              </a:rPr>
              <a:t>) Öğretmenler, </a:t>
            </a:r>
            <a:r>
              <a:rPr lang="tr-TR">
                <a:solidFill>
                  <a:srgbClr val="FF0000"/>
                </a:solidFill>
                <a:latin typeface="Times New Roman" pitchFamily="18" charset="0"/>
              </a:rPr>
              <a:t>öğrencilerin kendi başlarına öğrenmelerine yardımcı </a:t>
            </a:r>
            <a:r>
              <a:rPr lang="tr-TR">
                <a:latin typeface="Times New Roman" pitchFamily="18" charset="0"/>
              </a:rPr>
              <a:t>olan bir rol üstlenir. </a:t>
            </a:r>
            <a:br>
              <a:rPr lang="tr-TR">
                <a:latin typeface="Times New Roman" pitchFamily="18" charset="0"/>
              </a:rPr>
            </a:br>
            <a:endParaRPr lang="tr-TR">
              <a:latin typeface="Times New Roman" pitchFamily="18" charset="0"/>
            </a:endParaRPr>
          </a:p>
          <a:p>
            <a:pPr marL="273050" indent="-273050">
              <a:buNone/>
            </a:pPr>
            <a:r>
              <a:rPr lang="tr-TR">
                <a:latin typeface="Times New Roman" pitchFamily="18" charset="0"/>
              </a:rPr>
              <a:t>	2) Öğrencilerin </a:t>
            </a:r>
            <a:r>
              <a:rPr lang="tr-TR">
                <a:solidFill>
                  <a:srgbClr val="FF0000"/>
                </a:solidFill>
                <a:latin typeface="Times New Roman" pitchFamily="18" charset="0"/>
              </a:rPr>
              <a:t>bir problem çözme uzmanı gibi düşünmeleri</a:t>
            </a:r>
            <a:r>
              <a:rPr lang="tr-TR">
                <a:latin typeface="Times New Roman" pitchFamily="18" charset="0"/>
              </a:rPr>
              <a:t> konusunda cesaret verir.</a:t>
            </a:r>
          </a:p>
          <a:p>
            <a:pPr marL="273050" indent="-273050">
              <a:buNone/>
            </a:pPr>
            <a:r>
              <a:rPr lang="tr-TR">
                <a:latin typeface="Times New Roman" pitchFamily="18" charset="0"/>
              </a:rPr>
              <a:t> </a:t>
            </a:r>
            <a:br>
              <a:rPr lang="tr-TR">
                <a:latin typeface="Times New Roman" pitchFamily="18" charset="0"/>
              </a:rPr>
            </a:br>
            <a:r>
              <a:rPr lang="tr-TR">
                <a:latin typeface="Times New Roman" pitchFamily="18" charset="0"/>
              </a:rPr>
              <a:t>3) Öğretmenler, probleme dayalı öğrenme ile ilgili dersleri veya üniteleri işlerken ve bu konuda öğrencilerine </a:t>
            </a:r>
            <a:r>
              <a:rPr lang="tr-TR">
                <a:solidFill>
                  <a:srgbClr val="FF0000"/>
                </a:solidFill>
                <a:latin typeface="Times New Roman" pitchFamily="18" charset="0"/>
              </a:rPr>
              <a:t>rehberlik</a:t>
            </a:r>
            <a:r>
              <a:rPr lang="tr-TR">
                <a:latin typeface="Times New Roman" pitchFamily="18" charset="0"/>
              </a:rPr>
              <a:t> ederken verilen etkinlikleri yaparak, </a:t>
            </a:r>
            <a:r>
              <a:rPr lang="tr-TR">
                <a:solidFill>
                  <a:srgbClr val="FF0000"/>
                </a:solidFill>
                <a:latin typeface="Times New Roman" pitchFamily="18" charset="0"/>
              </a:rPr>
              <a:t>etkili öğrenmenin </a:t>
            </a:r>
            <a:r>
              <a:rPr lang="tr-TR">
                <a:latin typeface="Times New Roman" pitchFamily="18" charset="0"/>
              </a:rPr>
              <a:t>oluşmasını sağlamalıdırlar.</a:t>
            </a:r>
            <a:r>
              <a:rPr lang="tr-TR" b="1">
                <a:solidFill>
                  <a:srgbClr val="3333FF"/>
                </a:solidFill>
                <a:latin typeface="Times New Roman" pitchFamily="18" charset="0"/>
              </a:rPr>
              <a:t/>
            </a:r>
            <a:br>
              <a:rPr lang="tr-TR" b="1">
                <a:solidFill>
                  <a:srgbClr val="3333FF"/>
                </a:solidFill>
                <a:latin typeface="Times New Roman" pitchFamily="18" charset="0"/>
              </a:rPr>
            </a:br>
            <a:endParaRPr lang="en-US" b="1">
              <a:solidFill>
                <a:srgbClr val="3333FF"/>
              </a:solidFill>
              <a:latin typeface="Times New Roman" pitchFamily="18" charset="0"/>
            </a:endParaRPr>
          </a:p>
        </p:txBody>
      </p:sp>
      <p:sp>
        <p:nvSpPr>
          <p:cNvPr id="26629"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594CEFA1-8DA1-4BBC-B8D1-B623AF61D3E8}" type="slidenum">
              <a:rPr lang="en-US" sz="1400" b="1" baseline="-25000">
                <a:solidFill>
                  <a:srgbClr val="FFFFFF"/>
                </a:solidFill>
                <a:latin typeface="Times New Roman" pitchFamily="18" charset="0"/>
              </a:rPr>
              <a:pPr algn="ctr" eaLnBrk="1" hangingPunct="1"/>
              <a:t>17</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5213748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71B0965-7843-4738-B7D5-5B27B3851A09}" type="slidenum">
              <a:rPr lang="tr-TR" smtClean="0"/>
              <a:pPr eaLnBrk="1" hangingPunct="1"/>
              <a:t>18</a:t>
            </a:fld>
            <a:endParaRPr lang="tr-TR" smtClean="0"/>
          </a:p>
        </p:txBody>
      </p:sp>
      <p:sp>
        <p:nvSpPr>
          <p:cNvPr id="27651" name="Rectangle 2"/>
          <p:cNvSpPr>
            <a:spLocks noGrp="1" noChangeArrowheads="1"/>
          </p:cNvSpPr>
          <p:nvPr>
            <p:ph type="title" idx="4294967295"/>
          </p:nvPr>
        </p:nvSpPr>
        <p:spPr/>
        <p:txBody>
          <a:bodyPr anchor="b"/>
          <a:lstStyle/>
          <a:p>
            <a:pPr eaLnBrk="1" hangingPunct="1"/>
            <a:endParaRPr lang="tr-TR" smtClean="0"/>
          </a:p>
        </p:txBody>
      </p:sp>
      <p:sp>
        <p:nvSpPr>
          <p:cNvPr id="27652" name="Rectangle 3"/>
          <p:cNvSpPr>
            <a:spLocks noGrp="1" noChangeArrowheads="1"/>
          </p:cNvSpPr>
          <p:nvPr>
            <p:ph sz="quarter" idx="4294967295"/>
          </p:nvPr>
        </p:nvSpPr>
        <p:spPr/>
        <p:txBody>
          <a:bodyPr/>
          <a:lstStyle/>
          <a:p>
            <a:pPr marL="273050" indent="-273050">
              <a:buNone/>
            </a:pPr>
            <a:r>
              <a:rPr lang="tr-TR" b="1">
                <a:solidFill>
                  <a:schemeClr val="folHlink"/>
                </a:solidFill>
                <a:latin typeface="Times New Roman" pitchFamily="18" charset="0"/>
              </a:rPr>
              <a:t>	</a:t>
            </a:r>
            <a:r>
              <a:rPr lang="tr-TR">
                <a:latin typeface="Times New Roman" pitchFamily="18" charset="0"/>
              </a:rPr>
              <a:t>4</a:t>
            </a:r>
            <a:r>
              <a:rPr lang="tr-TR" smtClean="0">
                <a:latin typeface="Times New Roman" pitchFamily="18" charset="0"/>
              </a:rPr>
              <a:t>) </a:t>
            </a:r>
            <a:r>
              <a:rPr lang="tr-TR">
                <a:latin typeface="Times New Roman" pitchFamily="18" charset="0"/>
              </a:rPr>
              <a:t>Probleme dayalı öğrenme, öğrenciler kadar öğretmenlerin de </a:t>
            </a:r>
            <a:r>
              <a:rPr lang="tr-TR">
                <a:solidFill>
                  <a:srgbClr val="FF0000"/>
                </a:solidFill>
                <a:latin typeface="Times New Roman" pitchFamily="18" charset="0"/>
              </a:rPr>
              <a:t>kendilerini geliştirmeleri</a:t>
            </a:r>
            <a:r>
              <a:rPr lang="tr-TR">
                <a:latin typeface="Times New Roman" pitchFamily="18" charset="0"/>
              </a:rPr>
              <a:t>ne ve </a:t>
            </a:r>
          </a:p>
          <a:p>
            <a:pPr marL="273050" indent="-273050">
              <a:buNone/>
            </a:pPr>
            <a:r>
              <a:rPr lang="tr-TR">
                <a:solidFill>
                  <a:srgbClr val="FF0000"/>
                </a:solidFill>
                <a:latin typeface="Times New Roman" pitchFamily="18" charset="0"/>
              </a:rPr>
              <a:t>	farklı bir bakış açısı kazanmaları</a:t>
            </a:r>
            <a:r>
              <a:rPr lang="tr-TR">
                <a:latin typeface="Times New Roman" pitchFamily="18" charset="0"/>
              </a:rPr>
              <a:t>na yardımcı olur. </a:t>
            </a:r>
          </a:p>
          <a:p>
            <a:pPr marL="273050" indent="-273050">
              <a:buNone/>
            </a:pPr>
            <a:r>
              <a:rPr lang="tr-TR">
                <a:latin typeface="Times New Roman" pitchFamily="18" charset="0"/>
              </a:rPr>
              <a:t/>
            </a:r>
            <a:br>
              <a:rPr lang="tr-TR">
                <a:latin typeface="Times New Roman" pitchFamily="18" charset="0"/>
              </a:rPr>
            </a:br>
            <a:r>
              <a:rPr lang="tr-TR">
                <a:latin typeface="Times New Roman" pitchFamily="18" charset="0"/>
              </a:rPr>
              <a:t>5) Bu tür derslerde konuyu en iyi öğrenen kişinin öğretmen olduğu bilinir. </a:t>
            </a:r>
          </a:p>
          <a:p>
            <a:pPr marL="273050" indent="-273050">
              <a:buNone/>
            </a:pPr>
            <a:r>
              <a:rPr lang="tr-TR">
                <a:latin typeface="Times New Roman" pitchFamily="18" charset="0"/>
              </a:rPr>
              <a:t/>
            </a:r>
            <a:br>
              <a:rPr lang="tr-TR">
                <a:latin typeface="Times New Roman" pitchFamily="18" charset="0"/>
              </a:rPr>
            </a:br>
            <a:r>
              <a:rPr lang="tr-TR">
                <a:latin typeface="Times New Roman" pitchFamily="18" charset="0"/>
              </a:rPr>
              <a:t>6) PDÖ, öğretmenlerin sınıflarında daha </a:t>
            </a:r>
            <a:r>
              <a:rPr lang="tr-TR">
                <a:solidFill>
                  <a:srgbClr val="FF0000"/>
                </a:solidFill>
                <a:latin typeface="Times New Roman" pitchFamily="18" charset="0"/>
              </a:rPr>
              <a:t>zevkli ve verimli ders işleme</a:t>
            </a:r>
            <a:r>
              <a:rPr lang="tr-TR">
                <a:latin typeface="Times New Roman" pitchFamily="18" charset="0"/>
              </a:rPr>
              <a:t>lerine imkan sağlar.</a:t>
            </a:r>
            <a:endParaRPr lang="en-US">
              <a:latin typeface="Times New Roman" pitchFamily="18" charset="0"/>
            </a:endParaRPr>
          </a:p>
        </p:txBody>
      </p:sp>
      <p:sp>
        <p:nvSpPr>
          <p:cNvPr id="27653"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0D311AA6-DE66-4435-A618-DCB6CDCA62A3}" type="slidenum">
              <a:rPr lang="en-US" sz="1400" b="1" baseline="-25000">
                <a:solidFill>
                  <a:srgbClr val="FFFFFF"/>
                </a:solidFill>
                <a:latin typeface="Times New Roman" pitchFamily="18" charset="0"/>
              </a:rPr>
              <a:pPr algn="ctr" eaLnBrk="1" hangingPunct="1"/>
              <a:t>18</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7097979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51584" y="1268761"/>
            <a:ext cx="7560840" cy="954107"/>
          </a:xfrm>
          <a:prstGeom prst="rect">
            <a:avLst/>
          </a:prstGeom>
          <a:noFill/>
        </p:spPr>
        <p:txBody>
          <a:bodyPr wrap="square" rtlCol="0">
            <a:spAutoFit/>
          </a:bodyPr>
          <a:lstStyle/>
          <a:p>
            <a:r>
              <a:rPr lang="tr-TR" sz="2800" b="1" dirty="0"/>
              <a:t>PDÖ’DE SIKLIKLA KULLANILAN ÖĞRETİM TEKNİĞİ NE OLABİLİR</a:t>
            </a:r>
            <a:r>
              <a:rPr lang="tr-TR" sz="2800" dirty="0"/>
              <a:t>?</a:t>
            </a:r>
            <a:endParaRPr lang="tr-TR" sz="2800" dirty="0"/>
          </a:p>
        </p:txBody>
      </p:sp>
    </p:spTree>
    <p:extLst>
      <p:ext uri="{BB962C8B-B14F-4D97-AF65-F5344CB8AC3E}">
        <p14:creationId xmlns:p14="http://schemas.microsoft.com/office/powerpoint/2010/main" val="20101855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048256F-4AFC-43CD-8D26-F9A93DA65129}" type="slidenum">
              <a:rPr lang="tr-TR" smtClean="0"/>
              <a:pPr eaLnBrk="1" hangingPunct="1"/>
              <a:t>2</a:t>
            </a:fld>
            <a:endParaRPr lang="tr-TR" smtClean="0"/>
          </a:p>
        </p:txBody>
      </p:sp>
      <p:sp>
        <p:nvSpPr>
          <p:cNvPr id="5123" name="1 Başlık"/>
          <p:cNvSpPr>
            <a:spLocks noGrp="1"/>
          </p:cNvSpPr>
          <p:nvPr>
            <p:ph type="title" idx="4294967295"/>
          </p:nvPr>
        </p:nvSpPr>
        <p:spPr>
          <a:xfrm>
            <a:off x="1952626" y="428626"/>
            <a:ext cx="8183563" cy="1050925"/>
          </a:xfrm>
        </p:spPr>
        <p:txBody>
          <a:bodyPr anchor="b"/>
          <a:lstStyle/>
          <a:p>
            <a:pPr eaLnBrk="1" hangingPunct="1"/>
            <a:endParaRPr lang="tr-TR" smtClean="0"/>
          </a:p>
        </p:txBody>
      </p:sp>
      <p:sp>
        <p:nvSpPr>
          <p:cNvPr id="5124" name="2 İçerik Yer Tutucusu"/>
          <p:cNvSpPr>
            <a:spLocks noGrp="1"/>
          </p:cNvSpPr>
          <p:nvPr>
            <p:ph sz="quarter" idx="4294967295"/>
          </p:nvPr>
        </p:nvSpPr>
        <p:spPr>
          <a:xfrm>
            <a:off x="2057401" y="2057401"/>
            <a:ext cx="8183563" cy="3000375"/>
          </a:xfrm>
        </p:spPr>
        <p:txBody>
          <a:bodyPr/>
          <a:lstStyle/>
          <a:p>
            <a:pPr marL="273050" indent="-273050"/>
            <a:r>
              <a:rPr lang="tr-TR" dirty="0" err="1"/>
              <a:t>PDÖ’ye</a:t>
            </a:r>
            <a:r>
              <a:rPr lang="tr-TR" dirty="0"/>
              <a:t> uygun çalışmalar, </a:t>
            </a:r>
            <a:r>
              <a:rPr lang="tr-TR" dirty="0">
                <a:solidFill>
                  <a:srgbClr val="FF0000"/>
                </a:solidFill>
              </a:rPr>
              <a:t>ilköğretim okullarında </a:t>
            </a:r>
            <a:r>
              <a:rPr lang="tr-TR" dirty="0"/>
              <a:t>da yürütülmeye başlanmış ve bu yaklaşımın öğrencilerin öğrenmesinde etkili olduğu görülmüştür.  PDÖ 1990’lardan sonra ise </a:t>
            </a:r>
            <a:r>
              <a:rPr lang="tr-TR" dirty="0">
                <a:solidFill>
                  <a:srgbClr val="FF0000"/>
                </a:solidFill>
              </a:rPr>
              <a:t>ortaöğretim ve daha üst düzey eğitim </a:t>
            </a:r>
            <a:r>
              <a:rPr lang="tr-TR" dirty="0"/>
              <a:t>aşamalarında oldukça popüler hale gelmiştir.</a:t>
            </a:r>
          </a:p>
        </p:txBody>
      </p:sp>
      <p:sp>
        <p:nvSpPr>
          <p:cNvPr id="5125"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07735B3F-49BE-4079-8379-518400348154}" type="slidenum">
              <a:rPr lang="en-US" sz="1400" b="1" baseline="-25000">
                <a:solidFill>
                  <a:srgbClr val="FFFFFF"/>
                </a:solidFill>
                <a:latin typeface="Times New Roman" pitchFamily="18" charset="0"/>
              </a:rPr>
              <a:pPr algn="ctr" eaLnBrk="1" hangingPunct="1"/>
              <a:t>2</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11812627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B97B27E-3FC9-4F47-9A94-EFD98526BC6C}" type="slidenum">
              <a:rPr lang="tr-TR" smtClean="0"/>
              <a:pPr eaLnBrk="1" hangingPunct="1"/>
              <a:t>20</a:t>
            </a:fld>
            <a:endParaRPr lang="tr-TR" smtClean="0"/>
          </a:p>
        </p:txBody>
      </p:sp>
      <p:sp>
        <p:nvSpPr>
          <p:cNvPr id="375810" name="Rectangle 2"/>
          <p:cNvSpPr>
            <a:spLocks noGrp="1" noChangeArrowheads="1"/>
          </p:cNvSpPr>
          <p:nvPr>
            <p:ph type="title" idx="4294967295"/>
          </p:nvPr>
        </p:nvSpPr>
        <p:spPr>
          <a:xfrm>
            <a:off x="1905000" y="685800"/>
            <a:ext cx="8186738" cy="560388"/>
          </a:xfrm>
        </p:spPr>
        <p:txBody>
          <a:bodyPr anchor="b">
            <a:normAutofit fontScale="90000"/>
          </a:bodyPr>
          <a:lstStyle/>
          <a:p>
            <a:pPr eaLnBrk="1" hangingPunct="1">
              <a:defRPr/>
            </a:pPr>
            <a:r>
              <a:rPr lang="tr-TR" sz="2800" b="1">
                <a:solidFill>
                  <a:srgbClr val="FF0066"/>
                </a:solidFill>
                <a:latin typeface="Times New Roman" pitchFamily="18" charset="0"/>
              </a:rPr>
              <a:t>PROBLEME DAYALI ÖĞRENMENİN DEĞERLENDİRİLMESİ</a:t>
            </a:r>
            <a:endParaRPr lang="en-US" sz="2800" b="1">
              <a:solidFill>
                <a:srgbClr val="FF0066"/>
              </a:solidFill>
              <a:latin typeface="Times New Roman" pitchFamily="18" charset="0"/>
            </a:endParaRPr>
          </a:p>
        </p:txBody>
      </p:sp>
      <p:sp>
        <p:nvSpPr>
          <p:cNvPr id="31748" name="Rectangle 3"/>
          <p:cNvSpPr>
            <a:spLocks noGrp="1" noChangeArrowheads="1"/>
          </p:cNvSpPr>
          <p:nvPr>
            <p:ph sz="quarter" idx="4294967295"/>
          </p:nvPr>
        </p:nvSpPr>
        <p:spPr>
          <a:xfrm>
            <a:off x="2209800" y="2057401"/>
            <a:ext cx="7467600" cy="3186113"/>
          </a:xfrm>
        </p:spPr>
        <p:txBody>
          <a:bodyPr/>
          <a:lstStyle/>
          <a:p>
            <a:pPr marL="609600" indent="-609600">
              <a:buNone/>
            </a:pPr>
            <a:r>
              <a:rPr lang="tr-TR" smtClean="0">
                <a:solidFill>
                  <a:srgbClr val="3333FF"/>
                </a:solidFill>
              </a:rPr>
              <a:t>	</a:t>
            </a:r>
            <a:r>
              <a:rPr lang="tr-TR" smtClean="0">
                <a:latin typeface="Times New Roman" pitchFamily="18" charset="0"/>
              </a:rPr>
              <a:t>PDÖ değerlendirme çalışmaları üç ana başlık altında toplanabilir:</a:t>
            </a:r>
          </a:p>
          <a:p>
            <a:pPr marL="609600" indent="-609600">
              <a:buNone/>
            </a:pPr>
            <a:endParaRPr lang="tr-TR" smtClean="0">
              <a:latin typeface="Times New Roman" pitchFamily="18" charset="0"/>
            </a:endParaRPr>
          </a:p>
          <a:p>
            <a:pPr marL="609600" indent="-609600">
              <a:buFont typeface="Wingdings" pitchFamily="2" charset="2"/>
              <a:buChar char="Ø"/>
            </a:pPr>
            <a:r>
              <a:rPr lang="tr-TR" smtClean="0">
                <a:latin typeface="Times New Roman" pitchFamily="18" charset="0"/>
              </a:rPr>
              <a:t>Öğrencilerin değerlendirilmesi</a:t>
            </a:r>
          </a:p>
          <a:p>
            <a:pPr marL="609600" indent="-609600">
              <a:buFont typeface="Wingdings" pitchFamily="2" charset="2"/>
              <a:buChar char="Ø"/>
            </a:pPr>
            <a:r>
              <a:rPr lang="tr-TR" smtClean="0">
                <a:latin typeface="Times New Roman" pitchFamily="18" charset="0"/>
              </a:rPr>
              <a:t>Öğretmenin değerlendirilmesi</a:t>
            </a:r>
          </a:p>
          <a:p>
            <a:pPr marL="609600" indent="-609600">
              <a:buFont typeface="Wingdings" pitchFamily="2" charset="2"/>
              <a:buChar char="Ø"/>
            </a:pPr>
            <a:r>
              <a:rPr lang="tr-TR" smtClean="0">
                <a:latin typeface="Times New Roman" pitchFamily="18" charset="0"/>
              </a:rPr>
              <a:t>Öğrenme sürecinin değerlendirilmesi </a:t>
            </a:r>
            <a:endParaRPr lang="en-US" smtClean="0">
              <a:latin typeface="Times New Roman" pitchFamily="18" charset="0"/>
            </a:endParaRPr>
          </a:p>
        </p:txBody>
      </p:sp>
      <p:sp>
        <p:nvSpPr>
          <p:cNvPr id="31749"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40EF489B-6B69-44B1-A397-8C2D0EB8F59F}" type="slidenum">
              <a:rPr lang="en-US" sz="1400" b="1" baseline="-25000">
                <a:solidFill>
                  <a:srgbClr val="FFFFFF"/>
                </a:solidFill>
                <a:latin typeface="Times New Roman" pitchFamily="18" charset="0"/>
              </a:rPr>
              <a:pPr algn="ctr" eaLnBrk="1" hangingPunct="1"/>
              <a:t>20</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15322328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352B7F7-0CE1-41DC-B238-81691D155776}" type="slidenum">
              <a:rPr lang="tr-TR" smtClean="0"/>
              <a:pPr eaLnBrk="1" hangingPunct="1"/>
              <a:t>21</a:t>
            </a:fld>
            <a:endParaRPr lang="tr-TR" smtClean="0"/>
          </a:p>
        </p:txBody>
      </p:sp>
      <p:sp>
        <p:nvSpPr>
          <p:cNvPr id="32771" name="Rectangle 2"/>
          <p:cNvSpPr>
            <a:spLocks noGrp="1" noChangeArrowheads="1"/>
          </p:cNvSpPr>
          <p:nvPr>
            <p:ph type="title" idx="4294967295"/>
          </p:nvPr>
        </p:nvSpPr>
        <p:spPr>
          <a:xfrm>
            <a:off x="1981200" y="274638"/>
            <a:ext cx="7467600" cy="1143000"/>
          </a:xfrm>
        </p:spPr>
        <p:txBody>
          <a:bodyPr anchor="b"/>
          <a:lstStyle/>
          <a:p>
            <a:pPr eaLnBrk="1" hangingPunct="1">
              <a:buFont typeface="Wingdings" pitchFamily="2" charset="2"/>
              <a:buChar char="Ø"/>
            </a:pPr>
            <a:r>
              <a:rPr lang="tr-TR" sz="4100">
                <a:solidFill>
                  <a:schemeClr val="accent2"/>
                </a:solidFill>
                <a:latin typeface="Times New Roman" pitchFamily="18" charset="0"/>
              </a:rPr>
              <a:t> Öğrencilerin Değerlendirilmesi</a:t>
            </a:r>
            <a:endParaRPr lang="en-US" sz="4100">
              <a:solidFill>
                <a:schemeClr val="accent2"/>
              </a:solidFill>
              <a:latin typeface="Times New Roman" pitchFamily="18" charset="0"/>
            </a:endParaRPr>
          </a:p>
        </p:txBody>
      </p:sp>
      <p:sp>
        <p:nvSpPr>
          <p:cNvPr id="32772" name="Rectangle 3"/>
          <p:cNvSpPr>
            <a:spLocks noGrp="1" noChangeArrowheads="1"/>
          </p:cNvSpPr>
          <p:nvPr>
            <p:ph sz="quarter" idx="4294967295"/>
          </p:nvPr>
        </p:nvSpPr>
        <p:spPr>
          <a:xfrm>
            <a:off x="2209800" y="1676401"/>
            <a:ext cx="7467600" cy="4767263"/>
          </a:xfrm>
        </p:spPr>
        <p:txBody>
          <a:bodyPr/>
          <a:lstStyle/>
          <a:p>
            <a:pPr marL="660400" indent="-660400">
              <a:buClr>
                <a:srgbClr val="FF0066"/>
              </a:buClr>
              <a:buFont typeface="Wingdings" pitchFamily="2" charset="2"/>
              <a:buChar char="ü"/>
            </a:pPr>
            <a:r>
              <a:rPr lang="tr-TR" i="1" u="sng" smtClean="0">
                <a:solidFill>
                  <a:srgbClr val="FF0066"/>
                </a:solidFill>
                <a:latin typeface="Times New Roman" pitchFamily="18" charset="0"/>
              </a:rPr>
              <a:t>Öğrenciler Neler Bilmelidir?</a:t>
            </a:r>
          </a:p>
          <a:p>
            <a:pPr marL="660400" indent="-660400">
              <a:buNone/>
            </a:pPr>
            <a:endParaRPr lang="tr-TR" u="sng" smtClean="0">
              <a:latin typeface="Times New Roman" pitchFamily="18" charset="0"/>
            </a:endParaRPr>
          </a:p>
          <a:p>
            <a:pPr marL="660400" indent="-660400">
              <a:buNone/>
            </a:pPr>
            <a:r>
              <a:rPr lang="tr-TR" smtClean="0">
                <a:latin typeface="Times New Roman" pitchFamily="18" charset="0"/>
              </a:rPr>
              <a:t>	</a:t>
            </a:r>
            <a:r>
              <a:rPr lang="tr-TR" u="sng" smtClean="0">
                <a:latin typeface="Times New Roman" pitchFamily="18" charset="0"/>
              </a:rPr>
              <a:t>Öğrenme Hedefleri</a:t>
            </a:r>
          </a:p>
          <a:p>
            <a:pPr marL="660400" indent="-660400">
              <a:buNone/>
            </a:pPr>
            <a:r>
              <a:rPr lang="tr-TR" smtClean="0">
                <a:latin typeface="Times New Roman" pitchFamily="18" charset="0"/>
              </a:rPr>
              <a:t>		Bilişsel Kazanımlar</a:t>
            </a:r>
          </a:p>
          <a:p>
            <a:pPr marL="660400" indent="-660400">
              <a:buNone/>
            </a:pPr>
            <a:r>
              <a:rPr lang="tr-TR" smtClean="0">
                <a:latin typeface="Times New Roman" pitchFamily="18" charset="0"/>
              </a:rPr>
              <a:t>		Beceri, Tutum ve Değerler</a:t>
            </a:r>
          </a:p>
          <a:p>
            <a:pPr marL="660400" indent="-660400">
              <a:buNone/>
            </a:pPr>
            <a:endParaRPr lang="tr-TR" smtClean="0">
              <a:latin typeface="Times New Roman" pitchFamily="18" charset="0"/>
            </a:endParaRPr>
          </a:p>
          <a:p>
            <a:pPr marL="660400" indent="-660400">
              <a:buNone/>
            </a:pPr>
            <a:r>
              <a:rPr lang="tr-TR" smtClean="0">
                <a:latin typeface="Times New Roman" pitchFamily="18" charset="0"/>
              </a:rPr>
              <a:t>	</a:t>
            </a:r>
            <a:r>
              <a:rPr lang="tr-TR" b="1" smtClean="0">
                <a:latin typeface="Times New Roman" pitchFamily="18" charset="0"/>
              </a:rPr>
              <a:t>Derse başlanmadan önce öğrenme hedefleri belirlenmelidir.</a:t>
            </a:r>
            <a:endParaRPr lang="en-US" b="1" smtClean="0">
              <a:latin typeface="Times New Roman" pitchFamily="18" charset="0"/>
            </a:endParaRPr>
          </a:p>
        </p:txBody>
      </p:sp>
      <p:sp>
        <p:nvSpPr>
          <p:cNvPr id="32773"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BEF52B25-F02E-4751-BB92-F6BEDE88BE7C}" type="slidenum">
              <a:rPr lang="en-US" sz="1400" b="1" baseline="-25000">
                <a:solidFill>
                  <a:srgbClr val="FFFFFF"/>
                </a:solidFill>
                <a:latin typeface="Times New Roman" pitchFamily="18" charset="0"/>
              </a:rPr>
              <a:pPr algn="ctr" eaLnBrk="1" hangingPunct="1"/>
              <a:t>21</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41483493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220C303-6E80-4EA5-858A-2B50FFF1FB0B}" type="slidenum">
              <a:rPr lang="tr-TR" smtClean="0"/>
              <a:pPr eaLnBrk="1" hangingPunct="1"/>
              <a:t>22</a:t>
            </a:fld>
            <a:endParaRPr lang="tr-TR" smtClean="0"/>
          </a:p>
        </p:txBody>
      </p:sp>
      <p:sp>
        <p:nvSpPr>
          <p:cNvPr id="377858" name="Rectangle 2"/>
          <p:cNvSpPr>
            <a:spLocks noGrp="1" noChangeArrowheads="1"/>
          </p:cNvSpPr>
          <p:nvPr>
            <p:ph type="title" idx="4294967295"/>
          </p:nvPr>
        </p:nvSpPr>
        <p:spPr>
          <a:xfrm>
            <a:off x="1981200" y="381000"/>
            <a:ext cx="8229600" cy="685800"/>
          </a:xfrm>
        </p:spPr>
        <p:txBody>
          <a:bodyPr anchor="b">
            <a:normAutofit fontScale="90000"/>
          </a:bodyPr>
          <a:lstStyle/>
          <a:p>
            <a:pPr eaLnBrk="1" hangingPunct="1">
              <a:buFont typeface="Wingdings" pitchFamily="2" charset="2"/>
              <a:buChar char="Ø"/>
              <a:defRPr/>
            </a:pPr>
            <a:r>
              <a:rPr lang="tr-TR" sz="4500">
                <a:solidFill>
                  <a:schemeClr val="accent2"/>
                </a:solidFill>
                <a:latin typeface="Times New Roman" pitchFamily="18" charset="0"/>
              </a:rPr>
              <a:t> Öğrencilerin Değerlendirilmesi</a:t>
            </a:r>
            <a:endParaRPr lang="en-US" sz="4500">
              <a:solidFill>
                <a:schemeClr val="accent2"/>
              </a:solidFill>
              <a:latin typeface="Times New Roman" pitchFamily="18" charset="0"/>
            </a:endParaRPr>
          </a:p>
        </p:txBody>
      </p:sp>
      <p:sp>
        <p:nvSpPr>
          <p:cNvPr id="33796" name="Rectangle 3"/>
          <p:cNvSpPr>
            <a:spLocks noGrp="1" noChangeArrowheads="1"/>
          </p:cNvSpPr>
          <p:nvPr>
            <p:ph sz="quarter" idx="4294967295"/>
          </p:nvPr>
        </p:nvSpPr>
        <p:spPr>
          <a:xfrm>
            <a:off x="1666876" y="1428750"/>
            <a:ext cx="8329613" cy="5257800"/>
          </a:xfrm>
        </p:spPr>
        <p:txBody>
          <a:bodyPr/>
          <a:lstStyle/>
          <a:p>
            <a:pPr marL="273050" indent="-273050">
              <a:buClr>
                <a:srgbClr val="FF0066"/>
              </a:buClr>
              <a:buFont typeface="Wingdings" pitchFamily="2" charset="2"/>
              <a:buChar char="ü"/>
            </a:pPr>
            <a:r>
              <a:rPr lang="tr-TR" smtClean="0">
                <a:solidFill>
                  <a:srgbClr val="FF0066"/>
                </a:solidFill>
                <a:latin typeface="Times New Roman" pitchFamily="18" charset="0"/>
              </a:rPr>
              <a:t>    </a:t>
            </a:r>
            <a:r>
              <a:rPr lang="tr-TR" u="sng" smtClean="0">
                <a:solidFill>
                  <a:srgbClr val="FF0066"/>
                </a:solidFill>
                <a:latin typeface="Times New Roman" pitchFamily="18" charset="0"/>
              </a:rPr>
              <a:t>Öğrenciler Neler Yapabilmelidir?</a:t>
            </a:r>
          </a:p>
          <a:p>
            <a:pPr marL="273050" indent="-273050">
              <a:buClr>
                <a:srgbClr val="FF0066"/>
              </a:buClr>
              <a:buNone/>
            </a:pPr>
            <a:endParaRPr lang="tr-TR" u="sng" smtClean="0">
              <a:solidFill>
                <a:srgbClr val="FF0066"/>
              </a:solidFill>
              <a:latin typeface="Times New Roman" pitchFamily="18" charset="0"/>
            </a:endParaRPr>
          </a:p>
          <a:p>
            <a:pPr marL="273050" indent="-273050">
              <a:buNone/>
            </a:pPr>
            <a:r>
              <a:rPr lang="tr-TR" sz="3600">
                <a:latin typeface="Times New Roman" pitchFamily="18" charset="0"/>
              </a:rPr>
              <a:t>		</a:t>
            </a:r>
            <a:r>
              <a:rPr lang="tr-TR" sz="2400">
                <a:latin typeface="Times New Roman" pitchFamily="18" charset="0"/>
              </a:rPr>
              <a:t>Etkili problem çözme</a:t>
            </a:r>
          </a:p>
          <a:p>
            <a:pPr marL="273050" indent="-273050">
              <a:buNone/>
            </a:pPr>
            <a:r>
              <a:rPr lang="tr-TR" sz="2400">
                <a:latin typeface="Times New Roman" pitchFamily="18" charset="0"/>
              </a:rPr>
              <a:t>		Kendi kendine öğrenme</a:t>
            </a:r>
          </a:p>
          <a:p>
            <a:pPr marL="273050" indent="-273050">
              <a:buNone/>
            </a:pPr>
            <a:r>
              <a:rPr lang="tr-TR" sz="2400">
                <a:latin typeface="Times New Roman" pitchFamily="18" charset="0"/>
              </a:rPr>
              <a:t>		Kritik düşünme</a:t>
            </a:r>
          </a:p>
          <a:p>
            <a:pPr marL="273050" indent="-273050">
              <a:buNone/>
            </a:pPr>
            <a:r>
              <a:rPr lang="tr-TR" sz="2400">
                <a:latin typeface="Times New Roman" pitchFamily="18" charset="0"/>
              </a:rPr>
              <a:t>		Grupla çalışabilme</a:t>
            </a:r>
          </a:p>
          <a:p>
            <a:pPr marL="273050" indent="-273050">
              <a:buNone/>
            </a:pPr>
            <a:r>
              <a:rPr lang="tr-TR" sz="2400">
                <a:latin typeface="Times New Roman" pitchFamily="18" charset="0"/>
              </a:rPr>
              <a:t>		Başkalarının düşüncesine saygı duyma</a:t>
            </a:r>
          </a:p>
          <a:p>
            <a:pPr marL="273050" indent="-273050">
              <a:buNone/>
            </a:pPr>
            <a:r>
              <a:rPr lang="tr-TR" sz="2400">
                <a:latin typeface="Times New Roman" pitchFamily="18" charset="0"/>
              </a:rPr>
              <a:t>		Bilgiye değer verme</a:t>
            </a:r>
          </a:p>
          <a:p>
            <a:pPr marL="273050" indent="-273050">
              <a:buNone/>
            </a:pPr>
            <a:endParaRPr lang="tr-TR" sz="2400">
              <a:latin typeface="Times New Roman" pitchFamily="18" charset="0"/>
            </a:endParaRPr>
          </a:p>
          <a:p>
            <a:pPr marL="273050" indent="-273050">
              <a:buNone/>
            </a:pPr>
            <a:r>
              <a:rPr lang="tr-TR" sz="2400">
                <a:latin typeface="Times New Roman" pitchFamily="18" charset="0"/>
              </a:rPr>
              <a:t>		</a:t>
            </a:r>
            <a:r>
              <a:rPr lang="tr-TR" sz="2400" b="1">
                <a:latin typeface="Times New Roman" pitchFamily="18" charset="0"/>
              </a:rPr>
              <a:t>Öğrencilere kazandırılmak istenen 	beceri,tutum ve değerler belirlenmelidir.</a:t>
            </a:r>
            <a:endParaRPr lang="en-US" sz="2400" b="1">
              <a:latin typeface="Times New Roman" pitchFamily="18" charset="0"/>
            </a:endParaRPr>
          </a:p>
        </p:txBody>
      </p:sp>
      <p:sp>
        <p:nvSpPr>
          <p:cNvPr id="33797"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1CDA62EB-A93F-4D9E-BA82-A85EC6887CD9}" type="slidenum">
              <a:rPr lang="en-US" sz="1400" b="1" baseline="-25000">
                <a:solidFill>
                  <a:srgbClr val="FFFFFF"/>
                </a:solidFill>
                <a:latin typeface="Times New Roman" pitchFamily="18" charset="0"/>
              </a:rPr>
              <a:pPr algn="ctr" eaLnBrk="1" hangingPunct="1"/>
              <a:t>22</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24086093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43DED77-791D-4E6F-8D1F-93BF9F2B9F89}" type="slidenum">
              <a:rPr lang="tr-TR" smtClean="0"/>
              <a:pPr eaLnBrk="1" hangingPunct="1"/>
              <a:t>23</a:t>
            </a:fld>
            <a:endParaRPr lang="tr-TR" smtClean="0"/>
          </a:p>
        </p:txBody>
      </p:sp>
      <p:sp>
        <p:nvSpPr>
          <p:cNvPr id="378882" name="Rectangle 2"/>
          <p:cNvSpPr>
            <a:spLocks noGrp="1" noChangeArrowheads="1"/>
          </p:cNvSpPr>
          <p:nvPr>
            <p:ph type="title" idx="4294967295"/>
          </p:nvPr>
        </p:nvSpPr>
        <p:spPr>
          <a:xfrm>
            <a:off x="1981200" y="304800"/>
            <a:ext cx="8229600" cy="609600"/>
          </a:xfrm>
        </p:spPr>
        <p:txBody>
          <a:bodyPr anchor="b">
            <a:normAutofit fontScale="90000"/>
          </a:bodyPr>
          <a:lstStyle/>
          <a:p>
            <a:pPr eaLnBrk="1" hangingPunct="1">
              <a:buFont typeface="Wingdings" pitchFamily="2" charset="2"/>
              <a:buChar char="Ø"/>
              <a:defRPr/>
            </a:pPr>
            <a:r>
              <a:rPr lang="tr-TR" sz="4100">
                <a:solidFill>
                  <a:schemeClr val="accent2"/>
                </a:solidFill>
                <a:latin typeface="Times New Roman" pitchFamily="18" charset="0"/>
              </a:rPr>
              <a:t> Öğrencilerin Değerlendirilmesi</a:t>
            </a:r>
            <a:endParaRPr lang="en-US" sz="4100">
              <a:solidFill>
                <a:schemeClr val="accent2"/>
              </a:solidFill>
              <a:latin typeface="Times New Roman" pitchFamily="18" charset="0"/>
            </a:endParaRPr>
          </a:p>
        </p:txBody>
      </p:sp>
      <p:sp>
        <p:nvSpPr>
          <p:cNvPr id="34820" name="Rectangle 3"/>
          <p:cNvSpPr>
            <a:spLocks noGrp="1" noChangeArrowheads="1"/>
          </p:cNvSpPr>
          <p:nvPr>
            <p:ph sz="quarter" idx="4294967295"/>
          </p:nvPr>
        </p:nvSpPr>
        <p:spPr>
          <a:xfrm>
            <a:off x="1881189" y="1143000"/>
            <a:ext cx="7786687" cy="5143500"/>
          </a:xfrm>
        </p:spPr>
        <p:txBody>
          <a:bodyPr/>
          <a:lstStyle/>
          <a:p>
            <a:pPr marL="273050" indent="-273050">
              <a:buClr>
                <a:srgbClr val="FF0066"/>
              </a:buClr>
              <a:buFont typeface="Wingdings" pitchFamily="2" charset="2"/>
              <a:buChar char="ü"/>
            </a:pPr>
            <a:r>
              <a:rPr lang="tr-TR" sz="2400"/>
              <a:t>    </a:t>
            </a:r>
            <a:r>
              <a:rPr lang="tr-TR" sz="2000" u="sng">
                <a:solidFill>
                  <a:srgbClr val="FF0066"/>
                </a:solidFill>
                <a:latin typeface="Times New Roman" pitchFamily="18" charset="0"/>
              </a:rPr>
              <a:t>Öğrencilerin İstenilen Hedeflere Ulaşıp Ulaşmadığını    Hangi Bulgular Göstermelidir?</a:t>
            </a:r>
          </a:p>
          <a:p>
            <a:pPr marL="273050" indent="-273050">
              <a:buNone/>
            </a:pPr>
            <a:endParaRPr lang="tr-TR" sz="2000" u="sng">
              <a:latin typeface="Times New Roman" pitchFamily="18" charset="0"/>
            </a:endParaRPr>
          </a:p>
          <a:p>
            <a:pPr marL="273050" indent="-273050">
              <a:buNone/>
            </a:pPr>
            <a:r>
              <a:rPr lang="tr-TR" sz="2000">
                <a:latin typeface="Times New Roman" pitchFamily="18" charset="0"/>
              </a:rPr>
              <a:t>	Bir PDÖ yürütücüsü aşağıdaki sorulara cevap bulduğu taktirde başarılı bir ölçme değerlendirme çalışması ortaya çıkarabilir:</a:t>
            </a:r>
          </a:p>
          <a:p>
            <a:pPr marL="273050" indent="-273050">
              <a:buNone/>
            </a:pPr>
            <a:endParaRPr lang="tr-TR" sz="2000">
              <a:latin typeface="Times New Roman" pitchFamily="18" charset="0"/>
            </a:endParaRPr>
          </a:p>
          <a:p>
            <a:pPr marL="273050" indent="-273050">
              <a:buClr>
                <a:srgbClr val="FF0066"/>
              </a:buClr>
              <a:buSzPct val="80000"/>
              <a:buFont typeface="Times New Roman" pitchFamily="18" charset="0"/>
              <a:buChar char="o"/>
            </a:pPr>
            <a:r>
              <a:rPr lang="tr-TR" sz="2000">
                <a:latin typeface="Times New Roman" pitchFamily="18" charset="0"/>
              </a:rPr>
              <a:t>Problem çözümünü tamamlayan </a:t>
            </a:r>
            <a:r>
              <a:rPr lang="tr-TR" sz="2000">
                <a:solidFill>
                  <a:srgbClr val="FF0066"/>
                </a:solidFill>
                <a:latin typeface="Times New Roman" pitchFamily="18" charset="0"/>
              </a:rPr>
              <a:t>öğrenciler,hangi öğrenme ürünlerini ortaya koymuş</a:t>
            </a:r>
            <a:r>
              <a:rPr lang="tr-TR" sz="2000">
                <a:latin typeface="Times New Roman" pitchFamily="18" charset="0"/>
              </a:rPr>
              <a:t> olacaklardır? Bu ürünler kişisel mi yoksa grup bütünü mü olacaktır? Ve nasıl notlandırılacaktır?</a:t>
            </a:r>
          </a:p>
          <a:p>
            <a:pPr marL="273050" indent="-273050">
              <a:buClr>
                <a:srgbClr val="FF0066"/>
              </a:buClr>
              <a:buSzPct val="80000"/>
              <a:buFont typeface="Times New Roman" pitchFamily="18" charset="0"/>
              <a:buChar char="o"/>
            </a:pPr>
            <a:r>
              <a:rPr lang="tr-TR" sz="2000">
                <a:latin typeface="Times New Roman" pitchFamily="18" charset="0"/>
              </a:rPr>
              <a:t>Bir öğretmen, </a:t>
            </a:r>
            <a:r>
              <a:rPr lang="tr-TR" sz="2000">
                <a:solidFill>
                  <a:srgbClr val="FF0066"/>
                </a:solidFill>
                <a:latin typeface="Times New Roman" pitchFamily="18" charset="0"/>
              </a:rPr>
              <a:t>kişisel başarıyı değerlendirerek grup öğrenmesini</a:t>
            </a:r>
            <a:r>
              <a:rPr lang="tr-TR" sz="2000">
                <a:latin typeface="Times New Roman" pitchFamily="18" charset="0"/>
              </a:rPr>
              <a:t> nasıl ilerletecektir?</a:t>
            </a:r>
          </a:p>
          <a:p>
            <a:pPr marL="273050" indent="-273050">
              <a:buClr>
                <a:srgbClr val="FF0066"/>
              </a:buClr>
              <a:buSzPct val="80000"/>
              <a:buFont typeface="Times New Roman" pitchFamily="18" charset="0"/>
              <a:buChar char="o"/>
            </a:pPr>
            <a:r>
              <a:rPr lang="tr-TR" sz="2000">
                <a:latin typeface="Times New Roman" pitchFamily="18" charset="0"/>
              </a:rPr>
              <a:t>Sınavlarda probleme dayalı bir senaryo nasıl kullanılabilir?</a:t>
            </a:r>
          </a:p>
          <a:p>
            <a:pPr marL="273050" indent="-273050">
              <a:buClr>
                <a:srgbClr val="FF0066"/>
              </a:buClr>
              <a:buSzPct val="80000"/>
              <a:buFont typeface="Times New Roman" pitchFamily="18" charset="0"/>
              <a:buChar char="o"/>
            </a:pPr>
            <a:r>
              <a:rPr lang="tr-TR" sz="2000">
                <a:solidFill>
                  <a:srgbClr val="FF0066"/>
                </a:solidFill>
                <a:latin typeface="Times New Roman" pitchFamily="18" charset="0"/>
              </a:rPr>
              <a:t>Grup olma ve iletişim becerileri </a:t>
            </a:r>
            <a:r>
              <a:rPr lang="tr-TR" sz="2000">
                <a:latin typeface="Times New Roman" pitchFamily="18" charset="0"/>
              </a:rPr>
              <a:t>değerlendirilmeli midir? Eğer değerlendirilecekse nasıl yapılmalıdır?</a:t>
            </a:r>
            <a:endParaRPr lang="en-US" sz="2000">
              <a:latin typeface="Times New Roman" pitchFamily="18" charset="0"/>
            </a:endParaRPr>
          </a:p>
        </p:txBody>
      </p:sp>
      <p:sp>
        <p:nvSpPr>
          <p:cNvPr id="34821"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614BD1AC-C066-4684-ACF4-9FDF1F0589D5}" type="slidenum">
              <a:rPr lang="en-US" sz="1400" b="1" baseline="-25000">
                <a:solidFill>
                  <a:srgbClr val="FFFFFF"/>
                </a:solidFill>
                <a:latin typeface="Times New Roman" pitchFamily="18" charset="0"/>
              </a:rPr>
              <a:pPr algn="ctr" eaLnBrk="1" hangingPunct="1"/>
              <a:t>23</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6949282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46C40B7-8249-4575-91A1-DCCA71C3FF23}" type="slidenum">
              <a:rPr lang="tr-TR" smtClean="0"/>
              <a:pPr eaLnBrk="1" hangingPunct="1"/>
              <a:t>24</a:t>
            </a:fld>
            <a:endParaRPr lang="tr-TR" smtClean="0"/>
          </a:p>
        </p:txBody>
      </p:sp>
      <p:sp>
        <p:nvSpPr>
          <p:cNvPr id="35843" name="Rectangle 2"/>
          <p:cNvSpPr>
            <a:spLocks noGrp="1" noChangeArrowheads="1"/>
          </p:cNvSpPr>
          <p:nvPr>
            <p:ph type="title" idx="4294967295"/>
          </p:nvPr>
        </p:nvSpPr>
        <p:spPr/>
        <p:txBody>
          <a:bodyPr anchor="b"/>
          <a:lstStyle/>
          <a:p>
            <a:pPr eaLnBrk="1" hangingPunct="1">
              <a:buFont typeface="Wingdings" pitchFamily="2" charset="2"/>
              <a:buChar char="Ø"/>
            </a:pPr>
            <a:r>
              <a:rPr lang="tr-TR" sz="4100">
                <a:solidFill>
                  <a:schemeClr val="accent2"/>
                </a:solidFill>
                <a:latin typeface="Times New Roman" pitchFamily="18" charset="0"/>
              </a:rPr>
              <a:t> Öğrencilerin Değerlendirilmesi</a:t>
            </a:r>
            <a:endParaRPr lang="en-US" sz="4100">
              <a:solidFill>
                <a:schemeClr val="accent2"/>
              </a:solidFill>
              <a:latin typeface="Times New Roman" pitchFamily="18" charset="0"/>
            </a:endParaRPr>
          </a:p>
        </p:txBody>
      </p:sp>
      <p:sp>
        <p:nvSpPr>
          <p:cNvPr id="35844" name="Rectangle 3"/>
          <p:cNvSpPr>
            <a:spLocks noGrp="1" noChangeArrowheads="1"/>
          </p:cNvSpPr>
          <p:nvPr>
            <p:ph sz="quarter" idx="4294967295"/>
          </p:nvPr>
        </p:nvSpPr>
        <p:spPr>
          <a:xfrm>
            <a:off x="1981200" y="2024064"/>
            <a:ext cx="8229600" cy="3114675"/>
          </a:xfrm>
        </p:spPr>
        <p:txBody>
          <a:bodyPr/>
          <a:lstStyle/>
          <a:p>
            <a:pPr marL="609600" indent="-609600">
              <a:buClr>
                <a:srgbClr val="FF0066"/>
              </a:buClr>
              <a:buFont typeface="Wingdings" pitchFamily="2" charset="2"/>
              <a:buChar char="ü"/>
            </a:pPr>
            <a:r>
              <a:rPr lang="tr-TR" u="sng" smtClean="0">
                <a:solidFill>
                  <a:srgbClr val="FF0066"/>
                </a:solidFill>
                <a:latin typeface="Times New Roman" pitchFamily="18" charset="0"/>
              </a:rPr>
              <a:t>PDÖ’de öğrenci değerlendirmesi üç şekilde yapılabilir:</a:t>
            </a:r>
          </a:p>
          <a:p>
            <a:pPr marL="609600" indent="-609600">
              <a:buClr>
                <a:srgbClr val="FF0066"/>
              </a:buClr>
              <a:buFont typeface="Wingdings" pitchFamily="2" charset="2"/>
              <a:buChar char="ü"/>
            </a:pPr>
            <a:endParaRPr lang="tr-TR" u="sng" smtClean="0">
              <a:solidFill>
                <a:srgbClr val="FF0066"/>
              </a:solidFill>
              <a:latin typeface="Times New Roman" pitchFamily="18" charset="0"/>
            </a:endParaRPr>
          </a:p>
          <a:p>
            <a:pPr marL="609600" indent="-609600">
              <a:buNone/>
            </a:pPr>
            <a:r>
              <a:rPr lang="tr-TR" smtClean="0">
                <a:latin typeface="Times New Roman" pitchFamily="18" charset="0"/>
              </a:rPr>
              <a:t>		Yazılı sınavlar</a:t>
            </a:r>
          </a:p>
          <a:p>
            <a:pPr marL="609600" indent="-609600">
              <a:buNone/>
            </a:pPr>
            <a:r>
              <a:rPr lang="tr-TR" smtClean="0">
                <a:latin typeface="Times New Roman" pitchFamily="18" charset="0"/>
              </a:rPr>
              <a:t>		Kendini ve arkadaşını değerlendirme</a:t>
            </a:r>
          </a:p>
          <a:p>
            <a:pPr marL="609600" indent="-609600">
              <a:buNone/>
            </a:pPr>
            <a:r>
              <a:rPr lang="tr-TR" smtClean="0">
                <a:latin typeface="Times New Roman" pitchFamily="18" charset="0"/>
              </a:rPr>
              <a:t>		Öğretmenin öğrenciyi süreç boyunca takibi</a:t>
            </a:r>
            <a:endParaRPr lang="en-US" smtClean="0">
              <a:latin typeface="Times New Roman" pitchFamily="18" charset="0"/>
            </a:endParaRPr>
          </a:p>
        </p:txBody>
      </p:sp>
      <p:sp>
        <p:nvSpPr>
          <p:cNvPr id="35845"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5F127C45-9FBC-4E72-AD99-D4886CC6724E}" type="slidenum">
              <a:rPr lang="en-US" sz="1400" b="1" baseline="-25000">
                <a:solidFill>
                  <a:srgbClr val="FFFFFF"/>
                </a:solidFill>
                <a:latin typeface="Times New Roman" pitchFamily="18" charset="0"/>
              </a:rPr>
              <a:pPr algn="ctr" eaLnBrk="1" hangingPunct="1"/>
              <a:t>24</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248373076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9C6F3CA-4A77-4B0E-8C73-07BBC5D763F8}" type="slidenum">
              <a:rPr lang="tr-TR" smtClean="0"/>
              <a:pPr eaLnBrk="1" hangingPunct="1"/>
              <a:t>25</a:t>
            </a:fld>
            <a:endParaRPr lang="tr-TR" smtClean="0"/>
          </a:p>
        </p:txBody>
      </p:sp>
      <p:sp>
        <p:nvSpPr>
          <p:cNvPr id="38915" name="1 Başlık"/>
          <p:cNvSpPr>
            <a:spLocks noGrp="1"/>
          </p:cNvSpPr>
          <p:nvPr>
            <p:ph type="title" idx="4294967295"/>
          </p:nvPr>
        </p:nvSpPr>
        <p:spPr/>
        <p:txBody>
          <a:bodyPr anchor="b"/>
          <a:lstStyle/>
          <a:p>
            <a:pPr algn="l" eaLnBrk="1" hangingPunct="1">
              <a:buFont typeface="Wingdings" pitchFamily="2" charset="2"/>
              <a:buChar char="Ø"/>
            </a:pPr>
            <a:r>
              <a:rPr lang="tr-TR" sz="3200">
                <a:solidFill>
                  <a:schemeClr val="accent2"/>
                </a:solidFill>
                <a:latin typeface="Times New Roman" pitchFamily="18" charset="0"/>
              </a:rPr>
              <a:t>Öğrenme Sürecinin Değerlendirilmesi</a:t>
            </a:r>
            <a:endParaRPr lang="tr-TR" sz="3200">
              <a:solidFill>
                <a:schemeClr val="accent2"/>
              </a:solidFill>
            </a:endParaRPr>
          </a:p>
        </p:txBody>
      </p:sp>
      <p:sp>
        <p:nvSpPr>
          <p:cNvPr id="38916" name="2 İçerik Yer Tutucusu"/>
          <p:cNvSpPr>
            <a:spLocks noGrp="1"/>
          </p:cNvSpPr>
          <p:nvPr>
            <p:ph sz="quarter" idx="4294967295"/>
          </p:nvPr>
        </p:nvSpPr>
        <p:spPr>
          <a:xfrm>
            <a:off x="2057400" y="1447801"/>
            <a:ext cx="8229600" cy="4525963"/>
          </a:xfrm>
        </p:spPr>
        <p:txBody>
          <a:bodyPr>
            <a:normAutofit fontScale="92500" lnSpcReduction="10000"/>
          </a:bodyPr>
          <a:lstStyle/>
          <a:p>
            <a:pPr marL="273050" indent="-273050">
              <a:buNone/>
            </a:pPr>
            <a:r>
              <a:rPr lang="tr-TR">
                <a:latin typeface="Times New Roman" pitchFamily="18" charset="0"/>
              </a:rPr>
              <a:t>   </a:t>
            </a:r>
            <a:r>
              <a:rPr lang="tr-TR" sz="2400" u="sng">
                <a:latin typeface="Times New Roman" pitchFamily="18" charset="0"/>
              </a:rPr>
              <a:t>Dersin değerlendirilmesi için öğretmen aşağıdaki sorularda geçen durumları takip ederek bir takım kararlar verebilir:</a:t>
            </a:r>
          </a:p>
          <a:p>
            <a:pPr marL="273050" indent="-273050">
              <a:buNone/>
            </a:pPr>
            <a:endParaRPr lang="tr-TR" sz="2400">
              <a:latin typeface="Times New Roman" pitchFamily="18" charset="0"/>
            </a:endParaRPr>
          </a:p>
          <a:p>
            <a:pPr marL="273050" indent="-273050"/>
            <a:r>
              <a:rPr lang="tr-TR" sz="2400">
                <a:latin typeface="Times New Roman" pitchFamily="18" charset="0"/>
              </a:rPr>
              <a:t>Problemler hedefteki öğrenci öğrenmelerine odaklandı mı?</a:t>
            </a:r>
          </a:p>
          <a:p>
            <a:pPr marL="273050" indent="-273050"/>
            <a:r>
              <a:rPr lang="tr-TR" sz="2400">
                <a:latin typeface="Times New Roman" pitchFamily="18" charset="0"/>
              </a:rPr>
              <a:t>Hangi problemler iyi işledi, hangileri işlemedi?</a:t>
            </a:r>
          </a:p>
          <a:p>
            <a:pPr marL="273050" indent="-273050"/>
            <a:r>
              <a:rPr lang="tr-TR" sz="2400">
                <a:latin typeface="Times New Roman" pitchFamily="18" charset="0"/>
              </a:rPr>
              <a:t>Problemler öğrenci düzeyine uygun muydu?</a:t>
            </a:r>
          </a:p>
          <a:p>
            <a:pPr marL="273050" indent="-273050"/>
            <a:r>
              <a:rPr lang="tr-TR" sz="2400">
                <a:latin typeface="Times New Roman" pitchFamily="18" charset="0"/>
              </a:rPr>
              <a:t>Öğrenciler ders içeriği hakkında derin bir anlama seviyesine ulaştılar mı?</a:t>
            </a:r>
          </a:p>
          <a:p>
            <a:pPr marL="273050" indent="-273050"/>
            <a:r>
              <a:rPr lang="tr-TR" sz="2400">
                <a:latin typeface="Times New Roman" pitchFamily="18" charset="0"/>
              </a:rPr>
              <a:t>Ders yeterinde öğrenci merkezlimiydi?</a:t>
            </a:r>
          </a:p>
          <a:p>
            <a:pPr marL="273050" indent="-273050"/>
            <a:r>
              <a:rPr lang="tr-TR" sz="2400">
                <a:latin typeface="Times New Roman" pitchFamily="18" charset="0"/>
              </a:rPr>
              <a:t>Bir sonraki çalışmada farklı olarak neler yapılabilir?</a:t>
            </a:r>
          </a:p>
          <a:p>
            <a:pPr marL="273050" indent="-273050"/>
            <a:r>
              <a:rPr lang="tr-TR" sz="2400">
                <a:latin typeface="Times New Roman" pitchFamily="18" charset="0"/>
              </a:rPr>
              <a:t>Grupların işleyişi iyimiydi? Eğer değilse hangi iyileştirmeler yapılabilir?</a:t>
            </a:r>
          </a:p>
          <a:p>
            <a:pPr marL="273050" indent="-273050">
              <a:buNone/>
            </a:pPr>
            <a:endParaRPr lang="tr-TR" sz="2400"/>
          </a:p>
        </p:txBody>
      </p:sp>
      <p:sp>
        <p:nvSpPr>
          <p:cNvPr id="38917"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178F8577-2E19-40BF-A769-44209624CC7D}" type="slidenum">
              <a:rPr lang="en-US" sz="1400" b="1" baseline="-25000">
                <a:solidFill>
                  <a:srgbClr val="FFFFFF"/>
                </a:solidFill>
                <a:latin typeface="Times New Roman" pitchFamily="18" charset="0"/>
              </a:rPr>
              <a:pPr algn="ctr" eaLnBrk="1" hangingPunct="1"/>
              <a:t>25</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5001265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89E4C41-0580-4D74-AAB4-1F79D7B9E08B}" type="slidenum">
              <a:rPr lang="tr-TR" smtClean="0"/>
              <a:pPr eaLnBrk="1" hangingPunct="1"/>
              <a:t>26</a:t>
            </a:fld>
            <a:endParaRPr lang="tr-TR" smtClean="0"/>
          </a:p>
        </p:txBody>
      </p:sp>
      <p:sp>
        <p:nvSpPr>
          <p:cNvPr id="43011" name="Rectangle 3"/>
          <p:cNvSpPr>
            <a:spLocks noGrp="1" noChangeArrowheads="1"/>
          </p:cNvSpPr>
          <p:nvPr>
            <p:ph sz="quarter" idx="4294967295"/>
          </p:nvPr>
        </p:nvSpPr>
        <p:spPr>
          <a:xfrm>
            <a:off x="2743200" y="1600201"/>
            <a:ext cx="6934200" cy="1928813"/>
          </a:xfrm>
        </p:spPr>
        <p:txBody>
          <a:bodyPr/>
          <a:lstStyle/>
          <a:p>
            <a:pPr marL="273050" indent="-273050">
              <a:buNone/>
            </a:pPr>
            <a:endParaRPr lang="tr-TR" smtClean="0"/>
          </a:p>
          <a:p>
            <a:pPr marL="273050" indent="-273050">
              <a:buNone/>
            </a:pPr>
            <a:endParaRPr lang="tr-TR" smtClean="0"/>
          </a:p>
          <a:p>
            <a:pPr marL="273050" indent="-273050" algn="ctr">
              <a:buNone/>
            </a:pPr>
            <a:r>
              <a:rPr lang="tr-TR" sz="4400">
                <a:solidFill>
                  <a:srgbClr val="FF0066"/>
                </a:solidFill>
                <a:latin typeface="Times New Roman" pitchFamily="18" charset="0"/>
              </a:rPr>
              <a:t>SENARYO ÖRNEKLERİ</a:t>
            </a:r>
            <a:endParaRPr lang="en-US" sz="4400">
              <a:solidFill>
                <a:srgbClr val="FF0066"/>
              </a:solidFill>
              <a:latin typeface="Times New Roman" pitchFamily="18" charset="0"/>
            </a:endParaRPr>
          </a:p>
        </p:txBody>
      </p:sp>
      <p:sp>
        <p:nvSpPr>
          <p:cNvPr id="43012" name="2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C54E4D9E-BD7F-4C5C-BE57-CBC580B81FA2}" type="slidenum">
              <a:rPr lang="en-US" sz="1400" b="1" baseline="-25000">
                <a:solidFill>
                  <a:srgbClr val="FFFFFF"/>
                </a:solidFill>
                <a:latin typeface="Times New Roman" pitchFamily="18" charset="0"/>
              </a:rPr>
              <a:pPr algn="ctr" eaLnBrk="1" hangingPunct="1"/>
              <a:t>26</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23152040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9196ADB-8067-4C3D-8648-B93600730078}" type="slidenum">
              <a:rPr lang="tr-TR" smtClean="0"/>
              <a:pPr eaLnBrk="1" hangingPunct="1"/>
              <a:t>27</a:t>
            </a:fld>
            <a:endParaRPr lang="tr-TR" smtClean="0"/>
          </a:p>
        </p:txBody>
      </p:sp>
      <p:sp>
        <p:nvSpPr>
          <p:cNvPr id="44035" name="Rectangle 2"/>
          <p:cNvSpPr>
            <a:spLocks noGrp="1" noChangeArrowheads="1"/>
          </p:cNvSpPr>
          <p:nvPr>
            <p:ph type="title" idx="4294967295"/>
          </p:nvPr>
        </p:nvSpPr>
        <p:spPr>
          <a:xfrm>
            <a:off x="1809750" y="357189"/>
            <a:ext cx="7467600" cy="560387"/>
          </a:xfrm>
        </p:spPr>
        <p:txBody>
          <a:bodyPr anchor="b"/>
          <a:lstStyle/>
          <a:p>
            <a:pPr eaLnBrk="1" hangingPunct="1"/>
            <a:r>
              <a:rPr lang="tr-TR" sz="2800" b="1">
                <a:solidFill>
                  <a:srgbClr val="FF0066"/>
                </a:solidFill>
                <a:latin typeface="Times New Roman" pitchFamily="18" charset="0"/>
              </a:rPr>
              <a:t>SENARYO 1</a:t>
            </a:r>
          </a:p>
        </p:txBody>
      </p:sp>
      <p:sp>
        <p:nvSpPr>
          <p:cNvPr id="44036" name="Rectangle 3"/>
          <p:cNvSpPr>
            <a:spLocks noGrp="1" noChangeArrowheads="1"/>
          </p:cNvSpPr>
          <p:nvPr>
            <p:ph sz="quarter" idx="4294967295"/>
          </p:nvPr>
        </p:nvSpPr>
        <p:spPr>
          <a:xfrm>
            <a:off x="1952625" y="1071563"/>
            <a:ext cx="7315200" cy="5516562"/>
          </a:xfrm>
        </p:spPr>
        <p:txBody>
          <a:bodyPr/>
          <a:lstStyle/>
          <a:p>
            <a:pPr marL="273050" indent="-273050">
              <a:lnSpc>
                <a:spcPct val="80000"/>
              </a:lnSpc>
              <a:buNone/>
            </a:pPr>
            <a:r>
              <a:rPr lang="tr-TR"/>
              <a:t>	</a:t>
            </a:r>
            <a:r>
              <a:rPr lang="tr-TR" sz="2000"/>
              <a:t>Ankara’da özel halk otobüslerinin yöneticisiniz. Otobüse binen yolculardan çok sayıda şikayet almaktasınız. Bu şikayetler en fazla ayakta yolculuk yapan müşterilerden gelmektedir. En fazla dile getirilen şikayetler otobüsün durma ve kalkmaları esnasında yolcuların dengelerini kaybetmeleridir. Diğer bir şikayet ise otobüs virajlara girdiğinde, oturan ve ayaktaki yolcuların sağa-sola, ileri-geriye doğru eğilmeleridir. Belediye görevlileri bu problemleri çözmek için size 2 hafta süre vermiştir. </a:t>
            </a:r>
          </a:p>
          <a:p>
            <a:pPr marL="273050" indent="-273050">
              <a:lnSpc>
                <a:spcPct val="80000"/>
              </a:lnSpc>
              <a:buNone/>
            </a:pPr>
            <a:r>
              <a:rPr lang="tr-TR" sz="2000"/>
              <a:t>	 </a:t>
            </a:r>
            <a:endParaRPr lang="tr-TR" sz="2000" b="1" i="1"/>
          </a:p>
          <a:p>
            <a:pPr marL="273050" indent="-273050">
              <a:lnSpc>
                <a:spcPct val="80000"/>
              </a:lnSpc>
              <a:buNone/>
            </a:pPr>
            <a:r>
              <a:rPr lang="tr-TR" sz="2000" b="1" i="1"/>
              <a:t>	a)</a:t>
            </a:r>
            <a:r>
              <a:rPr lang="tr-TR" sz="2000"/>
              <a:t>     Ayaktaki yolcuların durma ve kalkmalarda dengelerini kaybetmelerinin nedenleri nelerdir?</a:t>
            </a:r>
            <a:endParaRPr lang="tr-TR" sz="2000" b="1" i="1"/>
          </a:p>
          <a:p>
            <a:pPr marL="273050" indent="-273050">
              <a:lnSpc>
                <a:spcPct val="80000"/>
              </a:lnSpc>
              <a:buNone/>
            </a:pPr>
            <a:r>
              <a:rPr lang="tr-TR" sz="2000" b="1" i="1"/>
              <a:t>	b)</a:t>
            </a:r>
            <a:r>
              <a:rPr lang="tr-TR" sz="2000"/>
              <a:t>     Virajlara girildiğinde hangi nedenler yolcuların farklı yönlere doğru eğilmelerine sebep olmaktadır?</a:t>
            </a:r>
            <a:endParaRPr lang="tr-TR" sz="2000" b="1" i="1"/>
          </a:p>
          <a:p>
            <a:pPr marL="273050" indent="-273050">
              <a:lnSpc>
                <a:spcPct val="80000"/>
              </a:lnSpc>
              <a:buNone/>
            </a:pPr>
            <a:r>
              <a:rPr lang="tr-TR" sz="2000" b="1" i="1"/>
              <a:t>	c)</a:t>
            </a:r>
            <a:r>
              <a:rPr lang="tr-TR" sz="2000"/>
              <a:t>     Bu problemleri çözmek için neler yapılması en uygun olacaktır?</a:t>
            </a:r>
            <a:endParaRPr lang="tr-TR" sz="2000" b="1" i="1"/>
          </a:p>
          <a:p>
            <a:pPr marL="273050" indent="-273050">
              <a:lnSpc>
                <a:spcPct val="80000"/>
              </a:lnSpc>
              <a:buNone/>
            </a:pPr>
            <a:r>
              <a:rPr lang="tr-TR" sz="2000" b="1" i="1"/>
              <a:t>	d)</a:t>
            </a:r>
            <a:r>
              <a:rPr lang="tr-TR" sz="2000"/>
              <a:t>     Bir otobüs yolculuğunda yaşanabilecek benzer problemleri belirleyiniz.</a:t>
            </a:r>
            <a:endParaRPr lang="tr-TR" sz="2000" b="1" i="1"/>
          </a:p>
          <a:p>
            <a:pPr marL="273050" indent="-273050">
              <a:lnSpc>
                <a:spcPct val="80000"/>
              </a:lnSpc>
              <a:buNone/>
            </a:pPr>
            <a:r>
              <a:rPr lang="tr-TR" sz="2000" b="1" i="1"/>
              <a:t>	e)</a:t>
            </a:r>
            <a:r>
              <a:rPr lang="tr-TR" sz="2000"/>
              <a:t>     Bu çözümleri matematiksel problemler vererek gösteriniz.</a:t>
            </a:r>
            <a:endParaRPr lang="en-US" sz="2000"/>
          </a:p>
        </p:txBody>
      </p:sp>
      <p:sp>
        <p:nvSpPr>
          <p:cNvPr id="44037"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054CA377-B50D-4B79-BBEA-0072A0A37C67}" type="slidenum">
              <a:rPr lang="en-US" sz="1400" b="1" baseline="-25000">
                <a:solidFill>
                  <a:srgbClr val="FFFFFF"/>
                </a:solidFill>
                <a:latin typeface="Times New Roman" pitchFamily="18" charset="0"/>
              </a:rPr>
              <a:pPr algn="ctr" eaLnBrk="1" hangingPunct="1"/>
              <a:t>27</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29856422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7731674-52BD-46F4-81AD-4F878726BFC3}" type="slidenum">
              <a:rPr lang="tr-TR" smtClean="0"/>
              <a:pPr eaLnBrk="1" hangingPunct="1"/>
              <a:t>28</a:t>
            </a:fld>
            <a:endParaRPr lang="tr-TR" smtClean="0"/>
          </a:p>
        </p:txBody>
      </p:sp>
      <p:sp>
        <p:nvSpPr>
          <p:cNvPr id="45059" name="Rectangle 2"/>
          <p:cNvSpPr>
            <a:spLocks noGrp="1" noChangeArrowheads="1"/>
          </p:cNvSpPr>
          <p:nvPr>
            <p:ph type="title" idx="4294967295"/>
          </p:nvPr>
        </p:nvSpPr>
        <p:spPr>
          <a:xfrm>
            <a:off x="2025651" y="357189"/>
            <a:ext cx="7466013" cy="560387"/>
          </a:xfrm>
        </p:spPr>
        <p:txBody>
          <a:bodyPr anchor="b"/>
          <a:lstStyle/>
          <a:p>
            <a:pPr eaLnBrk="1" hangingPunct="1"/>
            <a:r>
              <a:rPr lang="tr-TR" sz="2800" b="1">
                <a:solidFill>
                  <a:srgbClr val="FF0066"/>
                </a:solidFill>
                <a:latin typeface="Times New Roman" pitchFamily="18" charset="0"/>
              </a:rPr>
              <a:t>SENARYO 2</a:t>
            </a:r>
            <a:endParaRPr lang="en-US" sz="2800" b="1">
              <a:solidFill>
                <a:srgbClr val="FF0066"/>
              </a:solidFill>
              <a:latin typeface="Times New Roman" pitchFamily="18" charset="0"/>
            </a:endParaRPr>
          </a:p>
        </p:txBody>
      </p:sp>
      <p:sp>
        <p:nvSpPr>
          <p:cNvPr id="45060" name="Rectangle 3"/>
          <p:cNvSpPr>
            <a:spLocks noGrp="1" noChangeArrowheads="1"/>
          </p:cNvSpPr>
          <p:nvPr>
            <p:ph sz="quarter" idx="4294967295"/>
          </p:nvPr>
        </p:nvSpPr>
        <p:spPr>
          <a:xfrm>
            <a:off x="2166938" y="1125538"/>
            <a:ext cx="7315200" cy="5518150"/>
          </a:xfrm>
        </p:spPr>
        <p:txBody>
          <a:bodyPr>
            <a:normAutofit lnSpcReduction="10000"/>
          </a:bodyPr>
          <a:lstStyle/>
          <a:p>
            <a:pPr marL="273050" indent="-273050">
              <a:lnSpc>
                <a:spcPct val="80000"/>
              </a:lnSpc>
              <a:buNone/>
            </a:pPr>
            <a:r>
              <a:rPr lang="tr-TR" sz="1800"/>
              <a:t>	2070 yılında Türkiye Uzay Araştırmaları Merkezi’nde (TUAM) görevlisiniz. Türkiye’nin Ay ve Mars üzerindeki yerleşim yerlerinde yaşanan hızlı nüfus artışı nedeni ile buralardaki otoyollara trafik işaretleri yerleştirmek gerekmektedir. Kurum başkanınız bir ekibin başına sizi getirerek bu görevi ekibinize verdi. Bu görevde en büyük problem, yeni trafik kurallarını koymaktır. Çünkü yerçekimi Ay ve Mars'ta, dünyada olduğundan çok farklıdır. Bu nedenle şehir içinde ve şehirler arası yollarda hız limitini belirlemek için yoğun çaba harcamanız gerekmektedir. Ayrıca, fren sistemleri (sürtünme) de dikkate alınacaktır. Bunların yanında fiziksel birçok farklılık, sizin bu görevdeki zorluklarınız olacaktır.</a:t>
            </a:r>
          </a:p>
          <a:p>
            <a:pPr marL="273050" indent="-273050">
              <a:lnSpc>
                <a:spcPct val="80000"/>
              </a:lnSpc>
              <a:buNone/>
            </a:pPr>
            <a:r>
              <a:rPr lang="tr-TR" sz="1800"/>
              <a:t>	 </a:t>
            </a:r>
            <a:endParaRPr lang="tr-TR" sz="1800" b="1" i="1"/>
          </a:p>
          <a:p>
            <a:pPr marL="273050" indent="-273050">
              <a:lnSpc>
                <a:spcPct val="80000"/>
              </a:lnSpc>
              <a:buNone/>
            </a:pPr>
            <a:r>
              <a:rPr lang="tr-TR" sz="1800" b="1" i="1"/>
              <a:t>	a)</a:t>
            </a:r>
            <a:r>
              <a:rPr lang="tr-TR" sz="1800"/>
              <a:t>     Bu görevde sizi bekleyen problemleri belirleyiniz. </a:t>
            </a:r>
            <a:endParaRPr lang="tr-TR" sz="1800" b="1" i="1"/>
          </a:p>
          <a:p>
            <a:pPr marL="273050" indent="-273050">
              <a:lnSpc>
                <a:spcPct val="80000"/>
              </a:lnSpc>
              <a:buNone/>
            </a:pPr>
            <a:r>
              <a:rPr lang="tr-TR" sz="1800" b="1" i="1"/>
              <a:t>	b)</a:t>
            </a:r>
            <a:r>
              <a:rPr lang="tr-TR" sz="1800"/>
              <a:t>     Dünya ile kıyaslandığında Ay ve Mars’ta hangi fiziksel özellikler trafik kurallarını değiştirmek için göz önüne alınır.</a:t>
            </a:r>
            <a:endParaRPr lang="tr-TR" sz="1800" b="1" i="1"/>
          </a:p>
          <a:p>
            <a:pPr marL="273050" indent="-273050">
              <a:lnSpc>
                <a:spcPct val="80000"/>
              </a:lnSpc>
              <a:buNone/>
            </a:pPr>
            <a:r>
              <a:rPr lang="tr-TR" sz="1800" b="1" i="1"/>
              <a:t>	c)</a:t>
            </a:r>
            <a:r>
              <a:rPr lang="tr-TR" sz="1800"/>
              <a:t>     Ay ve Mars'ta bir cismin hareketi, Dünyadaki cisimlerden nasıl farklılıklar gösterir? </a:t>
            </a:r>
            <a:endParaRPr lang="tr-TR" sz="1800" b="1" i="1"/>
          </a:p>
          <a:p>
            <a:pPr marL="273050" indent="-273050">
              <a:lnSpc>
                <a:spcPct val="80000"/>
              </a:lnSpc>
              <a:buNone/>
            </a:pPr>
            <a:r>
              <a:rPr lang="tr-TR" sz="1800" b="1" i="1"/>
              <a:t>	d)</a:t>
            </a:r>
            <a:r>
              <a:rPr lang="tr-TR" sz="1800"/>
              <a:t>     Problemi çözmede size yardımcı olacak fiziksel kavramlar ve formülleri nelerdir?</a:t>
            </a:r>
            <a:endParaRPr lang="tr-TR" sz="1800" b="1" i="1"/>
          </a:p>
          <a:p>
            <a:pPr marL="273050" indent="-273050">
              <a:lnSpc>
                <a:spcPct val="80000"/>
              </a:lnSpc>
              <a:buNone/>
            </a:pPr>
            <a:r>
              <a:rPr lang="tr-TR" sz="1800" b="1" i="1"/>
              <a:t>	e)</a:t>
            </a:r>
            <a:r>
              <a:rPr lang="tr-TR" sz="1800"/>
              <a:t>     Yukarıdaki problemi çözmek için kimlerle görüşmek gerekir?. </a:t>
            </a:r>
            <a:endParaRPr lang="tr-TR" sz="1800" b="1" i="1"/>
          </a:p>
          <a:p>
            <a:pPr marL="273050" indent="-273050">
              <a:lnSpc>
                <a:spcPct val="80000"/>
              </a:lnSpc>
              <a:buNone/>
            </a:pPr>
            <a:r>
              <a:rPr lang="tr-TR" sz="1800" b="1" i="1"/>
              <a:t>	f)</a:t>
            </a:r>
            <a:r>
              <a:rPr lang="tr-TR" sz="1800"/>
              <a:t>       Bu problemin çözümü için en iyi yolları belirleyiniz.</a:t>
            </a:r>
            <a:endParaRPr lang="tr-TR" sz="1800" b="1" i="1"/>
          </a:p>
          <a:p>
            <a:pPr marL="273050" indent="-273050">
              <a:lnSpc>
                <a:spcPct val="80000"/>
              </a:lnSpc>
              <a:buNone/>
            </a:pPr>
            <a:r>
              <a:rPr lang="tr-TR" sz="1800" b="1" i="1"/>
              <a:t>	g)</a:t>
            </a:r>
            <a:r>
              <a:rPr lang="tr-TR" sz="1800"/>
              <a:t>     Konu ile ilgili örnekler çözerek, farklı gezegenlerin bu özelliklerini karşılaştırınız.</a:t>
            </a:r>
            <a:r>
              <a:rPr lang="en-US" sz="1800"/>
              <a:t> </a:t>
            </a:r>
          </a:p>
        </p:txBody>
      </p:sp>
      <p:sp>
        <p:nvSpPr>
          <p:cNvPr id="45061"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4272A050-85E1-4FD0-AA9B-4214300ACD54}" type="slidenum">
              <a:rPr lang="en-US" sz="1400" b="1" baseline="-25000">
                <a:solidFill>
                  <a:srgbClr val="FFFFFF"/>
                </a:solidFill>
                <a:latin typeface="Times New Roman" pitchFamily="18" charset="0"/>
              </a:rPr>
              <a:pPr algn="ctr" eaLnBrk="1" hangingPunct="1"/>
              <a:t>28</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2402425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3CC75CA-7AB3-4D23-B747-94FBA6B0575D}" type="slidenum">
              <a:rPr lang="tr-TR" smtClean="0"/>
              <a:pPr eaLnBrk="1" hangingPunct="1"/>
              <a:t>29</a:t>
            </a:fld>
            <a:endParaRPr lang="tr-TR" smtClean="0"/>
          </a:p>
        </p:txBody>
      </p:sp>
      <p:sp>
        <p:nvSpPr>
          <p:cNvPr id="46083" name="Rectangle 2"/>
          <p:cNvSpPr>
            <a:spLocks noGrp="1" noChangeArrowheads="1"/>
          </p:cNvSpPr>
          <p:nvPr>
            <p:ph type="title" idx="4294967295"/>
          </p:nvPr>
        </p:nvSpPr>
        <p:spPr>
          <a:xfrm>
            <a:off x="1881188" y="285750"/>
            <a:ext cx="7467600" cy="560388"/>
          </a:xfrm>
        </p:spPr>
        <p:txBody>
          <a:bodyPr anchor="b"/>
          <a:lstStyle/>
          <a:p>
            <a:pPr eaLnBrk="1" hangingPunct="1"/>
            <a:r>
              <a:rPr lang="tr-TR" sz="2800" b="1">
                <a:solidFill>
                  <a:srgbClr val="FF0066"/>
                </a:solidFill>
              </a:rPr>
              <a:t>SENARYO 3</a:t>
            </a:r>
            <a:endParaRPr lang="en-US" sz="2800" b="1">
              <a:solidFill>
                <a:srgbClr val="FF0066"/>
              </a:solidFill>
            </a:endParaRPr>
          </a:p>
        </p:txBody>
      </p:sp>
      <p:sp>
        <p:nvSpPr>
          <p:cNvPr id="46084" name="Rectangle 3"/>
          <p:cNvSpPr>
            <a:spLocks noGrp="1" noChangeArrowheads="1"/>
          </p:cNvSpPr>
          <p:nvPr>
            <p:ph sz="quarter" idx="4294967295"/>
          </p:nvPr>
        </p:nvSpPr>
        <p:spPr>
          <a:xfrm>
            <a:off x="1881188" y="1052514"/>
            <a:ext cx="7315200" cy="5805487"/>
          </a:xfrm>
        </p:spPr>
        <p:txBody>
          <a:bodyPr/>
          <a:lstStyle/>
          <a:p>
            <a:pPr marL="273050" indent="-273050">
              <a:lnSpc>
                <a:spcPct val="80000"/>
              </a:lnSpc>
              <a:buNone/>
            </a:pPr>
            <a:r>
              <a:rPr lang="tr-TR" sz="1200"/>
              <a:t>	</a:t>
            </a:r>
            <a:r>
              <a:rPr lang="tr-TR" sz="1800"/>
              <a:t>Yaşadığınız Köprüsüz kasabasındaki 25 metre genişliğindeki Köprükıran Irmağı üzerine bir köprü inşa edilecektir. Irmak, yer seviyesinden 5 metre aşağıda akmaktadır. Suyun debisi fazla olduğundan daha önceki köprü yapım çalışmaları verimli olmamış ve kasabada yaşayanlar karşıya geçmek için sallardan yararlanmaktadırlar. Bu da insan ve eşya kaybına sebep olmaktadır. Bu köprü yapımında görev almak istiyorsunuz ve projesini çizme görevini üstleniyorsunuz. Bu konuda Köy Hizmetleri size yeterli malzeme desteğinde bulunacaktır. Köy Hizmetleri Müdürü sizden projenize uygun modelleri yapmanızı ve bu görüşlerinizi savunarak komisyondaki üyeleri ikna etmenizi istemektedir. </a:t>
            </a:r>
          </a:p>
          <a:p>
            <a:pPr marL="273050" indent="-273050">
              <a:lnSpc>
                <a:spcPct val="80000"/>
              </a:lnSpc>
            </a:pPr>
            <a:endParaRPr lang="tr-TR" sz="1800" b="1" i="1"/>
          </a:p>
          <a:p>
            <a:pPr marL="273050" indent="-273050">
              <a:lnSpc>
                <a:spcPct val="80000"/>
              </a:lnSpc>
              <a:buNone/>
            </a:pPr>
            <a:r>
              <a:rPr lang="tr-TR" sz="1800" b="1" i="1"/>
              <a:t>	a)</a:t>
            </a:r>
            <a:r>
              <a:rPr lang="tr-TR" sz="1800"/>
              <a:t>     Köprü yapımında hangi özellikler dikkate alınmalıdır?</a:t>
            </a:r>
            <a:endParaRPr lang="tr-TR" sz="1800" b="1" i="1"/>
          </a:p>
          <a:p>
            <a:pPr marL="273050" indent="-273050">
              <a:lnSpc>
                <a:spcPct val="80000"/>
              </a:lnSpc>
              <a:buNone/>
            </a:pPr>
            <a:r>
              <a:rPr lang="tr-TR" sz="1800" b="1" i="1"/>
              <a:t>	b)</a:t>
            </a:r>
            <a:r>
              <a:rPr lang="tr-TR" sz="1800"/>
              <a:t>     Köprüleri inşa etmeden ne tür hesaplamalar yapmanız gerekir?</a:t>
            </a:r>
            <a:endParaRPr lang="tr-TR" sz="1800" b="1" i="1"/>
          </a:p>
          <a:p>
            <a:pPr marL="273050" indent="-273050">
              <a:lnSpc>
                <a:spcPct val="80000"/>
              </a:lnSpc>
              <a:buNone/>
            </a:pPr>
            <a:r>
              <a:rPr lang="tr-TR" sz="1800" b="1" i="1"/>
              <a:t>	c)</a:t>
            </a:r>
            <a:r>
              <a:rPr lang="tr-TR" sz="1800"/>
              <a:t>     Köprüde kaç tane ayak olması en sağlam yapının oluşmasına sebep olur?</a:t>
            </a:r>
            <a:endParaRPr lang="tr-TR" sz="1800" b="1" i="1"/>
          </a:p>
          <a:p>
            <a:pPr marL="273050" indent="-273050">
              <a:lnSpc>
                <a:spcPct val="80000"/>
              </a:lnSpc>
              <a:buNone/>
            </a:pPr>
            <a:r>
              <a:rPr lang="tr-TR" sz="1800" b="1" i="1"/>
              <a:t>	d)</a:t>
            </a:r>
            <a:r>
              <a:rPr lang="tr-TR" sz="1800"/>
              <a:t>     Köprüyü hangi türde (asma köprü, ahşap köprü, beton köprü gibi) yapmak en sağlam yapıyı oluşturur?</a:t>
            </a:r>
            <a:endParaRPr lang="tr-TR" sz="1800" b="1" i="1"/>
          </a:p>
          <a:p>
            <a:pPr marL="273050" indent="-273050">
              <a:lnSpc>
                <a:spcPct val="80000"/>
              </a:lnSpc>
              <a:buNone/>
            </a:pPr>
            <a:r>
              <a:rPr lang="tr-TR" sz="1800" b="1" i="1"/>
              <a:t>	e)</a:t>
            </a:r>
            <a:r>
              <a:rPr lang="tr-TR" sz="1800"/>
              <a:t>     Yapılarla ilgili örnekler çözerek, probleminizde ne tür formüller kullanacağınızı belirleyiniz. </a:t>
            </a:r>
            <a:endParaRPr lang="tr-TR" sz="1800" b="1" i="1"/>
          </a:p>
          <a:p>
            <a:pPr marL="273050" indent="-273050">
              <a:lnSpc>
                <a:spcPct val="80000"/>
              </a:lnSpc>
              <a:buNone/>
            </a:pPr>
            <a:r>
              <a:rPr lang="tr-TR" sz="1800" b="1" i="1"/>
              <a:t>	f)</a:t>
            </a:r>
            <a:r>
              <a:rPr lang="tr-TR" sz="1800"/>
              <a:t>       Bu problemdeki en iyi iki tasarıyı modelleştirerek sununuz.</a:t>
            </a:r>
            <a:endParaRPr lang="en-US" sz="1800"/>
          </a:p>
        </p:txBody>
      </p:sp>
      <p:sp>
        <p:nvSpPr>
          <p:cNvPr id="46085"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D73719B5-F6E1-4009-9B6B-5CD0F0509526}" type="slidenum">
              <a:rPr lang="en-US" sz="1400" b="1" baseline="-25000">
                <a:solidFill>
                  <a:srgbClr val="FFFFFF"/>
                </a:solidFill>
                <a:latin typeface="Times New Roman" pitchFamily="18" charset="0"/>
              </a:rPr>
              <a:pPr algn="ctr" eaLnBrk="1" hangingPunct="1"/>
              <a:t>29</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29258457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4937798-BD2A-4221-B2F5-4811E95EAFE4}" type="slidenum">
              <a:rPr lang="tr-TR" smtClean="0"/>
              <a:pPr eaLnBrk="1" hangingPunct="1"/>
              <a:t>3</a:t>
            </a:fld>
            <a:endParaRPr lang="tr-TR" smtClean="0"/>
          </a:p>
        </p:txBody>
      </p:sp>
      <p:sp>
        <p:nvSpPr>
          <p:cNvPr id="6147" name="1 Başlık"/>
          <p:cNvSpPr>
            <a:spLocks noGrp="1"/>
          </p:cNvSpPr>
          <p:nvPr>
            <p:ph type="title" idx="4294967295"/>
          </p:nvPr>
        </p:nvSpPr>
        <p:spPr>
          <a:xfrm>
            <a:off x="1952626" y="928689"/>
            <a:ext cx="8183563" cy="693737"/>
          </a:xfrm>
        </p:spPr>
        <p:txBody>
          <a:bodyPr anchor="b"/>
          <a:lstStyle/>
          <a:p>
            <a:pPr eaLnBrk="1" hangingPunct="1"/>
            <a:r>
              <a:rPr lang="tr-TR" sz="3200" b="1">
                <a:solidFill>
                  <a:srgbClr val="B32C16"/>
                </a:solidFill>
              </a:rPr>
              <a:t>PDÖ NEDİR?</a:t>
            </a:r>
          </a:p>
        </p:txBody>
      </p:sp>
      <p:sp>
        <p:nvSpPr>
          <p:cNvPr id="6148" name="2 İçerik Yer Tutucusu"/>
          <p:cNvSpPr>
            <a:spLocks noGrp="1"/>
          </p:cNvSpPr>
          <p:nvPr>
            <p:ph sz="quarter" idx="4294967295"/>
          </p:nvPr>
        </p:nvSpPr>
        <p:spPr>
          <a:xfrm>
            <a:off x="2057401" y="2438400"/>
            <a:ext cx="8183563" cy="2071688"/>
          </a:xfrm>
        </p:spPr>
        <p:txBody>
          <a:bodyPr/>
          <a:lstStyle/>
          <a:p>
            <a:pPr marL="273050" indent="-273050">
              <a:buNone/>
            </a:pPr>
            <a:r>
              <a:rPr lang="tr-TR" b="1" smtClean="0">
                <a:latin typeface="Times New Roman" pitchFamily="18" charset="0"/>
              </a:rPr>
              <a:t>	</a:t>
            </a:r>
            <a:r>
              <a:rPr lang="tr-TR" b="1"/>
              <a:t>A</a:t>
            </a:r>
            <a:r>
              <a:rPr lang="tr-TR" b="1">
                <a:cs typeface="Times New Roman" pitchFamily="18" charset="0"/>
              </a:rPr>
              <a:t>raştırma etrafında organize edilen </a:t>
            </a:r>
            <a:r>
              <a:rPr lang="tr-TR" b="1" u="sng">
                <a:cs typeface="Times New Roman" pitchFamily="18" charset="0"/>
              </a:rPr>
              <a:t>yaparak, yaşayarak öğrenmeyi</a:t>
            </a:r>
            <a:r>
              <a:rPr lang="tr-TR" b="1">
                <a:cs typeface="Times New Roman" pitchFamily="18" charset="0"/>
              </a:rPr>
              <a:t>, var olan karışıklığın çözümünü ve </a:t>
            </a:r>
            <a:r>
              <a:rPr lang="tr-TR" b="1" u="sng">
                <a:cs typeface="Times New Roman" pitchFamily="18" charset="0"/>
              </a:rPr>
              <a:t>gerçek hayat problemlerini</a:t>
            </a:r>
            <a:r>
              <a:rPr lang="tr-TR" b="1">
                <a:cs typeface="Times New Roman" pitchFamily="18" charset="0"/>
              </a:rPr>
              <a:t> temel alır.</a:t>
            </a:r>
          </a:p>
        </p:txBody>
      </p:sp>
      <p:sp>
        <p:nvSpPr>
          <p:cNvPr id="6149"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619332AF-937D-42CC-A121-3A9839B5C3AC}" type="slidenum">
              <a:rPr lang="en-US" sz="1400" b="1" baseline="-25000">
                <a:solidFill>
                  <a:srgbClr val="FFFFFF"/>
                </a:solidFill>
                <a:latin typeface="Times New Roman" pitchFamily="18" charset="0"/>
              </a:rPr>
              <a:pPr algn="ctr" eaLnBrk="1" hangingPunct="1"/>
              <a:t>3</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20830742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552696A-56DD-40B9-B4F3-34D467BAC841}" type="slidenum">
              <a:rPr lang="tr-TR" smtClean="0"/>
              <a:pPr eaLnBrk="1" hangingPunct="1"/>
              <a:t>30</a:t>
            </a:fld>
            <a:endParaRPr lang="tr-TR" smtClean="0"/>
          </a:p>
        </p:txBody>
      </p:sp>
      <p:sp>
        <p:nvSpPr>
          <p:cNvPr id="47107" name="Rectangle 2"/>
          <p:cNvSpPr>
            <a:spLocks noGrp="1" noChangeArrowheads="1"/>
          </p:cNvSpPr>
          <p:nvPr>
            <p:ph type="title" idx="4294967295"/>
          </p:nvPr>
        </p:nvSpPr>
        <p:spPr>
          <a:xfrm>
            <a:off x="2025651" y="357189"/>
            <a:ext cx="7466013" cy="631825"/>
          </a:xfrm>
        </p:spPr>
        <p:txBody>
          <a:bodyPr anchor="b"/>
          <a:lstStyle/>
          <a:p>
            <a:pPr eaLnBrk="1" hangingPunct="1"/>
            <a:r>
              <a:rPr lang="tr-TR" sz="2800" b="1">
                <a:solidFill>
                  <a:srgbClr val="FF0066"/>
                </a:solidFill>
              </a:rPr>
              <a:t>SENARYO 4</a:t>
            </a:r>
            <a:endParaRPr lang="en-US" sz="2800" b="1">
              <a:solidFill>
                <a:srgbClr val="FF0066"/>
              </a:solidFill>
            </a:endParaRPr>
          </a:p>
        </p:txBody>
      </p:sp>
      <p:sp>
        <p:nvSpPr>
          <p:cNvPr id="47108" name="Rectangle 3"/>
          <p:cNvSpPr>
            <a:spLocks noGrp="1" noChangeArrowheads="1"/>
          </p:cNvSpPr>
          <p:nvPr>
            <p:ph sz="quarter" idx="4294967295"/>
          </p:nvPr>
        </p:nvSpPr>
        <p:spPr>
          <a:xfrm>
            <a:off x="2438400" y="1295401"/>
            <a:ext cx="7467600" cy="4873625"/>
          </a:xfrm>
        </p:spPr>
        <p:txBody>
          <a:bodyPr/>
          <a:lstStyle/>
          <a:p>
            <a:pPr marL="273050" indent="-273050">
              <a:lnSpc>
                <a:spcPct val="80000"/>
              </a:lnSpc>
              <a:buNone/>
            </a:pPr>
            <a:r>
              <a:rPr lang="tr-TR"/>
              <a:t>	</a:t>
            </a:r>
            <a:r>
              <a:rPr lang="tr-TR" sz="2000"/>
              <a:t>Siz bir genetik uzmanısınız. Ayşe ve Ahmet adında iki yeni hastanız var. Ayşe ve Ahmet evlenecekler ve evlenmeden önce sizinle görüşmeye geliyorlar.Sizden arkadaşlarından duydukları “hastalıkla” ilgili bilgi almak istiyorlar.Ailelerinde de bu hastalığın olduğunu,sözünü ettikleri hastalığın vücudun farklı bölgelerinde ortaya çıkabildiğini belirtiyorlar.Ayşe ve Ahmet bu hastalığın kendilerinde de olabileceğini düşünüyorlar ve bunun ileride çocuklarına geçme olasılığının olup olmadığını;hastalık kendilerinde olmasa da hastalığın çocuklarında görülüp görülmeyeceğini merak ediyorlar.</a:t>
            </a:r>
          </a:p>
          <a:p>
            <a:pPr marL="273050" indent="-273050">
              <a:lnSpc>
                <a:spcPct val="80000"/>
              </a:lnSpc>
            </a:pPr>
            <a:endParaRPr lang="tr-TR" sz="2000"/>
          </a:p>
          <a:p>
            <a:pPr marL="273050" indent="-273050">
              <a:lnSpc>
                <a:spcPct val="80000"/>
              </a:lnSpc>
            </a:pPr>
            <a:r>
              <a:rPr lang="tr-TR" sz="2000"/>
              <a:t>Eldeki verilere ek olarak hangi bilgileri öğrenmek isterdiniz?</a:t>
            </a:r>
          </a:p>
          <a:p>
            <a:pPr marL="273050" indent="-273050">
              <a:lnSpc>
                <a:spcPct val="80000"/>
              </a:lnSpc>
            </a:pPr>
            <a:r>
              <a:rPr lang="tr-TR" sz="2000"/>
              <a:t>Bu bilgiler size nasıl yardımcı olur?</a:t>
            </a:r>
          </a:p>
          <a:p>
            <a:pPr marL="273050" indent="-273050">
              <a:lnSpc>
                <a:spcPct val="80000"/>
              </a:lnSpc>
            </a:pPr>
            <a:r>
              <a:rPr lang="tr-TR" sz="2000"/>
              <a:t>Bundan sonra ne yapmayı düşünüyorsunuz?</a:t>
            </a:r>
            <a:endParaRPr lang="en-US" sz="2000"/>
          </a:p>
        </p:txBody>
      </p:sp>
      <p:sp>
        <p:nvSpPr>
          <p:cNvPr id="47109"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C02742F8-AEF0-455D-A43C-091EAAFBD842}" type="slidenum">
              <a:rPr lang="en-US" sz="1400" b="1" baseline="-25000">
                <a:solidFill>
                  <a:srgbClr val="FFFFFF"/>
                </a:solidFill>
                <a:latin typeface="Times New Roman" pitchFamily="18" charset="0"/>
              </a:rPr>
              <a:pPr algn="ctr" eaLnBrk="1" hangingPunct="1"/>
              <a:t>30</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4126377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2966045-24BF-4419-AF43-75A6315E27BD}" type="slidenum">
              <a:rPr lang="tr-TR" smtClean="0"/>
              <a:pPr eaLnBrk="1" hangingPunct="1"/>
              <a:t>4</a:t>
            </a:fld>
            <a:endParaRPr lang="tr-TR" smtClean="0"/>
          </a:p>
        </p:txBody>
      </p:sp>
      <p:sp>
        <p:nvSpPr>
          <p:cNvPr id="7171" name="1 Başlık"/>
          <p:cNvSpPr>
            <a:spLocks noGrp="1"/>
          </p:cNvSpPr>
          <p:nvPr>
            <p:ph type="title" idx="4294967295"/>
          </p:nvPr>
        </p:nvSpPr>
        <p:spPr>
          <a:xfrm>
            <a:off x="1952626" y="428626"/>
            <a:ext cx="8183563" cy="1050925"/>
          </a:xfrm>
        </p:spPr>
        <p:txBody>
          <a:bodyPr anchor="b"/>
          <a:lstStyle/>
          <a:p>
            <a:pPr eaLnBrk="1" hangingPunct="1"/>
            <a:endParaRPr lang="tr-TR" smtClean="0"/>
          </a:p>
        </p:txBody>
      </p:sp>
      <p:sp>
        <p:nvSpPr>
          <p:cNvPr id="7172" name="2 İçerik Yer Tutucusu"/>
          <p:cNvSpPr>
            <a:spLocks noGrp="1"/>
          </p:cNvSpPr>
          <p:nvPr>
            <p:ph sz="quarter" idx="4294967295"/>
          </p:nvPr>
        </p:nvSpPr>
        <p:spPr>
          <a:xfrm>
            <a:off x="2057401" y="2133600"/>
            <a:ext cx="8183563" cy="2857500"/>
          </a:xfrm>
        </p:spPr>
        <p:txBody>
          <a:bodyPr/>
          <a:lstStyle/>
          <a:p>
            <a:pPr marL="273050" indent="-273050">
              <a:buNone/>
            </a:pPr>
            <a:r>
              <a:rPr lang="tr-TR" sz="3600">
                <a:latin typeface="Times New Roman" pitchFamily="18" charset="0"/>
                <a:cs typeface="Times New Roman" pitchFamily="18" charset="0"/>
              </a:rPr>
              <a:t>	</a:t>
            </a:r>
            <a:r>
              <a:rPr lang="tr-TR">
                <a:cs typeface="Times New Roman" pitchFamily="18" charset="0"/>
              </a:rPr>
              <a:t>PDÖ, öğrencilerin yüz yüze gelerek </a:t>
            </a:r>
            <a:r>
              <a:rPr lang="tr-TR" u="sng">
                <a:solidFill>
                  <a:srgbClr val="00B050"/>
                </a:solidFill>
                <a:cs typeface="Times New Roman" pitchFamily="18" charset="0"/>
              </a:rPr>
              <a:t>küçük gruplar</a:t>
            </a:r>
            <a:r>
              <a:rPr lang="tr-TR">
                <a:cs typeface="Times New Roman" pitchFamily="18" charset="0"/>
              </a:rPr>
              <a:t> halinde çalıştıkları bir yaklaşımdır. Öğrenciler, bütün katılımcıların </a:t>
            </a:r>
            <a:r>
              <a:rPr lang="tr-TR" u="sng">
                <a:solidFill>
                  <a:srgbClr val="00B050"/>
                </a:solidFill>
                <a:cs typeface="Times New Roman" pitchFamily="18" charset="0"/>
              </a:rPr>
              <a:t>sorumluluk </a:t>
            </a:r>
            <a:r>
              <a:rPr lang="tr-TR">
                <a:cs typeface="Times New Roman" pitchFamily="18" charset="0"/>
              </a:rPr>
              <a:t>almasını sağlayarak bir çok bakış açısı sağladığından bir rahatlama içinde olurlar.</a:t>
            </a:r>
            <a:endParaRPr lang="en-US">
              <a:cs typeface="Times New Roman" pitchFamily="18" charset="0"/>
            </a:endParaRPr>
          </a:p>
          <a:p>
            <a:pPr marL="273050" indent="-273050">
              <a:buNone/>
            </a:pPr>
            <a:endParaRPr lang="tr-TR"/>
          </a:p>
        </p:txBody>
      </p:sp>
      <p:sp>
        <p:nvSpPr>
          <p:cNvPr id="7173"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0AF33567-8E5D-4595-B393-DCDFF9C7C4EF}" type="slidenum">
              <a:rPr lang="en-US" sz="1400" b="1" baseline="-25000">
                <a:solidFill>
                  <a:srgbClr val="FFFFFF"/>
                </a:solidFill>
                <a:latin typeface="Times New Roman" pitchFamily="18" charset="0"/>
              </a:rPr>
              <a:pPr algn="ctr" eaLnBrk="1" hangingPunct="1"/>
              <a:t>4</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5412271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90B8DF8-4409-4E64-97E4-C809B6910EF9}" type="slidenum">
              <a:rPr lang="tr-TR" smtClean="0"/>
              <a:pPr eaLnBrk="1" hangingPunct="1"/>
              <a:t>5</a:t>
            </a:fld>
            <a:endParaRPr lang="tr-TR" smtClean="0"/>
          </a:p>
        </p:txBody>
      </p:sp>
      <p:sp>
        <p:nvSpPr>
          <p:cNvPr id="8195" name="Rectangle 2"/>
          <p:cNvSpPr>
            <a:spLocks noGrp="1" noChangeArrowheads="1"/>
          </p:cNvSpPr>
          <p:nvPr>
            <p:ph type="title" idx="4294967295"/>
          </p:nvPr>
        </p:nvSpPr>
        <p:spPr>
          <a:xfrm>
            <a:off x="2024063" y="571501"/>
            <a:ext cx="8183562" cy="1050925"/>
          </a:xfrm>
        </p:spPr>
        <p:txBody>
          <a:bodyPr anchor="b"/>
          <a:lstStyle/>
          <a:p>
            <a:pPr eaLnBrk="1" hangingPunct="1"/>
            <a:r>
              <a:rPr lang="tr-TR" smtClean="0">
                <a:solidFill>
                  <a:srgbClr val="FF0066"/>
                </a:solidFill>
                <a:latin typeface="Times New Roman" pitchFamily="18" charset="0"/>
              </a:rPr>
              <a:t>AMACI…</a:t>
            </a:r>
            <a:endParaRPr lang="en-US" smtClean="0">
              <a:solidFill>
                <a:srgbClr val="FF0066"/>
              </a:solidFill>
              <a:latin typeface="Times New Roman" pitchFamily="18" charset="0"/>
            </a:endParaRPr>
          </a:p>
        </p:txBody>
      </p:sp>
      <p:sp>
        <p:nvSpPr>
          <p:cNvPr id="8196" name="Rectangle 3"/>
          <p:cNvSpPr>
            <a:spLocks noGrp="1" noChangeArrowheads="1"/>
          </p:cNvSpPr>
          <p:nvPr>
            <p:ph sz="quarter" idx="4294967295"/>
          </p:nvPr>
        </p:nvSpPr>
        <p:spPr>
          <a:xfrm>
            <a:off x="2057401" y="2057401"/>
            <a:ext cx="8183563" cy="3509963"/>
          </a:xfrm>
        </p:spPr>
        <p:txBody>
          <a:bodyPr/>
          <a:lstStyle/>
          <a:p>
            <a:pPr marL="273050" indent="-273050" algn="ctr">
              <a:buNone/>
            </a:pPr>
            <a:r>
              <a:rPr lang="tr-TR" sz="3600" b="1" dirty="0">
                <a:latin typeface="Times New Roman" pitchFamily="18" charset="0"/>
                <a:cs typeface="Times New Roman" pitchFamily="18" charset="0"/>
              </a:rPr>
              <a:t>	</a:t>
            </a:r>
          </a:p>
          <a:p>
            <a:pPr marL="273050" indent="-273050">
              <a:buNone/>
            </a:pPr>
            <a:r>
              <a:rPr lang="tr-TR" sz="3600" b="1" dirty="0">
                <a:solidFill>
                  <a:srgbClr val="3333FF"/>
                </a:solidFill>
                <a:latin typeface="Times New Roman" pitchFamily="18" charset="0"/>
                <a:cs typeface="Times New Roman" pitchFamily="18" charset="0"/>
              </a:rPr>
              <a:t>	</a:t>
            </a:r>
            <a:r>
              <a:rPr lang="tr-TR" dirty="0">
                <a:cs typeface="Times New Roman" pitchFamily="18" charset="0"/>
              </a:rPr>
              <a:t>PDÖ özellikle, </a:t>
            </a:r>
            <a:r>
              <a:rPr lang="tr-TR" dirty="0">
                <a:solidFill>
                  <a:srgbClr val="FF0000"/>
                </a:solidFill>
                <a:cs typeface="Times New Roman" pitchFamily="18" charset="0"/>
              </a:rPr>
              <a:t>problemi çözme ve anlama becerilerini geliştirmek ve insanların gelecekte karşılaşacakları durumlarla yüzleştirmek için çeşitli problemlerle, olası prensipleri tanıtmayı </a:t>
            </a:r>
            <a:r>
              <a:rPr lang="tr-TR" dirty="0">
                <a:cs typeface="Times New Roman" pitchFamily="18" charset="0"/>
              </a:rPr>
              <a:t>amaçlamaktadır.</a:t>
            </a:r>
            <a:endParaRPr lang="en-US" dirty="0">
              <a:cs typeface="Times New Roman" pitchFamily="18" charset="0"/>
            </a:endParaRPr>
          </a:p>
        </p:txBody>
      </p:sp>
      <p:sp>
        <p:nvSpPr>
          <p:cNvPr id="8197"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7D6DF634-1A94-4BCF-85BC-517A00D43534}" type="slidenum">
              <a:rPr lang="en-US" sz="1400" b="1" baseline="-25000">
                <a:solidFill>
                  <a:srgbClr val="FFFFFF"/>
                </a:solidFill>
                <a:latin typeface="Times New Roman" pitchFamily="18" charset="0"/>
              </a:rPr>
              <a:pPr algn="ctr" eaLnBrk="1" hangingPunct="1"/>
              <a:t>5</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17888703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90A0508-CD99-4D34-AF9C-A663A56D5AB0}" type="slidenum">
              <a:rPr lang="tr-TR" smtClean="0"/>
              <a:pPr eaLnBrk="1" hangingPunct="1"/>
              <a:t>6</a:t>
            </a:fld>
            <a:endParaRPr lang="tr-TR" smtClean="0"/>
          </a:p>
        </p:txBody>
      </p:sp>
      <p:sp>
        <p:nvSpPr>
          <p:cNvPr id="9219" name="1 Başlık"/>
          <p:cNvSpPr>
            <a:spLocks noGrp="1"/>
          </p:cNvSpPr>
          <p:nvPr>
            <p:ph type="title" idx="4294967295"/>
          </p:nvPr>
        </p:nvSpPr>
        <p:spPr>
          <a:xfrm>
            <a:off x="1981200" y="457200"/>
            <a:ext cx="8229600" cy="609600"/>
          </a:xfrm>
        </p:spPr>
        <p:txBody>
          <a:bodyPr anchor="b"/>
          <a:lstStyle/>
          <a:p>
            <a:pPr eaLnBrk="1" hangingPunct="1"/>
            <a:r>
              <a:rPr lang="tr-TR" sz="2400" u="sng">
                <a:solidFill>
                  <a:schemeClr val="accent2"/>
                </a:solidFill>
              </a:rPr>
              <a:t>Dewey’in PDÖ’de Üzerinde Durduğu 6 Önemli Özellik</a:t>
            </a:r>
          </a:p>
        </p:txBody>
      </p:sp>
      <p:sp>
        <p:nvSpPr>
          <p:cNvPr id="3" name="2 İçerik Yer Tutucusu"/>
          <p:cNvSpPr>
            <a:spLocks noGrp="1"/>
          </p:cNvSpPr>
          <p:nvPr>
            <p:ph sz="quarter" idx="4294967295"/>
          </p:nvPr>
        </p:nvSpPr>
        <p:spPr>
          <a:xfrm>
            <a:off x="2024064" y="1285876"/>
            <a:ext cx="7858125" cy="5000625"/>
          </a:xfrm>
        </p:spPr>
        <p:txBody>
          <a:bodyPr>
            <a:normAutofit fontScale="92500" lnSpcReduction="10000"/>
          </a:bodyPr>
          <a:lstStyle/>
          <a:p>
            <a:pPr marL="273050" indent="-273050">
              <a:defRPr/>
            </a:pPr>
            <a:r>
              <a:rPr lang="tr-TR" sz="2400">
                <a:latin typeface="Times New Roman" pitchFamily="18" charset="0"/>
              </a:rPr>
              <a:t>Öğrencilerin karşılaştıkları </a:t>
            </a:r>
            <a:r>
              <a:rPr lang="tr-TR" sz="2400">
                <a:solidFill>
                  <a:srgbClr val="B32C16"/>
                </a:solidFill>
                <a:latin typeface="Times New Roman" pitchFamily="18" charset="0"/>
              </a:rPr>
              <a:t>şüpheli bir durum </a:t>
            </a:r>
            <a:r>
              <a:rPr lang="tr-TR" sz="2400">
                <a:latin typeface="Times New Roman" pitchFamily="18" charset="0"/>
              </a:rPr>
              <a:t>olmalı</a:t>
            </a:r>
          </a:p>
          <a:p>
            <a:pPr marL="273050" indent="-273050">
              <a:defRPr/>
            </a:pPr>
            <a:endParaRPr lang="tr-TR" sz="2400">
              <a:latin typeface="Times New Roman" pitchFamily="18" charset="0"/>
            </a:endParaRPr>
          </a:p>
          <a:p>
            <a:pPr marL="273050" indent="-273050">
              <a:defRPr/>
            </a:pPr>
            <a:r>
              <a:rPr lang="tr-TR" sz="2400">
                <a:latin typeface="Times New Roman" pitchFamily="18" charset="0"/>
              </a:rPr>
              <a:t>Çözüm bulmak için </a:t>
            </a:r>
            <a:r>
              <a:rPr lang="tr-TR" sz="2400">
                <a:solidFill>
                  <a:srgbClr val="B32C16"/>
                </a:solidFill>
                <a:latin typeface="Times New Roman" pitchFamily="18" charset="0"/>
              </a:rPr>
              <a:t>problem </a:t>
            </a:r>
            <a:r>
              <a:rPr lang="tr-TR" sz="2400">
                <a:latin typeface="Times New Roman" pitchFamily="18" charset="0"/>
              </a:rPr>
              <a:t>düzenlenmeli</a:t>
            </a:r>
          </a:p>
          <a:p>
            <a:pPr marL="273050" indent="-273050">
              <a:defRPr/>
            </a:pPr>
            <a:endParaRPr lang="tr-TR" sz="2400">
              <a:latin typeface="Times New Roman" pitchFamily="18" charset="0"/>
            </a:endParaRPr>
          </a:p>
          <a:p>
            <a:pPr marL="273050" indent="-273050">
              <a:defRPr/>
            </a:pPr>
            <a:r>
              <a:rPr lang="tr-TR" sz="2400">
                <a:latin typeface="Times New Roman" pitchFamily="18" charset="0"/>
              </a:rPr>
              <a:t>Daha önce yapılan çalışmalar hakkında bilgi edinilmeli</a:t>
            </a:r>
          </a:p>
          <a:p>
            <a:pPr marL="273050" indent="-273050">
              <a:defRPr/>
            </a:pPr>
            <a:endParaRPr lang="tr-TR" sz="2400">
              <a:latin typeface="Times New Roman" pitchFamily="18" charset="0"/>
            </a:endParaRPr>
          </a:p>
          <a:p>
            <a:pPr marL="273050" indent="-273050">
              <a:defRPr/>
            </a:pPr>
            <a:r>
              <a:rPr lang="tr-TR" sz="2400">
                <a:latin typeface="Times New Roman" pitchFamily="18" charset="0"/>
              </a:rPr>
              <a:t>Elde edilen bilgiler hakkında bir hükme ulaşmak için </a:t>
            </a:r>
            <a:r>
              <a:rPr lang="tr-TR" sz="2400">
                <a:solidFill>
                  <a:srgbClr val="B32C16"/>
                </a:solidFill>
                <a:latin typeface="Times New Roman" pitchFamily="18" charset="0"/>
              </a:rPr>
              <a:t>alternatiflerden nedenler süreci </a:t>
            </a:r>
            <a:r>
              <a:rPr lang="tr-TR" sz="2400">
                <a:latin typeface="Times New Roman" pitchFamily="18" charset="0"/>
              </a:rPr>
              <a:t>ortaya çıkarılmalı</a:t>
            </a:r>
          </a:p>
          <a:p>
            <a:pPr marL="273050" indent="-273050">
              <a:defRPr/>
            </a:pPr>
            <a:endParaRPr lang="tr-TR" sz="2400">
              <a:latin typeface="Times New Roman" pitchFamily="18" charset="0"/>
            </a:endParaRPr>
          </a:p>
          <a:p>
            <a:pPr marL="273050" indent="-273050">
              <a:defRPr/>
            </a:pPr>
            <a:r>
              <a:rPr lang="tr-TR" sz="2400">
                <a:latin typeface="Times New Roman" pitchFamily="18" charset="0"/>
              </a:rPr>
              <a:t>Çözümün </a:t>
            </a:r>
            <a:r>
              <a:rPr lang="tr-TR" sz="2400">
                <a:solidFill>
                  <a:srgbClr val="B32C16"/>
                </a:solidFill>
                <a:latin typeface="Times New Roman" pitchFamily="18" charset="0"/>
              </a:rPr>
              <a:t>kavramsal ve deneysel öğeler</a:t>
            </a:r>
            <a:r>
              <a:rPr lang="tr-TR" sz="2400">
                <a:latin typeface="Times New Roman" pitchFamily="18" charset="0"/>
              </a:rPr>
              <a:t>i ortaya konulmalı</a:t>
            </a:r>
          </a:p>
          <a:p>
            <a:pPr marL="273050" indent="-273050">
              <a:defRPr/>
            </a:pPr>
            <a:endParaRPr lang="tr-TR" sz="2400">
              <a:latin typeface="Times New Roman" pitchFamily="18" charset="0"/>
            </a:endParaRPr>
          </a:p>
          <a:p>
            <a:pPr marL="273050" indent="-273050">
              <a:defRPr/>
            </a:pPr>
            <a:r>
              <a:rPr lang="tr-TR" sz="2400">
                <a:latin typeface="Times New Roman" pitchFamily="18" charset="0"/>
              </a:rPr>
              <a:t>Bilimsel ve mantıklı bilgiler arasındaki ilişki araştırmaya uygun olmalı</a:t>
            </a:r>
          </a:p>
          <a:p>
            <a:pPr marL="273050" indent="-273050">
              <a:defRPr/>
            </a:pPr>
            <a:endParaRPr lang="tr-TR" sz="2400"/>
          </a:p>
        </p:txBody>
      </p:sp>
      <p:sp>
        <p:nvSpPr>
          <p:cNvPr id="9221"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0667BD03-41BC-49A2-88BA-2A87850B62DA}" type="slidenum">
              <a:rPr lang="en-US" sz="1400" b="1" baseline="-25000">
                <a:solidFill>
                  <a:srgbClr val="FFFFFF"/>
                </a:solidFill>
                <a:latin typeface="Times New Roman" pitchFamily="18" charset="0"/>
              </a:rPr>
              <a:pPr algn="ctr" eaLnBrk="1" hangingPunct="1"/>
              <a:t>6</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2818868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DDC99FB-BD62-46DE-B546-3376FD625E05}" type="slidenum">
              <a:rPr lang="tr-TR" smtClean="0"/>
              <a:pPr eaLnBrk="1" hangingPunct="1"/>
              <a:t>7</a:t>
            </a:fld>
            <a:endParaRPr lang="tr-TR" smtClean="0"/>
          </a:p>
        </p:txBody>
      </p:sp>
      <p:sp>
        <p:nvSpPr>
          <p:cNvPr id="10243" name="1 Başlık"/>
          <p:cNvSpPr>
            <a:spLocks noGrp="1"/>
          </p:cNvSpPr>
          <p:nvPr>
            <p:ph type="title" idx="4294967295"/>
          </p:nvPr>
        </p:nvSpPr>
        <p:spPr/>
        <p:txBody>
          <a:bodyPr anchor="b"/>
          <a:lstStyle/>
          <a:p>
            <a:pPr eaLnBrk="1" hangingPunct="1"/>
            <a:endParaRPr lang="tr-TR" smtClean="0"/>
          </a:p>
        </p:txBody>
      </p:sp>
      <p:sp>
        <p:nvSpPr>
          <p:cNvPr id="3" name="2 İçerik Yer Tutucusu"/>
          <p:cNvSpPr>
            <a:spLocks noGrp="1"/>
          </p:cNvSpPr>
          <p:nvPr>
            <p:ph sz="quarter" idx="4294967295"/>
          </p:nvPr>
        </p:nvSpPr>
        <p:spPr>
          <a:xfrm>
            <a:off x="1952626" y="1928813"/>
            <a:ext cx="7758113" cy="2786062"/>
          </a:xfrm>
        </p:spPr>
        <p:txBody>
          <a:bodyPr>
            <a:normAutofit/>
          </a:bodyPr>
          <a:lstStyle/>
          <a:p>
            <a:pPr marL="273050" indent="-273050">
              <a:defRPr/>
            </a:pPr>
            <a:r>
              <a:rPr lang="tr-TR" sz="3600">
                <a:latin typeface="Times New Roman" pitchFamily="18" charset="0"/>
              </a:rPr>
              <a:t>PDÖ, öğrencilere bilgiyi derinlemesine anlama</a:t>
            </a:r>
            <a:r>
              <a:rPr lang="tr-TR" sz="3600">
                <a:solidFill>
                  <a:srgbClr val="B32C16"/>
                </a:solidFill>
                <a:latin typeface="Times New Roman" pitchFamily="18" charset="0"/>
              </a:rPr>
              <a:t>, eleştirel ve yaratıcı düşünme </a:t>
            </a:r>
            <a:r>
              <a:rPr lang="tr-TR" sz="3600">
                <a:latin typeface="Times New Roman" pitchFamily="18" charset="0"/>
              </a:rPr>
              <a:t>becerileri, </a:t>
            </a:r>
            <a:r>
              <a:rPr lang="tr-TR" sz="3600">
                <a:solidFill>
                  <a:srgbClr val="B32C16"/>
                </a:solidFill>
                <a:latin typeface="Times New Roman" pitchFamily="18" charset="0"/>
              </a:rPr>
              <a:t>problem bulma ve problem çözme </a:t>
            </a:r>
            <a:r>
              <a:rPr lang="tr-TR" sz="3600">
                <a:latin typeface="Times New Roman" pitchFamily="18" charset="0"/>
              </a:rPr>
              <a:t>becerileri, </a:t>
            </a:r>
            <a:r>
              <a:rPr lang="tr-TR" sz="3600">
                <a:solidFill>
                  <a:srgbClr val="B32C16"/>
                </a:solidFill>
                <a:latin typeface="Times New Roman" pitchFamily="18" charset="0"/>
              </a:rPr>
              <a:t>argümantasyon</a:t>
            </a:r>
            <a:r>
              <a:rPr lang="tr-TR" sz="3600">
                <a:latin typeface="Times New Roman" pitchFamily="18" charset="0"/>
              </a:rPr>
              <a:t> becerilerini geliştirir.</a:t>
            </a:r>
          </a:p>
        </p:txBody>
      </p:sp>
      <p:sp>
        <p:nvSpPr>
          <p:cNvPr id="10245"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E18B4B85-2542-4059-85C1-2FB513F8A9E5}" type="slidenum">
              <a:rPr lang="en-US" sz="1400" b="1" baseline="-25000">
                <a:solidFill>
                  <a:srgbClr val="FFFFFF"/>
                </a:solidFill>
                <a:latin typeface="Times New Roman" pitchFamily="18" charset="0"/>
              </a:rPr>
              <a:pPr algn="ctr" eaLnBrk="1" hangingPunct="1"/>
              <a:t>7</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7077343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5402349-7031-4035-8C47-E529F0645985}" type="slidenum">
              <a:rPr lang="tr-TR" smtClean="0"/>
              <a:pPr eaLnBrk="1" hangingPunct="1"/>
              <a:t>8</a:t>
            </a:fld>
            <a:endParaRPr lang="tr-TR" smtClean="0"/>
          </a:p>
        </p:txBody>
      </p:sp>
      <p:sp>
        <p:nvSpPr>
          <p:cNvPr id="2" name="1 Başlık"/>
          <p:cNvSpPr>
            <a:spLocks noGrp="1"/>
          </p:cNvSpPr>
          <p:nvPr>
            <p:ph type="title" idx="4294967295"/>
          </p:nvPr>
        </p:nvSpPr>
        <p:spPr>
          <a:xfrm>
            <a:off x="2024064" y="714375"/>
            <a:ext cx="7615237" cy="1143000"/>
          </a:xfrm>
        </p:spPr>
        <p:txBody>
          <a:bodyPr anchor="b">
            <a:normAutofit fontScale="90000"/>
          </a:bodyPr>
          <a:lstStyle/>
          <a:p>
            <a:pPr algn="l" eaLnBrk="1" hangingPunct="1">
              <a:defRPr/>
            </a:pPr>
            <a:r>
              <a:rPr lang="tr-TR" sz="2800">
                <a:solidFill>
                  <a:srgbClr val="FF0066"/>
                </a:solidFill>
                <a:latin typeface="Times New Roman" pitchFamily="18" charset="0"/>
              </a:rPr>
              <a:t>Probleme dayalı öğrenme yaşantılarının malzemesini oluşturan problemlerin özellikleri </a:t>
            </a:r>
            <a:br>
              <a:rPr lang="tr-TR" sz="2800">
                <a:solidFill>
                  <a:srgbClr val="FF0066"/>
                </a:solidFill>
                <a:latin typeface="Times New Roman" pitchFamily="18" charset="0"/>
              </a:rPr>
            </a:br>
            <a:r>
              <a:rPr lang="tr-TR" sz="2800">
                <a:solidFill>
                  <a:srgbClr val="FF0066"/>
                </a:solidFill>
                <a:latin typeface="Times New Roman" pitchFamily="18" charset="0"/>
              </a:rPr>
              <a:t>şu şekildedir:</a:t>
            </a:r>
          </a:p>
        </p:txBody>
      </p:sp>
      <p:sp>
        <p:nvSpPr>
          <p:cNvPr id="11268" name="2 İçerik Yer Tutucusu"/>
          <p:cNvSpPr>
            <a:spLocks noGrp="1"/>
          </p:cNvSpPr>
          <p:nvPr>
            <p:ph sz="quarter" idx="4294967295"/>
          </p:nvPr>
        </p:nvSpPr>
        <p:spPr>
          <a:xfrm>
            <a:off x="2057401" y="2133600"/>
            <a:ext cx="7466013" cy="4038600"/>
          </a:xfrm>
        </p:spPr>
        <p:txBody>
          <a:bodyPr/>
          <a:lstStyle/>
          <a:p>
            <a:pPr marL="273050" indent="-273050"/>
            <a:r>
              <a:rPr lang="tr-TR">
                <a:latin typeface="Times New Roman" pitchFamily="18" charset="0"/>
              </a:rPr>
              <a:t>Karmaşık ve kompleks</a:t>
            </a:r>
          </a:p>
          <a:p>
            <a:pPr marL="273050" indent="-273050"/>
            <a:r>
              <a:rPr lang="tr-TR">
                <a:latin typeface="Times New Roman" pitchFamily="18" charset="0"/>
              </a:rPr>
              <a:t>Araştırma, bilgi toplama ve yansıtmayı gerektiren</a:t>
            </a:r>
          </a:p>
          <a:p>
            <a:pPr marL="273050" indent="-273050"/>
            <a:r>
              <a:rPr lang="tr-TR">
                <a:latin typeface="Times New Roman" pitchFamily="18" charset="0"/>
              </a:rPr>
              <a:t>Değişen ve deneysel</a:t>
            </a:r>
          </a:p>
          <a:p>
            <a:pPr marL="273050" indent="-273050"/>
            <a:r>
              <a:rPr lang="tr-TR">
                <a:latin typeface="Times New Roman" pitchFamily="18" charset="0"/>
              </a:rPr>
              <a:t>Basit, tek bir çözümü olmayan, açık uçlu</a:t>
            </a:r>
          </a:p>
          <a:p>
            <a:pPr marL="273050" indent="-273050"/>
            <a:r>
              <a:rPr lang="tr-TR">
                <a:latin typeface="Times New Roman" pitchFamily="18" charset="0"/>
              </a:rPr>
              <a:t>Üst düzey düşünme becerilerini geliştiren</a:t>
            </a:r>
          </a:p>
          <a:p>
            <a:pPr marL="273050" indent="-273050"/>
            <a:r>
              <a:rPr lang="tr-TR">
                <a:latin typeface="Times New Roman" pitchFamily="18" charset="0"/>
              </a:rPr>
              <a:t>Yapılandırılmış nitelikte olan problemler</a:t>
            </a:r>
            <a:r>
              <a:rPr lang="tr-TR" smtClean="0">
                <a:latin typeface="Times New Roman" pitchFamily="18" charset="0"/>
              </a:rPr>
              <a:t>.</a:t>
            </a:r>
          </a:p>
          <a:p>
            <a:pPr marL="273050" indent="-273050"/>
            <a:endParaRPr lang="tr-TR" smtClean="0"/>
          </a:p>
        </p:txBody>
      </p:sp>
      <p:sp>
        <p:nvSpPr>
          <p:cNvPr id="11269"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C70B5608-0A36-407A-9FCE-B58D149CF33F}" type="slidenum">
              <a:rPr lang="en-US" sz="1400" b="1" baseline="-25000">
                <a:solidFill>
                  <a:srgbClr val="FFFFFF"/>
                </a:solidFill>
                <a:latin typeface="Times New Roman" pitchFamily="18" charset="0"/>
              </a:rPr>
              <a:pPr algn="ctr" eaLnBrk="1" hangingPunct="1"/>
              <a:t>8</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39944604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409D1A9-B90E-4A0D-8D81-82D79772AF27}" type="slidenum">
              <a:rPr lang="tr-TR" smtClean="0"/>
              <a:pPr eaLnBrk="1" hangingPunct="1"/>
              <a:t>9</a:t>
            </a:fld>
            <a:endParaRPr lang="tr-TR" smtClean="0"/>
          </a:p>
        </p:txBody>
      </p:sp>
      <p:sp>
        <p:nvSpPr>
          <p:cNvPr id="12291" name="1 Başlık"/>
          <p:cNvSpPr>
            <a:spLocks noGrp="1"/>
          </p:cNvSpPr>
          <p:nvPr>
            <p:ph type="title" idx="4294967295"/>
          </p:nvPr>
        </p:nvSpPr>
        <p:spPr>
          <a:xfrm>
            <a:off x="1981200" y="533400"/>
            <a:ext cx="8229600" cy="685800"/>
          </a:xfrm>
        </p:spPr>
        <p:txBody>
          <a:bodyPr anchor="b"/>
          <a:lstStyle/>
          <a:p>
            <a:pPr eaLnBrk="1" hangingPunct="1"/>
            <a:r>
              <a:rPr lang="tr-TR" sz="3200" b="1">
                <a:solidFill>
                  <a:srgbClr val="FF0066"/>
                </a:solidFill>
              </a:rPr>
              <a:t>Problem Senaryoları</a:t>
            </a:r>
          </a:p>
        </p:txBody>
      </p:sp>
      <p:sp>
        <p:nvSpPr>
          <p:cNvPr id="12292" name="2 İçerik Yer Tutucusu"/>
          <p:cNvSpPr>
            <a:spLocks noGrp="1"/>
          </p:cNvSpPr>
          <p:nvPr>
            <p:ph sz="quarter" idx="4294967295"/>
          </p:nvPr>
        </p:nvSpPr>
        <p:spPr>
          <a:xfrm>
            <a:off x="2133600" y="1828800"/>
            <a:ext cx="7467600" cy="4357688"/>
          </a:xfrm>
        </p:spPr>
        <p:txBody>
          <a:bodyPr/>
          <a:lstStyle/>
          <a:p>
            <a:pPr marL="273050" indent="-273050"/>
            <a:r>
              <a:rPr lang="tr-TR" dirty="0">
                <a:latin typeface="Times New Roman" pitchFamily="18" charset="0"/>
              </a:rPr>
              <a:t>İşlenecek konu analiz edildikten sonra, </a:t>
            </a:r>
            <a:r>
              <a:rPr lang="tr-TR" b="1" dirty="0">
                <a:latin typeface="Times New Roman" pitchFamily="18" charset="0"/>
              </a:rPr>
              <a:t>amaca uygun</a:t>
            </a:r>
            <a:r>
              <a:rPr lang="tr-TR" dirty="0">
                <a:latin typeface="Times New Roman" pitchFamily="18" charset="0"/>
              </a:rPr>
              <a:t> problemler ve bunlara bağlı senaryolar geliştirilmelidir.</a:t>
            </a:r>
          </a:p>
          <a:p>
            <a:pPr marL="273050" indent="-273050"/>
            <a:r>
              <a:rPr lang="tr-TR" b="1" dirty="0">
                <a:latin typeface="Times New Roman" pitchFamily="18" charset="0"/>
              </a:rPr>
              <a:t>Gerçek yaşam</a:t>
            </a:r>
            <a:r>
              <a:rPr lang="tr-TR" dirty="0">
                <a:latin typeface="Times New Roman" pitchFamily="18" charset="0"/>
              </a:rPr>
              <a:t> problemleri üzerinde durulmalıdır.</a:t>
            </a:r>
          </a:p>
          <a:p>
            <a:pPr marL="273050" indent="-273050"/>
            <a:r>
              <a:rPr lang="tr-TR" dirty="0">
                <a:latin typeface="Times New Roman" pitchFamily="18" charset="0"/>
              </a:rPr>
              <a:t>Öğrenci </a:t>
            </a:r>
            <a:r>
              <a:rPr lang="tr-TR" b="1" dirty="0">
                <a:latin typeface="Times New Roman" pitchFamily="18" charset="0"/>
              </a:rPr>
              <a:t>seviyesine uygun </a:t>
            </a:r>
            <a:r>
              <a:rPr lang="tr-TR" dirty="0">
                <a:latin typeface="Times New Roman" pitchFamily="18" charset="0"/>
              </a:rPr>
              <a:t>olmalıdır.</a:t>
            </a:r>
          </a:p>
          <a:p>
            <a:pPr marL="273050" indent="-273050"/>
            <a:r>
              <a:rPr lang="tr-TR" dirty="0">
                <a:latin typeface="Times New Roman" pitchFamily="18" charset="0"/>
              </a:rPr>
              <a:t>Senaryolar </a:t>
            </a:r>
            <a:r>
              <a:rPr lang="tr-TR" b="1" dirty="0">
                <a:latin typeface="Times New Roman" pitchFamily="18" charset="0"/>
              </a:rPr>
              <a:t>ilgi çekici </a:t>
            </a:r>
            <a:r>
              <a:rPr lang="tr-TR" dirty="0">
                <a:latin typeface="Times New Roman" pitchFamily="18" charset="0"/>
              </a:rPr>
              <a:t>olmalı ve süreç sonunda </a:t>
            </a:r>
            <a:r>
              <a:rPr lang="tr-TR" b="1" dirty="0">
                <a:latin typeface="Times New Roman" pitchFamily="18" charset="0"/>
              </a:rPr>
              <a:t>probleme çözüm üretmeli</a:t>
            </a:r>
            <a:r>
              <a:rPr lang="tr-TR" dirty="0">
                <a:latin typeface="Times New Roman" pitchFamily="18" charset="0"/>
              </a:rPr>
              <a:t>dir.</a:t>
            </a:r>
          </a:p>
          <a:p>
            <a:pPr marL="273050" indent="-273050"/>
            <a:endParaRPr lang="tr-TR" dirty="0"/>
          </a:p>
        </p:txBody>
      </p:sp>
      <p:sp>
        <p:nvSpPr>
          <p:cNvPr id="12293" name="3 Slayt Numarası Yer Tutucusu"/>
          <p:cNvSpPr txBox="1">
            <a:spLocks noGrp="1"/>
          </p:cNvSpPr>
          <p:nvPr/>
        </p:nvSpPr>
        <p:spPr bwMode="auto">
          <a:xfrm>
            <a:off x="9653588" y="5734050"/>
            <a:ext cx="6096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fld id="{D22CA2EE-8A35-4C65-92AC-01D67D6B4A89}" type="slidenum">
              <a:rPr lang="en-US" sz="1400" b="1" baseline="-25000">
                <a:solidFill>
                  <a:srgbClr val="FFFFFF"/>
                </a:solidFill>
                <a:latin typeface="Times New Roman" pitchFamily="18" charset="0"/>
              </a:rPr>
              <a:pPr algn="ctr" eaLnBrk="1" hangingPunct="1"/>
              <a:t>9</a:t>
            </a:fld>
            <a:endParaRPr lang="en-US" sz="1400" b="1" baseline="-25000">
              <a:solidFill>
                <a:srgbClr val="FFFFFF"/>
              </a:solidFill>
              <a:latin typeface="Times New Roman" pitchFamily="18" charset="0"/>
            </a:endParaRPr>
          </a:p>
        </p:txBody>
      </p:sp>
    </p:spTree>
    <p:extLst>
      <p:ext uri="{BB962C8B-B14F-4D97-AF65-F5344CB8AC3E}">
        <p14:creationId xmlns:p14="http://schemas.microsoft.com/office/powerpoint/2010/main" val="40351106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578</Words>
  <Application>Microsoft Office PowerPoint</Application>
  <PresentationFormat>Geniş ekran</PresentationFormat>
  <Paragraphs>224</Paragraphs>
  <Slides>30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30</vt:i4>
      </vt:variant>
    </vt:vector>
  </HeadingPairs>
  <TitlesOfParts>
    <vt:vector size="36" baseType="lpstr">
      <vt:lpstr>Arial</vt:lpstr>
      <vt:lpstr>Calibri</vt:lpstr>
      <vt:lpstr>Calibri Light</vt:lpstr>
      <vt:lpstr>Times New Roman</vt:lpstr>
      <vt:lpstr>Wingdings</vt:lpstr>
      <vt:lpstr>Office Teması</vt:lpstr>
      <vt:lpstr>PROBLEME DAYALI ÖĞRENME (PDÖ)</vt:lpstr>
      <vt:lpstr>PowerPoint Sunusu</vt:lpstr>
      <vt:lpstr>PDÖ NEDİR?</vt:lpstr>
      <vt:lpstr>PowerPoint Sunusu</vt:lpstr>
      <vt:lpstr>AMACI…</vt:lpstr>
      <vt:lpstr>Dewey’in PDÖ’de Üzerinde Durduğu 6 Önemli Özellik</vt:lpstr>
      <vt:lpstr>PowerPoint Sunusu</vt:lpstr>
      <vt:lpstr>Probleme dayalı öğrenme yaşantılarının malzemesini oluşturan problemlerin özellikleri  şu şekildedir:</vt:lpstr>
      <vt:lpstr>Problem Senaryoları</vt:lpstr>
      <vt:lpstr>PowerPoint Sunusu</vt:lpstr>
      <vt:lpstr>Problem Türleri</vt:lpstr>
      <vt:lpstr>Problem Çözme Süreci Basamakları</vt:lpstr>
      <vt:lpstr>PowerPoint Sunusu</vt:lpstr>
      <vt:lpstr>PDÖ Grupları ve İşbirlikli Öğrenmenin Öğrencilere Kazandırdıkları</vt:lpstr>
      <vt:lpstr>Probleme Dayalı Öğrenmenin  Öğrencilere Yararları</vt:lpstr>
      <vt:lpstr>PowerPoint Sunusu</vt:lpstr>
      <vt:lpstr>PDÖ’de Öğretmenin Rolü ve  Öğretmene Yararları </vt:lpstr>
      <vt:lpstr>PowerPoint Sunusu</vt:lpstr>
      <vt:lpstr>PowerPoint Sunusu</vt:lpstr>
      <vt:lpstr>PROBLEME DAYALI ÖĞRENMENİN DEĞERLENDİRİLMESİ</vt:lpstr>
      <vt:lpstr> Öğrencilerin Değerlendirilmesi</vt:lpstr>
      <vt:lpstr> Öğrencilerin Değerlendirilmesi</vt:lpstr>
      <vt:lpstr> Öğrencilerin Değerlendirilmesi</vt:lpstr>
      <vt:lpstr> Öğrencilerin Değerlendirilmesi</vt:lpstr>
      <vt:lpstr>Öğrenme Sürecinin Değerlendirilmesi</vt:lpstr>
      <vt:lpstr>PowerPoint Sunusu</vt:lpstr>
      <vt:lpstr>SENARYO 1</vt:lpstr>
      <vt:lpstr>SENARYO 2</vt:lpstr>
      <vt:lpstr>SENARYO 3</vt:lpstr>
      <vt:lpstr>SENARYO 4</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PROBLEME DAYALI ÖĞRENME (PDÖ)</dc:title>
  <dc:creator>mehmet İqbal</dc:creator>
  <cp:lastModifiedBy>mehmet İqbal</cp:lastModifiedBy>
  <cp:revision>1</cp:revision>
  <dcterms:created xsi:type="dcterms:W3CDTF">2017-12-10T22:09:46Z</dcterms:created>
  <dcterms:modified xsi:type="dcterms:W3CDTF">2017-12-10T22:09:56Z</dcterms:modified>
</cp:coreProperties>
</file>