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97" r:id="rId2"/>
    <p:sldId id="298" r:id="rId3"/>
    <p:sldId id="257" r:id="rId4"/>
    <p:sldId id="258" r:id="rId5"/>
    <p:sldId id="260" r:id="rId6"/>
    <p:sldId id="299" r:id="rId7"/>
    <p:sldId id="261" r:id="rId8"/>
    <p:sldId id="262" r:id="rId9"/>
    <p:sldId id="263" r:id="rId10"/>
    <p:sldId id="265" r:id="rId11"/>
    <p:sldId id="264" r:id="rId12"/>
    <p:sldId id="267" r:id="rId13"/>
    <p:sldId id="268" r:id="rId14"/>
    <p:sldId id="269" r:id="rId15"/>
    <p:sldId id="293" r:id="rId16"/>
    <p:sldId id="294" r:id="rId17"/>
    <p:sldId id="291" r:id="rId18"/>
    <p:sldId id="271" r:id="rId19"/>
    <p:sldId id="272" r:id="rId20"/>
    <p:sldId id="273" r:id="rId21"/>
    <p:sldId id="292" r:id="rId22"/>
    <p:sldId id="274" r:id="rId23"/>
    <p:sldId id="275" r:id="rId24"/>
    <p:sldId id="276" r:id="rId25"/>
    <p:sldId id="282" r:id="rId26"/>
    <p:sldId id="283" r:id="rId27"/>
    <p:sldId id="296" r:id="rId28"/>
    <p:sldId id="279" r:id="rId29"/>
    <p:sldId id="280" r:id="rId30"/>
    <p:sldId id="281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BD1C"/>
    <a:srgbClr val="6699FF"/>
    <a:srgbClr val="FFCC00"/>
    <a:srgbClr val="99FF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Açık Stil 2 - Vurgu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27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A29DDD-CDE5-4665-ADF0-BC1AFAD23ABB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BF7A4F-45F8-46D6-BF44-52001437A62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26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1507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A40643-F9A2-4AD0-85BC-CCB449ADA88A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51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6627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C7D53C-E5DD-4BA6-83BF-1141E870449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579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2771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664AF4-9934-41A2-A88F-4F51C5BE89DB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100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5059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FF2EEF-663D-42CD-BEBC-42744C53951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156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14090-4EC3-47D9-B6E8-526723652301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C5AB9-1D79-43F5-8594-8F1A768A5DF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1DEE-6EBA-411B-9037-C1A68E9B71B8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5645B-2B77-4AF4-9965-7CD19409331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570F1-E070-4E1B-9608-E09891D91A60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24C2F-DA4D-4F25-92A3-5C73D9348C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2F44C-2474-4BCA-BFC6-0268EDEC51C9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904B5-7E2F-4880-AED5-57418A049C2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667D2-DB98-43C1-99B7-D405281B9D6F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B99D8-03DC-42D0-B714-D50D8093F9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5B28-6A3B-43FF-A6B5-4FDBFF8837F0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BBBCE-6F73-4F9C-8D99-1F99DB9352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C7E9A-3411-4993-AE22-28A52963D2F8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17BF3-83BC-4E8D-AA24-86EBA93875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FB44-4A01-4F9E-BBF9-C8145CBD5CB0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4D76E-1A10-472E-ACF4-A5D9FDFA83A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99953-E069-4FD8-BACE-63C5AA244101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5C3A6-741B-4188-BD24-FB2E39947C7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352C-C359-4C5B-9EBD-F6208BA9B206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62A39-E849-4AF6-9B80-D657412F3C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8FC1C-7796-4683-B45B-D32C43F7B519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2B4E2-5E0E-42E9-9684-1FF5B5D66D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A7BAFD-232E-4ECF-8BEF-79C11884B8DB}" type="datetimeFigureOut">
              <a:rPr lang="tr-TR"/>
              <a:pPr>
                <a:defRPr/>
              </a:pPr>
              <a:t>14.11.2017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4FB5D2-4536-4864-98F5-D6455126C9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/>
          </p:cNvSpPr>
          <p:nvPr>
            <p:ph type="body" idx="1"/>
          </p:nvPr>
        </p:nvSpPr>
        <p:spPr>
          <a:xfrm>
            <a:off x="323850" y="836613"/>
            <a:ext cx="8229600" cy="4525962"/>
          </a:xfr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lin ang="5400000" scaled="1"/>
          </a:gradFill>
        </p:spPr>
        <p:txBody>
          <a:bodyPr/>
          <a:lstStyle/>
          <a:p>
            <a:pPr>
              <a:buFont typeface="Arial" charset="0"/>
              <a:buNone/>
            </a:pPr>
            <a:r>
              <a:rPr lang="tr-TR" sz="5400" b="1" smtClean="0">
                <a:solidFill>
                  <a:srgbClr val="FF0000"/>
                </a:solidFill>
                <a:latin typeface="Arial" charset="0"/>
              </a:rPr>
              <a:t>    </a:t>
            </a:r>
          </a:p>
          <a:p>
            <a:pPr>
              <a:buFont typeface="Arial" charset="0"/>
              <a:buNone/>
            </a:pPr>
            <a:r>
              <a:rPr lang="tr-TR" sz="4400" b="1" smtClean="0">
                <a:solidFill>
                  <a:srgbClr val="FF0000"/>
                </a:solidFill>
                <a:latin typeface="Arial" charset="0"/>
              </a:rPr>
              <a:t>   Prof.Dr. Aytül Kasapoğlu</a:t>
            </a:r>
          </a:p>
          <a:p>
            <a:pPr>
              <a:buFont typeface="Arial" charset="0"/>
              <a:buNone/>
            </a:pPr>
            <a:r>
              <a:rPr lang="tr-TR" sz="4400" b="1" smtClean="0">
                <a:solidFill>
                  <a:srgbClr val="FF0000"/>
                </a:solidFill>
                <a:latin typeface="Arial" charset="0"/>
              </a:rPr>
              <a:t>          </a:t>
            </a:r>
            <a:r>
              <a:rPr lang="tr-TR" b="1" smtClean="0">
                <a:solidFill>
                  <a:srgbClr val="FF0000"/>
                </a:solidFill>
                <a:latin typeface="Arial" charset="0"/>
              </a:rPr>
              <a:t>Araştırma Teknikleri</a:t>
            </a:r>
          </a:p>
          <a:p>
            <a:pPr>
              <a:buFont typeface="Arial" charset="0"/>
              <a:buNone/>
            </a:pPr>
            <a:r>
              <a:rPr lang="tr-TR" b="1" smtClean="0">
                <a:solidFill>
                  <a:srgbClr val="FF0000"/>
                </a:solidFill>
                <a:latin typeface="Arial" charset="0"/>
              </a:rPr>
              <a:t>                                &amp; </a:t>
            </a:r>
          </a:p>
          <a:p>
            <a:pPr>
              <a:buFont typeface="Arial" charset="0"/>
              <a:buNone/>
            </a:pPr>
            <a:r>
              <a:rPr lang="tr-TR" b="1" smtClean="0">
                <a:solidFill>
                  <a:srgbClr val="FF0000"/>
                </a:solidFill>
                <a:latin typeface="Arial" charset="0"/>
              </a:rPr>
              <a:t>                Nicel Araştırmalar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Tiplendirme Modelinin Tehlikesi;</a:t>
            </a:r>
          </a:p>
        </p:txBody>
      </p:sp>
      <p:sp>
        <p:nvSpPr>
          <p:cNvPr id="23554" name="İçerik Yer Tutucusu 2"/>
          <p:cNvSpPr>
            <a:spLocks noGrp="1"/>
          </p:cNvSpPr>
          <p:nvPr>
            <p:ph idx="1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İlgisiz herhangi iki değişken arasında ilişki kurularak gereksiz ve aşırı kullanımı, teori inşasının gelişimine engel olur</a:t>
            </a:r>
            <a:r>
              <a:rPr lang="tr-TR" smtClean="0"/>
              <a:t>.</a:t>
            </a:r>
          </a:p>
          <a:p>
            <a:pPr eaLnBrk="1" hangingPunct="1"/>
            <a:r>
              <a:rPr lang="tr-TR" smtClean="0">
                <a:solidFill>
                  <a:srgbClr val="99FF66"/>
                </a:solidFill>
              </a:rPr>
              <a:t>Kavram ve değişkenler arasındaki ilişkiyi ya da eğilimi göstermediği için teoriye benzemez.</a:t>
            </a:r>
          </a:p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Diğer kavramın hangi boyutunun ortaya çıkacağına dair öngörüde bulunma imkanı vermez.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Başlık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tr-TR" sz="4000" smtClean="0">
                <a:solidFill>
                  <a:srgbClr val="FF0000"/>
                </a:solidFill>
              </a:rPr>
              <a:t>Tip</a:t>
            </a:r>
            <a:r>
              <a:rPr lang="tr-TR" sz="4000" smtClean="0">
                <a:solidFill>
                  <a:srgbClr val="FF0000"/>
                </a:solidFill>
                <a:latin typeface="Arial" charset="0"/>
              </a:rPr>
              <a:t>lendirme</a:t>
            </a:r>
            <a:r>
              <a:rPr lang="tr-TR" sz="4000" smtClean="0">
                <a:solidFill>
                  <a:srgbClr val="FF0000"/>
                </a:solidFill>
              </a:rPr>
              <a:t> Modelinin İşlevi Nedir?</a:t>
            </a:r>
          </a:p>
        </p:txBody>
      </p:sp>
      <p:sp>
        <p:nvSpPr>
          <p:cNvPr id="24578" name="İçerik Yer Tutucusu 2"/>
          <p:cNvSpPr>
            <a:spLocks noGrp="1"/>
          </p:cNvSpPr>
          <p:nvPr>
            <p:ph idx="1"/>
          </p:nvPr>
        </p:nvSpPr>
        <p:spPr>
          <a:solidFill>
            <a:srgbClr val="FFCC00"/>
          </a:solidFill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</a:pPr>
            <a:r>
              <a:rPr lang="tr-TR" smtClean="0"/>
              <a:t>Etkileşimin kolay ortaya konmasını sağlar.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tr-TR" smtClean="0"/>
              <a:t>İki veya daha fazla değişkenin etkileşimini fonksiyon olarak basitçe gösterir.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tr-TR" smtClean="0"/>
              <a:t>Kavramlaştırmayı basitleştirir.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tr-TR" b="1" smtClean="0"/>
              <a:t>Kavramlar,</a:t>
            </a:r>
          </a:p>
          <a:p>
            <a:pPr marL="514350" indent="-514350" eaLnBrk="1" hangingPunct="1">
              <a:buFont typeface="Arial" charset="0"/>
              <a:buAutoNum type="alphaLcParenR"/>
            </a:pPr>
            <a:r>
              <a:rPr lang="tr-TR" smtClean="0"/>
              <a:t>Birbirini tamamen dışlayan ve</a:t>
            </a:r>
          </a:p>
          <a:p>
            <a:pPr marL="514350" indent="-514350" eaLnBrk="1" hangingPunct="1">
              <a:buFont typeface="Arial" charset="0"/>
              <a:buAutoNum type="alphaLcParenR"/>
            </a:pPr>
            <a:r>
              <a:rPr lang="tr-TR" smtClean="0"/>
              <a:t>Birbirini tamamlayan olmalıdır.</a:t>
            </a:r>
          </a:p>
          <a:p>
            <a:pPr marL="514350" indent="-514350"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00" name="Group 24"/>
          <p:cNvGraphicFramePr>
            <a:graphicFrameLocks noGrp="1"/>
          </p:cNvGraphicFramePr>
          <p:nvPr>
            <p:ph idx="1"/>
          </p:nvPr>
        </p:nvGraphicFramePr>
        <p:xfrm>
          <a:off x="1908175" y="2349500"/>
          <a:ext cx="5853113" cy="3384550"/>
        </p:xfrm>
        <a:graphic>
          <a:graphicData uri="http://schemas.openxmlformats.org/drawingml/2006/table">
            <a:tbl>
              <a:tblPr/>
              <a:tblGrid>
                <a:gridCol w="2925763"/>
                <a:gridCol w="2927350"/>
              </a:tblGrid>
              <a:tr h="169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FF66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İslam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Ortodoksi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(Şeriat)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169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Heterodoksi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(itizal)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Dinsizlik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(Dehrilik)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</a:tbl>
          </a:graphicData>
        </a:graphic>
      </p:graphicFrame>
      <p:sp>
        <p:nvSpPr>
          <p:cNvPr id="25612" name="Metin kutusu 4"/>
          <p:cNvSpPr txBox="1">
            <a:spLocks noChangeArrowheads="1"/>
          </p:cNvSpPr>
          <p:nvPr/>
        </p:nvSpPr>
        <p:spPr bwMode="auto">
          <a:xfrm>
            <a:off x="2555875" y="1763713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Kabul</a:t>
            </a:r>
          </a:p>
        </p:txBody>
      </p:sp>
      <p:sp>
        <p:nvSpPr>
          <p:cNvPr id="25613" name="Metin kutusu 5"/>
          <p:cNvSpPr txBox="1">
            <a:spLocks noChangeArrowheads="1"/>
          </p:cNvSpPr>
          <p:nvPr/>
        </p:nvSpPr>
        <p:spPr bwMode="auto">
          <a:xfrm>
            <a:off x="5867400" y="1763713"/>
            <a:ext cx="187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Red</a:t>
            </a:r>
          </a:p>
        </p:txBody>
      </p:sp>
      <p:sp>
        <p:nvSpPr>
          <p:cNvPr id="25614" name="Metin kutusu 6"/>
          <p:cNvSpPr txBox="1">
            <a:spLocks noChangeArrowheads="1"/>
          </p:cNvSpPr>
          <p:nvPr/>
        </p:nvSpPr>
        <p:spPr bwMode="auto">
          <a:xfrm>
            <a:off x="3779838" y="1258888"/>
            <a:ext cx="51133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>
                <a:latin typeface="Calibri" pitchFamily="34" charset="0"/>
              </a:rPr>
              <a:t>ALEVİLİK</a:t>
            </a:r>
          </a:p>
        </p:txBody>
      </p:sp>
      <p:sp>
        <p:nvSpPr>
          <p:cNvPr id="25615" name="Metin kutusu 7"/>
          <p:cNvSpPr txBox="1">
            <a:spLocks noChangeArrowheads="1"/>
          </p:cNvSpPr>
          <p:nvPr/>
        </p:nvSpPr>
        <p:spPr bwMode="auto">
          <a:xfrm>
            <a:off x="971550" y="2708275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Kabul</a:t>
            </a:r>
          </a:p>
        </p:txBody>
      </p:sp>
      <p:sp>
        <p:nvSpPr>
          <p:cNvPr id="25616" name="Metin kutusu 8"/>
          <p:cNvSpPr txBox="1">
            <a:spLocks noChangeArrowheads="1"/>
          </p:cNvSpPr>
          <p:nvPr/>
        </p:nvSpPr>
        <p:spPr bwMode="auto">
          <a:xfrm>
            <a:off x="1116013" y="4716463"/>
            <a:ext cx="1871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Red</a:t>
            </a:r>
          </a:p>
        </p:txBody>
      </p:sp>
      <p:sp>
        <p:nvSpPr>
          <p:cNvPr id="25617" name="Metin kutusu 9"/>
          <p:cNvSpPr txBox="1">
            <a:spLocks noChangeArrowheads="1"/>
          </p:cNvSpPr>
          <p:nvPr/>
        </p:nvSpPr>
        <p:spPr bwMode="auto">
          <a:xfrm>
            <a:off x="288925" y="2276475"/>
            <a:ext cx="4318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latin typeface="Calibri" pitchFamily="34" charset="0"/>
              </a:rPr>
              <a:t>S</a:t>
            </a:r>
          </a:p>
          <a:p>
            <a:r>
              <a:rPr lang="tr-TR" sz="2800" b="1">
                <a:latin typeface="Calibri" pitchFamily="34" charset="0"/>
              </a:rPr>
              <a:t>Ü</a:t>
            </a:r>
          </a:p>
          <a:p>
            <a:r>
              <a:rPr lang="tr-TR" sz="2800" b="1">
                <a:latin typeface="Calibri" pitchFamily="34" charset="0"/>
              </a:rPr>
              <a:t>N</a:t>
            </a:r>
          </a:p>
          <a:p>
            <a:r>
              <a:rPr lang="tr-TR" sz="2800" b="1">
                <a:latin typeface="Calibri" pitchFamily="34" charset="0"/>
              </a:rPr>
              <a:t>Ni</a:t>
            </a:r>
          </a:p>
          <a:p>
            <a:r>
              <a:rPr lang="tr-TR" sz="2800" b="1">
                <a:latin typeface="Calibri" pitchFamily="34" charset="0"/>
              </a:rPr>
              <a:t>L</a:t>
            </a:r>
          </a:p>
          <a:p>
            <a:r>
              <a:rPr lang="tr-TR" sz="2800" b="1">
                <a:latin typeface="Calibri" pitchFamily="34" charset="0"/>
              </a:rPr>
              <a:t>İ</a:t>
            </a:r>
          </a:p>
          <a:p>
            <a:r>
              <a:rPr lang="tr-TR" sz="2800" b="1">
                <a:latin typeface="Calibri" pitchFamily="34" charset="0"/>
              </a:rPr>
              <a:t>K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1368425" y="333375"/>
            <a:ext cx="63722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TİPLENDİRME MODELİ ÖRNEK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36" name="Group 36"/>
          <p:cNvGraphicFramePr>
            <a:graphicFrameLocks noGrp="1"/>
          </p:cNvGraphicFramePr>
          <p:nvPr/>
        </p:nvGraphicFramePr>
        <p:xfrm>
          <a:off x="1908175" y="1800225"/>
          <a:ext cx="5853113" cy="4292601"/>
        </p:xfrm>
        <a:graphic>
          <a:graphicData uri="http://schemas.openxmlformats.org/drawingml/2006/table">
            <a:tbl>
              <a:tblPr/>
              <a:tblGrid>
                <a:gridCol w="1951038"/>
                <a:gridCol w="1951037"/>
                <a:gridCol w="1951038"/>
              </a:tblGrid>
              <a:tr h="190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5            %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5         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5               %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7              .40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5               %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13           .51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17         .100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6643" name="Metin kutusu 2"/>
          <p:cNvSpPr txBox="1">
            <a:spLocks noChangeArrowheads="1"/>
          </p:cNvSpPr>
          <p:nvPr/>
        </p:nvSpPr>
        <p:spPr bwMode="auto">
          <a:xfrm>
            <a:off x="1962150" y="941388"/>
            <a:ext cx="1871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sz="2400">
              <a:latin typeface="Calibri" pitchFamily="34" charset="0"/>
            </a:endParaRPr>
          </a:p>
          <a:p>
            <a:r>
              <a:rPr lang="tr-TR" sz="2400">
                <a:latin typeface="Calibri" pitchFamily="34" charset="0"/>
              </a:rPr>
              <a:t>Bilimsel</a:t>
            </a:r>
            <a:r>
              <a:rPr lang="tr-TR" sz="2400"/>
              <a:t> Tıp</a:t>
            </a:r>
          </a:p>
        </p:txBody>
      </p:sp>
      <p:sp>
        <p:nvSpPr>
          <p:cNvPr id="26644" name="Metin kutusu 4"/>
          <p:cNvSpPr txBox="1">
            <a:spLocks noChangeArrowheads="1"/>
          </p:cNvSpPr>
          <p:nvPr/>
        </p:nvSpPr>
        <p:spPr bwMode="auto">
          <a:xfrm>
            <a:off x="720725" y="2381250"/>
            <a:ext cx="1871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   </a:t>
            </a:r>
            <a:r>
              <a:rPr lang="tr-TR" sz="2400"/>
              <a:t>Kitabi</a:t>
            </a:r>
            <a:r>
              <a:rPr lang="tr-TR" sz="2400">
                <a:latin typeface="Calibri" pitchFamily="34" charset="0"/>
              </a:rPr>
              <a:t> </a:t>
            </a:r>
          </a:p>
          <a:p>
            <a:r>
              <a:rPr lang="tr-TR" sz="2400">
                <a:latin typeface="Calibri" pitchFamily="34" charset="0"/>
              </a:rPr>
              <a:t>    Din </a:t>
            </a:r>
          </a:p>
        </p:txBody>
      </p:sp>
      <p:sp>
        <p:nvSpPr>
          <p:cNvPr id="26645" name="Metin kutusu 5"/>
          <p:cNvSpPr txBox="1">
            <a:spLocks noChangeArrowheads="1"/>
          </p:cNvSpPr>
          <p:nvPr/>
        </p:nvSpPr>
        <p:spPr bwMode="auto">
          <a:xfrm>
            <a:off x="827088" y="5272088"/>
            <a:ext cx="18732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Toplam</a:t>
            </a:r>
          </a:p>
        </p:txBody>
      </p:sp>
      <p:sp>
        <p:nvSpPr>
          <p:cNvPr id="26646" name="Metin kutusu 6"/>
          <p:cNvSpPr txBox="1">
            <a:spLocks noChangeArrowheads="1"/>
          </p:cNvSpPr>
          <p:nvPr/>
        </p:nvSpPr>
        <p:spPr bwMode="auto">
          <a:xfrm>
            <a:off x="288925" y="2276475"/>
            <a:ext cx="431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sz="2800">
              <a:latin typeface="Calibri" pitchFamily="34" charset="0"/>
            </a:endParaRPr>
          </a:p>
          <a:p>
            <a:endParaRPr lang="tr-TR" sz="2800">
              <a:latin typeface="Calibri" pitchFamily="34" charset="0"/>
            </a:endParaRPr>
          </a:p>
          <a:p>
            <a:endParaRPr lang="tr-TR" sz="2800">
              <a:latin typeface="Calibri" pitchFamily="34" charset="0"/>
            </a:endParaRPr>
          </a:p>
          <a:p>
            <a:endParaRPr lang="tr-TR" sz="2800">
              <a:latin typeface="Calibri" pitchFamily="34" charset="0"/>
            </a:endParaRPr>
          </a:p>
          <a:p>
            <a:endParaRPr lang="tr-TR" sz="2800">
              <a:latin typeface="Calibri" pitchFamily="34" charset="0"/>
            </a:endParaRPr>
          </a:p>
          <a:p>
            <a:endParaRPr lang="tr-TR" sz="2800">
              <a:latin typeface="Calibri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800225" y="323850"/>
            <a:ext cx="63722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TİPLENDİRME MODELİ ÖRNEK 2</a:t>
            </a:r>
          </a:p>
        </p:txBody>
      </p:sp>
      <p:sp>
        <p:nvSpPr>
          <p:cNvPr id="26648" name="Metin kutusu 8"/>
          <p:cNvSpPr txBox="1">
            <a:spLocks noChangeArrowheads="1"/>
          </p:cNvSpPr>
          <p:nvPr/>
        </p:nvSpPr>
        <p:spPr bwMode="auto">
          <a:xfrm>
            <a:off x="3833813" y="1311275"/>
            <a:ext cx="1873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Alternatif Tıp</a:t>
            </a:r>
          </a:p>
        </p:txBody>
      </p:sp>
      <p:sp>
        <p:nvSpPr>
          <p:cNvPr id="26649" name="Metin kutusu 9"/>
          <p:cNvSpPr txBox="1">
            <a:spLocks noChangeArrowheads="1"/>
          </p:cNvSpPr>
          <p:nvPr/>
        </p:nvSpPr>
        <p:spPr bwMode="auto">
          <a:xfrm>
            <a:off x="6372225" y="1311275"/>
            <a:ext cx="1871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Toplam </a:t>
            </a:r>
          </a:p>
        </p:txBody>
      </p:sp>
      <p:sp>
        <p:nvSpPr>
          <p:cNvPr id="26650" name="Metin kutusu 10"/>
          <p:cNvSpPr txBox="1">
            <a:spLocks noChangeArrowheads="1"/>
          </p:cNvSpPr>
          <p:nvPr/>
        </p:nvSpPr>
        <p:spPr bwMode="auto">
          <a:xfrm>
            <a:off x="971550" y="3965575"/>
            <a:ext cx="18716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Halk  </a:t>
            </a:r>
          </a:p>
          <a:p>
            <a:r>
              <a:rPr lang="tr-TR" sz="2400">
                <a:latin typeface="Calibri" pitchFamily="34" charset="0"/>
              </a:rPr>
              <a:t>İslamı</a:t>
            </a:r>
          </a:p>
        </p:txBody>
      </p:sp>
      <p:sp>
        <p:nvSpPr>
          <p:cNvPr id="26651" name="Metin kutusu 11"/>
          <p:cNvSpPr txBox="1">
            <a:spLocks noChangeArrowheads="1"/>
          </p:cNvSpPr>
          <p:nvPr/>
        </p:nvSpPr>
        <p:spPr bwMode="auto">
          <a:xfrm>
            <a:off x="5895975" y="2895600"/>
            <a:ext cx="93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12</a:t>
            </a:r>
          </a:p>
        </p:txBody>
      </p:sp>
      <p:sp>
        <p:nvSpPr>
          <p:cNvPr id="26652" name="Metin kutusu 12"/>
          <p:cNvSpPr txBox="1">
            <a:spLocks noChangeArrowheads="1"/>
          </p:cNvSpPr>
          <p:nvPr/>
        </p:nvSpPr>
        <p:spPr bwMode="auto">
          <a:xfrm>
            <a:off x="6772275" y="2895600"/>
            <a:ext cx="93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   .49</a:t>
            </a:r>
          </a:p>
        </p:txBody>
      </p:sp>
      <p:sp>
        <p:nvSpPr>
          <p:cNvPr id="26653" name="Metin kutusu 13"/>
          <p:cNvSpPr txBox="1">
            <a:spLocks noChangeArrowheads="1"/>
          </p:cNvSpPr>
          <p:nvPr/>
        </p:nvSpPr>
        <p:spPr bwMode="auto">
          <a:xfrm>
            <a:off x="1908175" y="4119563"/>
            <a:ext cx="1925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3             .35</a:t>
            </a:r>
          </a:p>
        </p:txBody>
      </p:sp>
      <p:sp>
        <p:nvSpPr>
          <p:cNvPr id="26654" name="Metin kutusu 14"/>
          <p:cNvSpPr txBox="1">
            <a:spLocks noChangeArrowheads="1"/>
          </p:cNvSpPr>
          <p:nvPr/>
        </p:nvSpPr>
        <p:spPr bwMode="auto">
          <a:xfrm>
            <a:off x="3833813" y="4119563"/>
            <a:ext cx="1873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10          .60</a:t>
            </a:r>
          </a:p>
        </p:txBody>
      </p:sp>
      <p:sp>
        <p:nvSpPr>
          <p:cNvPr id="26655" name="Metin kutusu 16"/>
          <p:cNvSpPr txBox="1">
            <a:spLocks noChangeArrowheads="1"/>
          </p:cNvSpPr>
          <p:nvPr/>
        </p:nvSpPr>
        <p:spPr bwMode="auto">
          <a:xfrm>
            <a:off x="1935163" y="5127625"/>
            <a:ext cx="184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8          .100</a:t>
            </a:r>
          </a:p>
        </p:txBody>
      </p:sp>
      <p:sp>
        <p:nvSpPr>
          <p:cNvPr id="26656" name="Metin kutusu 17"/>
          <p:cNvSpPr txBox="1">
            <a:spLocks noChangeArrowheads="1"/>
          </p:cNvSpPr>
          <p:nvPr/>
        </p:nvSpPr>
        <p:spPr bwMode="auto">
          <a:xfrm>
            <a:off x="5867400" y="5157788"/>
            <a:ext cx="170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25         .100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3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smtClean="0">
                <a:solidFill>
                  <a:srgbClr val="000000"/>
                </a:solidFill>
                <a:latin typeface="Arial" charset="0"/>
              </a:rPr>
              <a:t>Bilimsel TıpX Kitabi Din</a:t>
            </a:r>
            <a:r>
              <a:rPr lang="tr-TR" sz="2800" smtClean="0">
                <a:solidFill>
                  <a:srgbClr val="000000"/>
                </a:solidFill>
              </a:rPr>
              <a:t>                 </a:t>
            </a:r>
            <a:r>
              <a:rPr lang="tr-TR" sz="2800" smtClean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tr-TR" sz="2800" b="1" smtClean="0">
                <a:solidFill>
                  <a:schemeClr val="tx2"/>
                </a:solidFill>
              </a:rPr>
              <a:t>Ortodoks </a:t>
            </a:r>
            <a:r>
              <a:rPr lang="tr-TR" sz="1800" b="1" smtClean="0">
                <a:solidFill>
                  <a:schemeClr val="tx2"/>
                </a:solidFill>
              </a:rPr>
              <a:t>Tutarlı </a:t>
            </a:r>
          </a:p>
          <a:p>
            <a:pPr eaLnBrk="1" hangingPunct="1">
              <a:defRPr/>
            </a:pPr>
            <a:r>
              <a:rPr lang="tr-TR" sz="2800" smtClean="0">
                <a:solidFill>
                  <a:srgbClr val="000000"/>
                </a:solidFill>
                <a:latin typeface="Arial" charset="0"/>
              </a:rPr>
              <a:t>Bilimsel Tıp </a:t>
            </a:r>
            <a:r>
              <a:rPr lang="tr-TR" sz="2800" smtClean="0">
                <a:solidFill>
                  <a:srgbClr val="000000"/>
                </a:solidFill>
              </a:rPr>
              <a:t> X Halk İslamı                  Yenilikçi</a:t>
            </a:r>
          </a:p>
          <a:p>
            <a:pPr eaLnBrk="1" hangingPunct="1">
              <a:defRPr/>
            </a:pPr>
            <a:r>
              <a:rPr lang="tr-TR" sz="2800" smtClean="0">
                <a:solidFill>
                  <a:srgbClr val="000000"/>
                </a:solidFill>
              </a:rPr>
              <a:t>Alternatif Tıp X </a:t>
            </a:r>
            <a:r>
              <a:rPr lang="tr-TR" sz="2800" smtClean="0">
                <a:solidFill>
                  <a:srgbClr val="000000"/>
                </a:solidFill>
                <a:latin typeface="Arial" charset="0"/>
              </a:rPr>
              <a:t>Kitabi</a:t>
            </a:r>
            <a:r>
              <a:rPr lang="tr-TR" sz="2800" smtClean="0">
                <a:solidFill>
                  <a:srgbClr val="000000"/>
                </a:solidFill>
              </a:rPr>
              <a:t> Din                    Güvensiz</a:t>
            </a:r>
          </a:p>
          <a:p>
            <a:pPr eaLnBrk="1" hangingPunct="1">
              <a:defRPr/>
            </a:pPr>
            <a:r>
              <a:rPr lang="tr-TR" sz="2800" smtClean="0">
                <a:solidFill>
                  <a:srgbClr val="000000"/>
                </a:solidFill>
              </a:rPr>
              <a:t>Alternatif Tıp X Halk İslamı                   </a:t>
            </a:r>
            <a:r>
              <a:rPr lang="tr-TR" sz="2800" b="1" smtClean="0">
                <a:solidFill>
                  <a:srgbClr val="000000"/>
                </a:solidFill>
              </a:rPr>
              <a:t>Heterodoks     </a:t>
            </a:r>
            <a:r>
              <a:rPr lang="tr-TR" sz="2800" smtClean="0">
                <a:solidFill>
                  <a:srgbClr val="000000"/>
                </a:solidFill>
              </a:rPr>
              <a:t>                      						  (Sapkın) </a:t>
            </a:r>
            <a:r>
              <a:rPr lang="tr-TR" sz="1800" smtClean="0">
                <a:solidFill>
                  <a:srgbClr val="000000"/>
                </a:solidFill>
              </a:rPr>
              <a:t>Tutar</a:t>
            </a:r>
            <a:r>
              <a:rPr lang="tr-TR" sz="1800" smtClean="0">
                <a:solidFill>
                  <a:srgbClr val="000000"/>
                </a:solidFill>
                <a:latin typeface="Arial" charset="0"/>
              </a:rPr>
              <a:t>sız</a:t>
            </a:r>
            <a:endParaRPr lang="tr-TR" sz="1800" smtClean="0">
              <a:solidFill>
                <a:srgbClr val="000000"/>
              </a:solidFill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716463" y="1916113"/>
            <a:ext cx="12239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4716463" y="2420938"/>
            <a:ext cx="12239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716463" y="2924175"/>
            <a:ext cx="12239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787900" y="3429000"/>
            <a:ext cx="12239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FF00"/>
                </a:solidFill>
                <a:latin typeface="Arial" charset="0"/>
              </a:rPr>
              <a:t>3.</a:t>
            </a:r>
            <a:r>
              <a:rPr lang="tr-TR" smtClean="0">
                <a:solidFill>
                  <a:srgbClr val="FFFF00"/>
                </a:solidFill>
              </a:rPr>
              <a:t>OLASILIK MODELİ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solidFill>
            <a:srgbClr val="FF0000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Bir kavramın bir kategorisinin, diğer bir belirli kavramın kategorisine göre ortaya çıkma olasılığıdır. </a:t>
            </a:r>
            <a:endParaRPr lang="tr-TR" smtClean="0">
              <a:solidFill>
                <a:srgbClr val="000000"/>
              </a:solidFill>
              <a:latin typeface="Arial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i="1" smtClean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tr-TR" b="1" i="1" smtClean="0">
                <a:solidFill>
                  <a:srgbClr val="000000"/>
                </a:solidFill>
              </a:rPr>
              <a:t>Teoriye en yakın model türüdür.</a:t>
            </a:r>
            <a:r>
              <a:rPr lang="tr-TR" smtClean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tr-TR" sz="2000" b="1" smtClean="0">
                <a:solidFill>
                  <a:srgbClr val="FFFF00"/>
                </a:solidFill>
                <a:latin typeface="Arial" charset="0"/>
              </a:rPr>
              <a:t>Örneğin; </a:t>
            </a:r>
            <a:r>
              <a:rPr lang="tr-TR" sz="2000" i="1" smtClean="0">
                <a:solidFill>
                  <a:srgbClr val="FFFF00"/>
                </a:solidFill>
                <a:latin typeface="Arial" charset="0"/>
              </a:rPr>
              <a:t>Merton’un</a:t>
            </a:r>
            <a:r>
              <a:rPr lang="tr-TR" sz="2000" smtClean="0">
                <a:solidFill>
                  <a:srgbClr val="FFFF00"/>
                </a:solidFill>
                <a:latin typeface="Arial" charset="0"/>
              </a:rPr>
              <a:t> tipoloji modelindeki bireysel uyum, olasılık modelinde ‘eğer bir kişi kültürel amaçları benimserse, muhtemelen kurumlaşmış amaçları da kabul eder (red etme olasılığı düşüktür)’ olacaktır.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tr-TR" sz="2000" smtClean="0">
                <a:solidFill>
                  <a:srgbClr val="000000"/>
                </a:solidFill>
                <a:latin typeface="Arial" charset="0"/>
              </a:rPr>
              <a:t>Bu model, birbirinden farklı fakat birlikte ortaya çıkan görünümleri belirler. Öngörülerde bulunulmasına olanak verir. Ancak öngörüler kısmidir. Çünkü tüm olası durumları öngörme olanağı vermez.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tr-TR" sz="200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Olasılık Modeli örnekler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FF00"/>
                </a:solidFill>
                <a:latin typeface="Arial" charset="0"/>
              </a:rPr>
              <a:t>Devlet okullarında öğretmenlik mesleğinin cinsiyete göre dağılımı.</a:t>
            </a:r>
          </a:p>
          <a:p>
            <a:pPr eaLnBrk="1" hangingPunct="1"/>
            <a:r>
              <a:rPr lang="tr-TR" smtClean="0">
                <a:solidFill>
                  <a:srgbClr val="FF0000"/>
                </a:solidFill>
                <a:latin typeface="Arial" charset="0"/>
              </a:rPr>
              <a:t>Özel okullarda öğretmenlerin yaş ve cinsiyet dağılımları.</a:t>
            </a:r>
          </a:p>
          <a:p>
            <a:pPr eaLnBrk="1" hangingPunct="1"/>
            <a:r>
              <a:rPr lang="tr-TR" smtClean="0">
                <a:solidFill>
                  <a:srgbClr val="99FF66"/>
                </a:solidFill>
                <a:latin typeface="Arial" charset="0"/>
              </a:rPr>
              <a:t>Tüm yaş gruplarında kadın öğretmen sayısının en fazla olduğu gösterildiğinde artık bu bir teoriye yakın bir saptama olur.</a:t>
            </a:r>
          </a:p>
          <a:p>
            <a:pPr eaLnBrk="1" hangingPunct="1"/>
            <a:r>
              <a:rPr lang="tr-TR" smtClean="0">
                <a:solidFill>
                  <a:srgbClr val="6699FF"/>
                </a:solidFill>
                <a:latin typeface="Arial" charset="0"/>
              </a:rPr>
              <a:t>Bu yüzden teori gibi (theory-like) denilir.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tr-TR" sz="4000" smtClean="0">
                <a:latin typeface="Arial" charset="0"/>
              </a:rPr>
              <a:t>4.BİRLİKTE DEĞİŞME MODELİ</a:t>
            </a:r>
            <a:br>
              <a:rPr lang="tr-TR" sz="4000" smtClean="0">
                <a:latin typeface="Arial" charset="0"/>
              </a:rPr>
            </a:br>
            <a:r>
              <a:rPr lang="tr-TR" sz="4000" smtClean="0">
                <a:latin typeface="Arial" charset="0"/>
              </a:rPr>
              <a:t>(Associative Model)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Sosyolojide kullanılan bir çok model bu şekilde doğrusal (linear)tarzdadır.</a:t>
            </a:r>
          </a:p>
          <a:p>
            <a:pPr eaLnBrk="1" hangingPunct="1"/>
            <a:r>
              <a:rPr lang="tr-TR" sz="2800" smtClean="0">
                <a:solidFill>
                  <a:srgbClr val="99FF66"/>
                </a:solidFill>
                <a:latin typeface="Arial" charset="0"/>
              </a:rPr>
              <a:t>Bu model iki veya daha fazla kavram kategorisi arasında doğrusal ilişki eğilimini gösterir.</a:t>
            </a:r>
          </a:p>
          <a:p>
            <a:pPr eaLnBrk="1" hangingPunct="1"/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Her bir kavramın, diğer kavram karşısında değişme  durumunu gösterir.</a:t>
            </a:r>
          </a:p>
          <a:p>
            <a:pPr eaLnBrk="1" hangingPunct="1"/>
            <a:r>
              <a:rPr lang="tr-TR" sz="2800" smtClean="0">
                <a:solidFill>
                  <a:srgbClr val="99FF66"/>
                </a:solidFill>
                <a:latin typeface="Arial" charset="0"/>
              </a:rPr>
              <a:t>Kısaca Birlikte Değişme ilişkisi,A ve B kavramları arasındaki birlikte değişmeyi (covariational relation) gösterir.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Başlık 1"/>
          <p:cNvSpPr>
            <a:spLocks noGrp="1"/>
          </p:cNvSpPr>
          <p:nvPr>
            <p:ph type="title"/>
          </p:nvPr>
        </p:nvSpPr>
        <p:spPr>
          <a:xfrm>
            <a:off x="457200" y="1412875"/>
            <a:ext cx="1377950" cy="490538"/>
          </a:xfrm>
        </p:spPr>
        <p:txBody>
          <a:bodyPr/>
          <a:lstStyle/>
          <a:p>
            <a:pPr eaLnBrk="1" hangingPunct="1"/>
            <a:r>
              <a:rPr lang="tr-TR" sz="2000" smtClean="0"/>
              <a:t>Yüksek</a:t>
            </a:r>
          </a:p>
        </p:txBody>
      </p:sp>
      <p:grpSp>
        <p:nvGrpSpPr>
          <p:cNvPr id="32770" name="Grup 18"/>
          <p:cNvGrpSpPr>
            <a:grpSpLocks/>
          </p:cNvGrpSpPr>
          <p:nvPr/>
        </p:nvGrpSpPr>
        <p:grpSpPr bwMode="auto">
          <a:xfrm>
            <a:off x="1050925" y="-242888"/>
            <a:ext cx="5753100" cy="4852988"/>
            <a:chOff x="1050793" y="555835"/>
            <a:chExt cx="5753455" cy="4853385"/>
          </a:xfrm>
        </p:grpSpPr>
        <p:cxnSp>
          <p:nvCxnSpPr>
            <p:cNvPr id="9" name="Düz Ok Bağlayıcısı 8"/>
            <p:cNvCxnSpPr/>
            <p:nvPr/>
          </p:nvCxnSpPr>
          <p:spPr>
            <a:xfrm>
              <a:off x="1835066" y="5372705"/>
              <a:ext cx="4969182" cy="3651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Düz Ok Bağlayıcısı 10"/>
            <p:cNvCxnSpPr/>
            <p:nvPr/>
          </p:nvCxnSpPr>
          <p:spPr>
            <a:xfrm flipV="1">
              <a:off x="1835066" y="2060909"/>
              <a:ext cx="0" cy="33117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Yay 12"/>
            <p:cNvSpPr/>
            <p:nvPr/>
          </p:nvSpPr>
          <p:spPr>
            <a:xfrm rot="6238804">
              <a:off x="784829" y="821799"/>
              <a:ext cx="4070684" cy="3538756"/>
            </a:xfrm>
            <a:prstGeom prst="arc">
              <a:avLst>
                <a:gd name="adj1" fmla="val 15361951"/>
                <a:gd name="adj2" fmla="val 21051220"/>
              </a:avLst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/>
            </a:p>
          </p:txBody>
        </p:sp>
      </p:grpSp>
      <p:sp>
        <p:nvSpPr>
          <p:cNvPr id="32771" name="Metin kutusu 2"/>
          <p:cNvSpPr txBox="1">
            <a:spLocks noChangeArrowheads="1"/>
          </p:cNvSpPr>
          <p:nvPr/>
        </p:nvSpPr>
        <p:spPr bwMode="auto">
          <a:xfrm>
            <a:off x="755650" y="4324350"/>
            <a:ext cx="1008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Düşük</a:t>
            </a:r>
          </a:p>
        </p:txBody>
      </p:sp>
      <p:sp>
        <p:nvSpPr>
          <p:cNvPr id="32772" name="Metin kutusu 5"/>
          <p:cNvSpPr txBox="1">
            <a:spLocks noChangeArrowheads="1"/>
          </p:cNvSpPr>
          <p:nvPr/>
        </p:nvSpPr>
        <p:spPr bwMode="auto">
          <a:xfrm>
            <a:off x="323850" y="2636838"/>
            <a:ext cx="1439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Verimlilik</a:t>
            </a:r>
          </a:p>
        </p:txBody>
      </p:sp>
      <p:sp>
        <p:nvSpPr>
          <p:cNvPr id="32773" name="Metin kutusu 7"/>
          <p:cNvSpPr txBox="1">
            <a:spLocks noChangeArrowheads="1"/>
          </p:cNvSpPr>
          <p:nvPr/>
        </p:nvSpPr>
        <p:spPr bwMode="auto">
          <a:xfrm>
            <a:off x="827088" y="2924175"/>
            <a:ext cx="50482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Y</a:t>
            </a:r>
          </a:p>
        </p:txBody>
      </p:sp>
      <p:sp>
        <p:nvSpPr>
          <p:cNvPr id="32774" name="Metin kutusu 9"/>
          <p:cNvSpPr txBox="1">
            <a:spLocks noChangeArrowheads="1"/>
          </p:cNvSpPr>
          <p:nvPr/>
        </p:nvSpPr>
        <p:spPr bwMode="auto">
          <a:xfrm>
            <a:off x="3492500" y="4652963"/>
            <a:ext cx="935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Yaş</a:t>
            </a:r>
          </a:p>
        </p:txBody>
      </p:sp>
      <p:sp>
        <p:nvSpPr>
          <p:cNvPr id="32775" name="Metin kutusu 11"/>
          <p:cNvSpPr txBox="1">
            <a:spLocks noChangeArrowheads="1"/>
          </p:cNvSpPr>
          <p:nvPr/>
        </p:nvSpPr>
        <p:spPr bwMode="auto">
          <a:xfrm>
            <a:off x="4187825" y="4684713"/>
            <a:ext cx="110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X</a:t>
            </a:r>
          </a:p>
        </p:txBody>
      </p:sp>
      <p:sp>
        <p:nvSpPr>
          <p:cNvPr id="32776" name="Metin kutusu 13"/>
          <p:cNvSpPr txBox="1">
            <a:spLocks noChangeArrowheads="1"/>
          </p:cNvSpPr>
          <p:nvPr/>
        </p:nvSpPr>
        <p:spPr bwMode="auto">
          <a:xfrm>
            <a:off x="5580063" y="4652963"/>
            <a:ext cx="1223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latin typeface="Calibri" pitchFamily="34" charset="0"/>
              </a:rPr>
              <a:t>Yüksek</a:t>
            </a:r>
          </a:p>
        </p:txBody>
      </p:sp>
      <p:sp>
        <p:nvSpPr>
          <p:cNvPr id="32777" name="Metin kutusu 19"/>
          <p:cNvSpPr txBox="1">
            <a:spLocks noChangeArrowheads="1"/>
          </p:cNvSpPr>
          <p:nvPr/>
        </p:nvSpPr>
        <p:spPr bwMode="auto">
          <a:xfrm>
            <a:off x="1042988" y="5053013"/>
            <a:ext cx="75612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Şekil 3.1. Verimlilik ve mesleki yaş için bir Birlikte Değişim Modeli</a:t>
            </a:r>
          </a:p>
        </p:txBody>
      </p:sp>
      <p:sp>
        <p:nvSpPr>
          <p:cNvPr id="32778" name="Metin kutusu 3"/>
          <p:cNvSpPr txBox="1">
            <a:spLocks noChangeArrowheads="1"/>
          </p:cNvSpPr>
          <p:nvPr/>
        </p:nvSpPr>
        <p:spPr bwMode="auto">
          <a:xfrm>
            <a:off x="2051050" y="5937250"/>
            <a:ext cx="75612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Yaş ilerledikçe verimlilik artar. </a:t>
            </a:r>
          </a:p>
          <a:p>
            <a:endParaRPr lang="tr-TR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527050" y="3122613"/>
            <a:ext cx="8229600" cy="325913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eaLnBrk="1" hangingPunct="1">
              <a:defRPr/>
            </a:pPr>
            <a:r>
              <a:rPr lang="tr-TR" sz="2800" b="1" smtClean="0">
                <a:solidFill>
                  <a:schemeClr val="tx1"/>
                </a:solidFill>
              </a:rPr>
              <a:t>Nedensel/Casual model</a:t>
            </a:r>
            <a:r>
              <a:rPr lang="tr-TR" sz="2800" smtClean="0">
                <a:solidFill>
                  <a:srgbClr val="99FF66"/>
                </a:solidFill>
              </a:rPr>
              <a:t>, Birlikte Değişme Modeli’nin bir türüdür. </a:t>
            </a:r>
            <a:br>
              <a:rPr lang="tr-TR" sz="2800" smtClean="0">
                <a:solidFill>
                  <a:srgbClr val="99FF66"/>
                </a:solidFill>
              </a:rPr>
            </a:br>
            <a:r>
              <a:rPr lang="tr-TR" sz="2800" b="1" smtClean="0">
                <a:solidFill>
                  <a:srgbClr val="FFFFFF"/>
                </a:solidFill>
              </a:rPr>
              <a:t>Nedensel model, nedensel ilişkinin üç kriterini yerinegetiren bir birlikte değişme modelidir. </a:t>
            </a:r>
            <a:br>
              <a:rPr lang="tr-TR" sz="2800" b="1" smtClean="0">
                <a:solidFill>
                  <a:srgbClr val="FFFFFF"/>
                </a:solidFill>
              </a:rPr>
            </a:br>
            <a:r>
              <a:rPr lang="tr-TR" sz="2800" smtClean="0">
                <a:solidFill>
                  <a:srgbClr val="FFFF00"/>
                </a:solidFill>
              </a:rPr>
              <a:t>Bu üç ölçüt, ‘</a:t>
            </a:r>
            <a:r>
              <a:rPr lang="tr-TR" sz="2800" u="sng" smtClean="0">
                <a:solidFill>
                  <a:srgbClr val="99FF66"/>
                </a:solidFill>
              </a:rPr>
              <a:t>bağımlı değişme</a:t>
            </a:r>
            <a:r>
              <a:rPr lang="tr-TR" sz="2800" smtClean="0">
                <a:solidFill>
                  <a:srgbClr val="FFFF00"/>
                </a:solidFill>
              </a:rPr>
              <a:t>’, ‘</a:t>
            </a:r>
            <a:r>
              <a:rPr lang="tr-TR" sz="2800" u="sng" smtClean="0">
                <a:solidFill>
                  <a:srgbClr val="FFCC00"/>
                </a:solidFill>
              </a:rPr>
              <a:t>benzer/taklidi olmama</a:t>
            </a:r>
            <a:r>
              <a:rPr lang="tr-TR" sz="2800" smtClean="0">
                <a:solidFill>
                  <a:srgbClr val="FFFF00"/>
                </a:solidFill>
              </a:rPr>
              <a:t>’ ve ‘</a:t>
            </a:r>
            <a:r>
              <a:rPr lang="tr-TR" sz="2800" u="sng" smtClean="0">
                <a:solidFill>
                  <a:srgbClr val="FFFF00"/>
                </a:solidFill>
              </a:rPr>
              <a:t>geçici sonuç</a:t>
            </a:r>
            <a:r>
              <a:rPr lang="tr-TR" sz="2800" smtClean="0">
                <a:solidFill>
                  <a:srgbClr val="FFFF00"/>
                </a:solidFill>
              </a:rPr>
              <a:t>’ dur.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332657"/>
            <a:ext cx="8229600" cy="28083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/>
              <a:t>	</a:t>
            </a:r>
            <a:r>
              <a:rPr lang="tr-TR" sz="2800" dirty="0" smtClean="0"/>
              <a:t>Diğer </a:t>
            </a:r>
            <a:r>
              <a:rPr lang="tr-TR" sz="2800" dirty="0" err="1" smtClean="0"/>
              <a:t>sınıflayıcı</a:t>
            </a:r>
            <a:r>
              <a:rPr lang="tr-TR" sz="2800" dirty="0" smtClean="0"/>
              <a:t> ve tipolojik modellerde olduğu gibi burada da;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tr-TR" sz="2800" dirty="0" smtClean="0"/>
              <a:t>Tamamen birbirini dışlayan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tr-TR" sz="2800" dirty="0" smtClean="0"/>
              <a:t>Birbirini tamamlayan kavram kategorileri olma koşulları aranır.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body" idx="1"/>
          </p:nvPr>
        </p:nvSpPr>
        <p:spPr>
          <a:solidFill>
            <a:srgbClr val="0BBD1C"/>
          </a:solidFill>
        </p:spPr>
        <p:txBody>
          <a:bodyPr/>
          <a:lstStyle/>
          <a:p>
            <a:endParaRPr lang="tr-TR" sz="2800" smtClean="0">
              <a:latin typeface="Arial" charset="0"/>
            </a:endParaRPr>
          </a:p>
          <a:p>
            <a:r>
              <a:rPr lang="tr-TR" sz="4000" b="1" smtClean="0">
                <a:latin typeface="Arial" charset="0"/>
              </a:rPr>
              <a:t>Teorik Yapıları Modelleştirme</a:t>
            </a:r>
            <a:r>
              <a:rPr lang="tr-TR" sz="4000" smtClean="0">
                <a:latin typeface="Arial" charset="0"/>
              </a:rPr>
              <a:t/>
            </a:r>
            <a:br>
              <a:rPr lang="tr-TR" sz="4000" smtClean="0">
                <a:latin typeface="Arial" charset="0"/>
              </a:rPr>
            </a:br>
            <a:r>
              <a:rPr lang="tr-TR" sz="5400" b="1" smtClean="0">
                <a:solidFill>
                  <a:srgbClr val="FF0000"/>
                </a:solidFill>
                <a:latin typeface="Algerian" pitchFamily="82" charset="0"/>
              </a:rPr>
              <a:t>Modeling      </a:t>
            </a:r>
          </a:p>
          <a:p>
            <a:r>
              <a:rPr lang="tr-TR" sz="5400" b="1" smtClean="0">
                <a:solidFill>
                  <a:srgbClr val="FF0000"/>
                </a:solidFill>
                <a:latin typeface="Algerian" pitchFamily="82" charset="0"/>
              </a:rPr>
              <a:t>        Theoretical     </a:t>
            </a:r>
          </a:p>
          <a:p>
            <a:pPr>
              <a:buFont typeface="Arial" charset="0"/>
              <a:buNone/>
            </a:pPr>
            <a:r>
              <a:rPr lang="tr-TR" sz="5400" b="1" smtClean="0">
                <a:solidFill>
                  <a:srgbClr val="FF0000"/>
                </a:solidFill>
                <a:latin typeface="Algerian" pitchFamily="82" charset="0"/>
              </a:rPr>
              <a:t>                   Structures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Başlık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>5. </a:t>
            </a:r>
            <a:r>
              <a:rPr lang="tr-TR" sz="4000" smtClean="0">
                <a:solidFill>
                  <a:srgbClr val="FFFF00"/>
                </a:solidFill>
              </a:rPr>
              <a:t>İŞLEVSEL MODEL </a:t>
            </a:r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/>
            </a:r>
            <a:br>
              <a:rPr lang="tr-TR" sz="4000" smtClean="0">
                <a:solidFill>
                  <a:srgbClr val="FFFF00"/>
                </a:solidFill>
                <a:latin typeface="Arial" charset="0"/>
              </a:rPr>
            </a:br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>(Functional Model)</a:t>
            </a:r>
          </a:p>
        </p:txBody>
      </p:sp>
      <p:sp>
        <p:nvSpPr>
          <p:cNvPr id="34818" name="İçerik Yer Tutucusu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115252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tr-TR" smtClean="0"/>
              <a:t>	</a:t>
            </a:r>
            <a:endParaRPr lang="tr-TR" sz="1600" smtClean="0">
              <a:latin typeface="Arial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11188" y="2276475"/>
            <a:ext cx="8208962" cy="39925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3200" b="1">
                <a:solidFill>
                  <a:schemeClr val="tx1"/>
                </a:solidFill>
                <a:latin typeface="Arial" charset="0"/>
              </a:rPr>
              <a:t>İki veya daha fazla kavramın kategorileri      </a:t>
            </a:r>
          </a:p>
          <a:p>
            <a:pPr>
              <a:defRPr/>
            </a:pPr>
            <a:r>
              <a:rPr lang="tr-TR" sz="3200" b="1">
                <a:solidFill>
                  <a:schemeClr val="tx1"/>
                </a:solidFill>
                <a:latin typeface="Arial" charset="0"/>
              </a:rPr>
              <a:t>                arasındaki birebir ilişkiyi      </a:t>
            </a:r>
          </a:p>
          <a:p>
            <a:pPr>
              <a:defRPr/>
            </a:pPr>
            <a:r>
              <a:rPr lang="tr-TR" sz="3200" b="1">
                <a:solidFill>
                  <a:schemeClr val="tx1"/>
                </a:solidFill>
                <a:latin typeface="Arial" charset="0"/>
              </a:rPr>
              <a:t>                           gösterir.</a:t>
            </a:r>
          </a:p>
          <a:p>
            <a:pPr>
              <a:defRPr/>
            </a:pPr>
            <a:r>
              <a:rPr lang="tr-TR">
                <a:solidFill>
                  <a:schemeClr val="tx1"/>
                </a:solidFill>
                <a:latin typeface="Arial" charset="0"/>
              </a:rPr>
              <a:t> Matematikte fonksiyon, bir değişkenin belirli bir değeri için, onun fonksiyonu olan bir diğer değişkenin de belirli bir değişmez değer almasıdır.</a:t>
            </a:r>
            <a:endParaRPr lang="tr-TR" sz="2800">
              <a:solidFill>
                <a:srgbClr val="000000"/>
              </a:solidFill>
              <a:latin typeface="Arial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tr-TR" sz="2800" b="1">
                <a:solidFill>
                  <a:schemeClr val="tx1"/>
                </a:solidFill>
                <a:latin typeface="Arial" charset="0"/>
              </a:rPr>
              <a:t>    </a:t>
            </a:r>
            <a:r>
              <a:rPr lang="tr-TR" sz="2800" b="1">
                <a:solidFill>
                  <a:schemeClr val="tx1"/>
                </a:solidFill>
              </a:rPr>
              <a:t>Eğer X=2 için Y=4 ise, Y, X’ in bir fonksiyonudur.</a:t>
            </a:r>
          </a:p>
          <a:p>
            <a:pPr algn="just">
              <a:spcBef>
                <a:spcPct val="20000"/>
              </a:spcBef>
              <a:defRPr/>
            </a:pPr>
            <a:r>
              <a:rPr lang="tr-TR" sz="2800" b="1">
                <a:solidFill>
                  <a:srgbClr val="FF0000"/>
                </a:solidFill>
              </a:rPr>
              <a:t>X bağımsız</a:t>
            </a:r>
            <a:r>
              <a:rPr lang="tr-TR" sz="2800" b="1">
                <a:solidFill>
                  <a:schemeClr val="accent1"/>
                </a:solidFill>
              </a:rPr>
              <a:t>, </a:t>
            </a:r>
            <a:r>
              <a:rPr lang="tr-TR" sz="2800" b="1">
                <a:solidFill>
                  <a:srgbClr val="0BBD1C"/>
                </a:solidFill>
              </a:rPr>
              <a:t>Y bağımlı</a:t>
            </a:r>
            <a:r>
              <a:rPr lang="tr-TR" sz="2800">
                <a:solidFill>
                  <a:schemeClr val="accent1"/>
                </a:solidFill>
              </a:rPr>
              <a:t> değişken ise burada, Y, X’ in fonksiyonudur. X’ teki her değişme, Y’de değişme meydana getirir.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FF0000"/>
                </a:solidFill>
                <a:latin typeface="Arial" charset="0"/>
              </a:rPr>
              <a:t>Fonsiyonel ilişki, doğrusal olmayabilir/ non-linear olabilir. Böylelikle Birlikte Değişme Modeli’nin ötesine geçer. </a:t>
            </a:r>
          </a:p>
          <a:p>
            <a:pPr eaLnBrk="1" hangingPunct="1"/>
            <a:r>
              <a:rPr lang="tr-TR" smtClean="0">
                <a:latin typeface="Arial" charset="0"/>
              </a:rPr>
              <a:t>	</a:t>
            </a:r>
          </a:p>
          <a:p>
            <a:pPr eaLnBrk="1" hangingPunct="1"/>
            <a:r>
              <a:rPr lang="tr-TR" smtClean="0">
                <a:solidFill>
                  <a:srgbClr val="99FF66"/>
                </a:solidFill>
                <a:latin typeface="Arial" charset="0"/>
              </a:rPr>
              <a:t>Bu model de, tüm diğer model koşullarını gerektirir.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etin kutusu 1"/>
          <p:cNvSpPr txBox="1">
            <a:spLocks noChangeArrowheads="1"/>
          </p:cNvSpPr>
          <p:nvPr/>
        </p:nvSpPr>
        <p:spPr bwMode="auto">
          <a:xfrm>
            <a:off x="395288" y="279400"/>
            <a:ext cx="81375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solidFill>
                  <a:srgbClr val="000000"/>
                </a:solidFill>
                <a:latin typeface="Calibri" pitchFamily="34" charset="0"/>
              </a:rPr>
              <a:t>Örneğin, </a:t>
            </a:r>
            <a:r>
              <a:rPr lang="tr-TR" sz="2800">
                <a:solidFill>
                  <a:srgbClr val="000000"/>
                </a:solidFill>
                <a:latin typeface="Calibri" pitchFamily="34" charset="0"/>
              </a:rPr>
              <a:t>yaş ilerledikçe verim artarsa da, daha sonra yaş ilerledikçe verim azalır. </a:t>
            </a:r>
            <a:endParaRPr lang="tr-TR">
              <a:latin typeface="Calibri" pitchFamily="34" charset="0"/>
            </a:endParaRPr>
          </a:p>
        </p:txBody>
      </p:sp>
      <p:grpSp>
        <p:nvGrpSpPr>
          <p:cNvPr id="36866" name="Grup 15"/>
          <p:cNvGrpSpPr>
            <a:grpSpLocks/>
          </p:cNvGrpSpPr>
          <p:nvPr/>
        </p:nvGrpSpPr>
        <p:grpSpPr bwMode="auto">
          <a:xfrm>
            <a:off x="1908175" y="1484313"/>
            <a:ext cx="6840538" cy="4070350"/>
            <a:chOff x="1403648" y="1807490"/>
            <a:chExt cx="6840760" cy="4069782"/>
          </a:xfrm>
        </p:grpSpPr>
        <p:cxnSp>
          <p:nvCxnSpPr>
            <p:cNvPr id="5" name="Düz Ok Bağlayıcısı 4"/>
            <p:cNvCxnSpPr/>
            <p:nvPr/>
          </p:nvCxnSpPr>
          <p:spPr>
            <a:xfrm flipV="1">
              <a:off x="1403648" y="5840764"/>
              <a:ext cx="6840760" cy="3650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Düz Ok Bağlayıcısı 6"/>
            <p:cNvCxnSpPr/>
            <p:nvPr/>
          </p:nvCxnSpPr>
          <p:spPr>
            <a:xfrm flipV="1">
              <a:off x="1403648" y="1809077"/>
              <a:ext cx="0" cy="406819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Serbest Form 9"/>
            <p:cNvSpPr/>
            <p:nvPr/>
          </p:nvSpPr>
          <p:spPr>
            <a:xfrm>
              <a:off x="1998980" y="1807490"/>
              <a:ext cx="5316710" cy="3360268"/>
            </a:xfrm>
            <a:custGeom>
              <a:avLst/>
              <a:gdLst>
                <a:gd name="connsiteX0" fmla="*/ 0 w 5316279"/>
                <a:gd name="connsiteY0" fmla="*/ 3359933 h 3359933"/>
                <a:gd name="connsiteX1" fmla="*/ 2721935 w 5316279"/>
                <a:gd name="connsiteY1" fmla="*/ 45 h 3359933"/>
                <a:gd name="connsiteX2" fmla="*/ 5231219 w 5316279"/>
                <a:gd name="connsiteY2" fmla="*/ 3274873 h 3359933"/>
                <a:gd name="connsiteX3" fmla="*/ 5231219 w 5316279"/>
                <a:gd name="connsiteY3" fmla="*/ 3274873 h 3359933"/>
                <a:gd name="connsiteX4" fmla="*/ 5316279 w 5316279"/>
                <a:gd name="connsiteY4" fmla="*/ 3296138 h 3359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16279" h="3359933">
                  <a:moveTo>
                    <a:pt x="0" y="3359933"/>
                  </a:moveTo>
                  <a:cubicBezTo>
                    <a:pt x="925032" y="1687077"/>
                    <a:pt x="1850065" y="14222"/>
                    <a:pt x="2721935" y="45"/>
                  </a:cubicBezTo>
                  <a:cubicBezTo>
                    <a:pt x="3593805" y="-14132"/>
                    <a:pt x="5231219" y="3274873"/>
                    <a:pt x="5231219" y="3274873"/>
                  </a:cubicBezTo>
                  <a:lnTo>
                    <a:pt x="5231219" y="3274873"/>
                  </a:lnTo>
                  <a:lnTo>
                    <a:pt x="5316279" y="329613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r-TR"/>
            </a:p>
          </p:txBody>
        </p:sp>
      </p:grpSp>
      <p:sp>
        <p:nvSpPr>
          <p:cNvPr id="36867" name="Metin kutusu 17"/>
          <p:cNvSpPr txBox="1">
            <a:spLocks noChangeArrowheads="1"/>
          </p:cNvSpPr>
          <p:nvPr/>
        </p:nvSpPr>
        <p:spPr bwMode="auto">
          <a:xfrm>
            <a:off x="7524750" y="5589588"/>
            <a:ext cx="1223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Yüksek </a:t>
            </a:r>
          </a:p>
        </p:txBody>
      </p:sp>
      <p:sp>
        <p:nvSpPr>
          <p:cNvPr id="36868" name="Metin kutusu 18"/>
          <p:cNvSpPr txBox="1">
            <a:spLocks noChangeArrowheads="1"/>
          </p:cNvSpPr>
          <p:nvPr/>
        </p:nvSpPr>
        <p:spPr bwMode="auto">
          <a:xfrm>
            <a:off x="179388" y="3429000"/>
            <a:ext cx="14620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Verimlilik         Y </a:t>
            </a:r>
          </a:p>
        </p:txBody>
      </p:sp>
      <p:grpSp>
        <p:nvGrpSpPr>
          <p:cNvPr id="36869" name="Grup 31"/>
          <p:cNvGrpSpPr>
            <a:grpSpLocks/>
          </p:cNvGrpSpPr>
          <p:nvPr/>
        </p:nvGrpSpPr>
        <p:grpSpPr bwMode="auto">
          <a:xfrm>
            <a:off x="900113" y="2205038"/>
            <a:ext cx="6335712" cy="3816350"/>
            <a:chOff x="899592" y="2607295"/>
            <a:chExt cx="6336704" cy="3816424"/>
          </a:xfrm>
        </p:grpSpPr>
        <p:sp>
          <p:nvSpPr>
            <p:cNvPr id="36871" name="Metin kutusu 12"/>
            <p:cNvSpPr txBox="1">
              <a:spLocks noChangeArrowheads="1"/>
            </p:cNvSpPr>
            <p:nvPr/>
          </p:nvSpPr>
          <p:spPr bwMode="auto">
            <a:xfrm>
              <a:off x="899592" y="2607295"/>
              <a:ext cx="12241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Yüksek </a:t>
              </a:r>
            </a:p>
          </p:txBody>
        </p:sp>
        <p:sp>
          <p:nvSpPr>
            <p:cNvPr id="36872" name="Metin kutusu 16"/>
            <p:cNvSpPr txBox="1">
              <a:spLocks noChangeArrowheads="1"/>
            </p:cNvSpPr>
            <p:nvPr/>
          </p:nvSpPr>
          <p:spPr bwMode="auto">
            <a:xfrm>
              <a:off x="971600" y="5602014"/>
              <a:ext cx="12241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Düşük </a:t>
              </a:r>
            </a:p>
          </p:txBody>
        </p:sp>
        <p:sp>
          <p:nvSpPr>
            <p:cNvPr id="36873" name="Metin kutusu 19"/>
            <p:cNvSpPr txBox="1">
              <a:spLocks noChangeArrowheads="1"/>
            </p:cNvSpPr>
            <p:nvPr/>
          </p:nvSpPr>
          <p:spPr bwMode="auto">
            <a:xfrm>
              <a:off x="4097202" y="5962054"/>
              <a:ext cx="205897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Yaş                 X </a:t>
              </a:r>
            </a:p>
          </p:txBody>
        </p:sp>
        <p:cxnSp>
          <p:nvCxnSpPr>
            <p:cNvPr id="22" name="Düz Bağlayıcı 21"/>
            <p:cNvCxnSpPr/>
            <p:nvPr/>
          </p:nvCxnSpPr>
          <p:spPr>
            <a:xfrm>
              <a:off x="1907812" y="2837486"/>
              <a:ext cx="2016441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>
            <a:xfrm>
              <a:off x="3924253" y="2837486"/>
              <a:ext cx="0" cy="3040122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Düz Bağlayıcı 28"/>
            <p:cNvCxnSpPr/>
            <p:nvPr/>
          </p:nvCxnSpPr>
          <p:spPr>
            <a:xfrm>
              <a:off x="1907812" y="4148787"/>
              <a:ext cx="5328484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870" name="Metin kutusu 33"/>
          <p:cNvSpPr txBox="1">
            <a:spLocks noChangeArrowheads="1"/>
          </p:cNvSpPr>
          <p:nvPr/>
        </p:nvSpPr>
        <p:spPr bwMode="auto">
          <a:xfrm>
            <a:off x="1331913" y="6223000"/>
            <a:ext cx="72056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latin typeface="Calibri" pitchFamily="34" charset="0"/>
              </a:rPr>
              <a:t>Şekil 3.2. Verimlilik ve mesleki yaş için bir İşlevsel Model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İçerik Yer Tutucusu 2"/>
          <p:cNvSpPr>
            <a:spLocks noGrp="1"/>
          </p:cNvSpPr>
          <p:nvPr>
            <p:ph idx="1"/>
          </p:nvPr>
        </p:nvSpPr>
        <p:spPr>
          <a:xfrm>
            <a:off x="468313" y="1557338"/>
            <a:ext cx="8218487" cy="4679950"/>
          </a:xfrm>
          <a:solidFill>
            <a:schemeClr val="tx1"/>
          </a:solidFill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>    6. </a:t>
            </a:r>
            <a:r>
              <a:rPr lang="tr-TR" sz="4000" smtClean="0">
                <a:solidFill>
                  <a:srgbClr val="FFFF00"/>
                </a:solidFill>
              </a:rPr>
              <a:t>KARMAŞIK TEORİK YAPILAR</a:t>
            </a:r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>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sz="4000" smtClean="0">
                <a:solidFill>
                  <a:srgbClr val="FFFF00"/>
                </a:solidFill>
                <a:latin typeface="Arial" charset="0"/>
              </a:rPr>
              <a:t>(Complex Theoretical Structures) </a:t>
            </a:r>
            <a:r>
              <a:rPr lang="tr-TR" sz="4000" smtClean="0">
                <a:solidFill>
                  <a:srgbClr val="FFFF00"/>
                </a:solidFill>
              </a:rPr>
              <a:t>	</a:t>
            </a:r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Bir a</a:t>
            </a:r>
            <a:r>
              <a:rPr lang="tr-TR" sz="2800" smtClean="0">
                <a:solidFill>
                  <a:srgbClr val="FF0000"/>
                </a:solidFill>
              </a:rPr>
              <a:t>raştırmacıyı, ilk olarak ilgilendiği kavramı önceleyen, daha </a:t>
            </a:r>
            <a:r>
              <a:rPr lang="tr-TR" sz="2800" smtClean="0">
                <a:solidFill>
                  <a:srgbClr val="99FF66"/>
                </a:solidFill>
              </a:rPr>
              <a:t>önceki</a:t>
            </a:r>
            <a:r>
              <a:rPr lang="tr-TR" sz="2800" smtClean="0">
                <a:solidFill>
                  <a:srgbClr val="FF0000"/>
                </a:solidFill>
              </a:rPr>
              <a:t> kavramlarla</a:t>
            </a:r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tr-TR" sz="2800" smtClean="0">
                <a:solidFill>
                  <a:srgbClr val="99FF66"/>
                </a:solidFill>
                <a:latin typeface="Arial" charset="0"/>
              </a:rPr>
              <a:t>antecedent</a:t>
            </a:r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 concepts)</a:t>
            </a:r>
            <a:r>
              <a:rPr lang="tr-TR" sz="2800" smtClean="0">
                <a:solidFill>
                  <a:srgbClr val="FF0000"/>
                </a:solidFill>
              </a:rPr>
              <a:t> kendi kavramı arasındaki ilişkileri inceler.</a:t>
            </a:r>
            <a:endParaRPr lang="tr-TR" sz="2800" smtClean="0">
              <a:solidFill>
                <a:srgbClr val="FF0000"/>
              </a:solidFill>
              <a:latin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tr-TR" sz="2800" smtClean="0">
                <a:solidFill>
                  <a:srgbClr val="FFFF00"/>
                </a:solidFill>
              </a:rPr>
              <a:t> </a:t>
            </a:r>
            <a:endParaRPr lang="tr-TR" sz="2800" smtClean="0">
              <a:solidFill>
                <a:srgbClr val="FFFF00"/>
              </a:solidFill>
              <a:latin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tr-TR" sz="2800" smtClean="0">
                <a:solidFill>
                  <a:srgbClr val="FFFF00"/>
                </a:solidFill>
              </a:rPr>
              <a:t>Bu ilişki ilerde </a:t>
            </a:r>
            <a:r>
              <a:rPr lang="tr-TR" sz="2800" b="1" i="1" u="sng" smtClean="0">
                <a:solidFill>
                  <a:srgbClr val="FF0000"/>
                </a:solidFill>
              </a:rPr>
              <a:t>nedensellik ilişkisi</a:t>
            </a:r>
            <a:r>
              <a:rPr lang="tr-TR" sz="2800" smtClean="0">
                <a:solidFill>
                  <a:srgbClr val="FFFF00"/>
                </a:solidFill>
              </a:rPr>
              <a:t> olabilir. Böyle ise, teorik yapı muhtemelen </a:t>
            </a:r>
            <a:r>
              <a:rPr lang="tr-TR" sz="2800" b="1" i="1" u="sng" smtClean="0">
                <a:solidFill>
                  <a:srgbClr val="FFCC00"/>
                </a:solidFill>
              </a:rPr>
              <a:t>nedensel açıklama</a:t>
            </a:r>
            <a:r>
              <a:rPr lang="tr-TR" sz="2800" smtClean="0">
                <a:solidFill>
                  <a:srgbClr val="FFFF00"/>
                </a:solidFill>
              </a:rPr>
              <a:t> sağlayacaktır.</a:t>
            </a:r>
            <a:endParaRPr lang="tr-TR" sz="2800" smtClean="0">
              <a:solidFill>
                <a:srgbClr val="FFFF00"/>
              </a:solidFill>
              <a:latin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endParaRPr lang="tr-TR" sz="2800" smtClean="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İçerik Yer Tutucusu 3"/>
          <p:cNvSpPr>
            <a:spLocks noGrp="1"/>
          </p:cNvSpPr>
          <p:nvPr>
            <p:ph idx="1"/>
          </p:nvPr>
        </p:nvSpPr>
        <p:spPr>
          <a:xfrm>
            <a:off x="468313" y="260350"/>
            <a:ext cx="8229600" cy="6353175"/>
          </a:xfrm>
          <a:solidFill>
            <a:schemeClr val="tx1"/>
          </a:solidFill>
        </p:spPr>
        <p:txBody>
          <a:bodyPr>
            <a:spAutoFit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tr-TR" sz="2800" smtClean="0"/>
              <a:t>	</a:t>
            </a:r>
            <a:r>
              <a:rPr lang="tr-TR" sz="2800" b="1" smtClean="0">
                <a:solidFill>
                  <a:srgbClr val="FFCC00"/>
                </a:solidFill>
              </a:rPr>
              <a:t>Örneğin, </a:t>
            </a:r>
          </a:p>
          <a:p>
            <a:pPr marL="0" indent="0" algn="just" eaLnBrk="1" hangingPunct="1"/>
            <a:r>
              <a:rPr lang="tr-TR" sz="2800" b="1" smtClean="0">
                <a:solidFill>
                  <a:srgbClr val="FFCC00"/>
                </a:solidFill>
              </a:rPr>
              <a:t>İlgilenilen kavram: </a:t>
            </a:r>
            <a:r>
              <a:rPr lang="tr-TR" sz="2800" smtClean="0">
                <a:solidFill>
                  <a:srgbClr val="FFCC00"/>
                </a:solidFill>
              </a:rPr>
              <a:t>eğitimde başarı (Y)</a:t>
            </a:r>
          </a:p>
          <a:p>
            <a:pPr marL="0" indent="0" algn="just" eaLnBrk="1" hangingPunct="1"/>
            <a:r>
              <a:rPr lang="tr-TR" sz="2800" b="1" smtClean="0">
                <a:solidFill>
                  <a:srgbClr val="FFCC00"/>
                </a:solidFill>
              </a:rPr>
              <a:t>Önceleyen kavramlar: </a:t>
            </a:r>
            <a:r>
              <a:rPr lang="tr-TR" sz="2800" smtClean="0">
                <a:solidFill>
                  <a:srgbClr val="FFCC00"/>
                </a:solidFill>
              </a:rPr>
              <a:t>zeka (X</a:t>
            </a:r>
            <a:r>
              <a:rPr lang="tr-TR" sz="2000" smtClean="0">
                <a:solidFill>
                  <a:srgbClr val="FFCC00"/>
                </a:solidFill>
              </a:rPr>
              <a:t>1</a:t>
            </a:r>
            <a:r>
              <a:rPr lang="tr-TR" sz="2800" smtClean="0">
                <a:solidFill>
                  <a:srgbClr val="FFCC00"/>
                </a:solidFill>
              </a:rPr>
              <a:t>)</a:t>
            </a:r>
            <a:r>
              <a:rPr lang="tr-TR" sz="2800" smtClean="0">
                <a:solidFill>
                  <a:srgbClr val="FFCC00"/>
                </a:solidFill>
                <a:latin typeface="Arial" charset="0"/>
              </a:rPr>
              <a:t> ve</a:t>
            </a:r>
            <a:r>
              <a:rPr lang="tr-TR" sz="2800" smtClean="0">
                <a:solidFill>
                  <a:srgbClr val="FFCC00"/>
                </a:solidFill>
              </a:rPr>
              <a:t>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sz="2800" smtClean="0">
                <a:solidFill>
                  <a:srgbClr val="FFCC00"/>
                </a:solidFill>
              </a:rPr>
              <a:t>                        ailenin sosyo-ekonomik düzeyi (X</a:t>
            </a:r>
            <a:r>
              <a:rPr lang="tr-TR" sz="2000" smtClean="0">
                <a:solidFill>
                  <a:srgbClr val="FFCC00"/>
                </a:solidFill>
              </a:rPr>
              <a:t>2</a:t>
            </a:r>
            <a:r>
              <a:rPr lang="tr-TR" sz="2800" smtClean="0">
                <a:solidFill>
                  <a:srgbClr val="FFCC00"/>
                </a:solidFill>
              </a:rPr>
              <a:t>)</a:t>
            </a:r>
          </a:p>
          <a:p>
            <a:pPr marL="0" indent="0" algn="ctr" eaLnBrk="1" hangingPunct="1">
              <a:buFont typeface="Arial" charset="0"/>
              <a:buNone/>
            </a:pPr>
            <a:endParaRPr lang="tr-TR" sz="2800" smtClean="0">
              <a:solidFill>
                <a:srgbClr val="FFCC00"/>
              </a:solidFill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tr-TR" sz="2800" smtClean="0">
                <a:solidFill>
                  <a:srgbClr val="99FF66"/>
                </a:solidFill>
              </a:rPr>
              <a:t>‘Zeka arttıkça başarı artar’   X</a:t>
            </a:r>
            <a:r>
              <a:rPr lang="tr-TR" sz="2000" smtClean="0">
                <a:solidFill>
                  <a:srgbClr val="99FF66"/>
                </a:solidFill>
              </a:rPr>
              <a:t>1 ……………… </a:t>
            </a:r>
            <a:r>
              <a:rPr lang="tr-TR" sz="2800" smtClean="0">
                <a:solidFill>
                  <a:srgbClr val="99FF66"/>
                </a:solidFill>
              </a:rPr>
              <a:t>Y</a:t>
            </a:r>
            <a:r>
              <a:rPr lang="tr-TR" sz="2000" smtClean="0">
                <a:solidFill>
                  <a:srgbClr val="99FF66"/>
                </a:solidFill>
              </a:rPr>
              <a:t>1                Birlikte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sz="2000" smtClean="0">
                <a:solidFill>
                  <a:srgbClr val="99FF66"/>
                </a:solidFill>
              </a:rPr>
              <a:t>							    Değişim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sz="2800" smtClean="0">
                <a:solidFill>
                  <a:srgbClr val="99FF66"/>
                </a:solidFill>
              </a:rPr>
              <a:t>‘SES yükseldikçe başarı artar’ X</a:t>
            </a:r>
            <a:r>
              <a:rPr lang="tr-TR" sz="2000" smtClean="0">
                <a:solidFill>
                  <a:srgbClr val="99FF66"/>
                </a:solidFill>
              </a:rPr>
              <a:t>2 ……………… </a:t>
            </a:r>
            <a:r>
              <a:rPr lang="tr-TR" sz="2800" smtClean="0">
                <a:solidFill>
                  <a:srgbClr val="99FF66"/>
                </a:solidFill>
              </a:rPr>
              <a:t>Y</a:t>
            </a:r>
            <a:r>
              <a:rPr lang="tr-TR" sz="2000" smtClean="0">
                <a:solidFill>
                  <a:srgbClr val="99FF66"/>
                </a:solidFill>
              </a:rPr>
              <a:t>2         </a:t>
            </a:r>
            <a:r>
              <a:rPr lang="tr-TR" sz="2000" smtClean="0">
                <a:solidFill>
                  <a:srgbClr val="99FF66"/>
                </a:solidFill>
                <a:latin typeface="Arial" charset="0"/>
              </a:rPr>
              <a:t> </a:t>
            </a:r>
            <a:r>
              <a:rPr lang="tr-TR" sz="2000" smtClean="0">
                <a:solidFill>
                  <a:srgbClr val="99FF66"/>
                </a:solidFill>
              </a:rPr>
              <a:t> Modeli</a:t>
            </a:r>
          </a:p>
          <a:p>
            <a:pPr marL="0" indent="0" algn="just" eaLnBrk="1" hangingPunct="1">
              <a:buFont typeface="Arial" charset="0"/>
              <a:buNone/>
            </a:pPr>
            <a:endParaRPr lang="tr-TR" sz="2800" smtClean="0">
              <a:solidFill>
                <a:srgbClr val="99FF66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tr-TR" sz="2800" smtClean="0">
                <a:solidFill>
                  <a:srgbClr val="FFCC00"/>
                </a:solidFill>
              </a:rPr>
              <a:t>Eğer , eğitim başarısında, ailenin SES’den çok, zeka daha fazla etkilidir denilebilirse, artık bu </a:t>
            </a:r>
            <a:r>
              <a:rPr lang="tr-TR" sz="2800" smtClean="0">
                <a:solidFill>
                  <a:srgbClr val="FFCC00"/>
                </a:solidFill>
                <a:latin typeface="Arial" charset="0"/>
              </a:rPr>
              <a:t>n</a:t>
            </a:r>
            <a:r>
              <a:rPr lang="tr-TR" sz="2800" smtClean="0">
                <a:solidFill>
                  <a:srgbClr val="FFCC00"/>
                </a:solidFill>
              </a:rPr>
              <a:t>edensellik ilişkisi, Casual /Convergent Model olur.</a:t>
            </a:r>
          </a:p>
          <a:p>
            <a:pPr marL="0" indent="0" eaLnBrk="1" hangingPunct="1"/>
            <a:endParaRPr lang="tr-TR" sz="2800" u="sng" smtClean="0">
              <a:solidFill>
                <a:srgbClr val="FFCC00"/>
              </a:solidFill>
            </a:endParaRPr>
          </a:p>
        </p:txBody>
      </p:sp>
      <p:sp>
        <p:nvSpPr>
          <p:cNvPr id="5" name="Sağ Ayraç 4"/>
          <p:cNvSpPr/>
          <p:nvPr/>
        </p:nvSpPr>
        <p:spPr>
          <a:xfrm>
            <a:off x="6732588" y="2708275"/>
            <a:ext cx="360362" cy="144145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Metin kutusu 3"/>
          <p:cNvSpPr txBox="1">
            <a:spLocks noChangeArrowheads="1"/>
          </p:cNvSpPr>
          <p:nvPr/>
        </p:nvSpPr>
        <p:spPr bwMode="auto">
          <a:xfrm>
            <a:off x="755650" y="2060575"/>
            <a:ext cx="1223963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600">
                <a:solidFill>
                  <a:schemeClr val="hlink"/>
                </a:solidFill>
                <a:latin typeface="Calibri" pitchFamily="34" charset="0"/>
              </a:rPr>
              <a:t>(Zeka)</a:t>
            </a:r>
          </a:p>
          <a:p>
            <a:endParaRPr lang="tr-TR">
              <a:latin typeface="Calibri" pitchFamily="34" charset="0"/>
            </a:endParaRPr>
          </a:p>
        </p:txBody>
      </p:sp>
      <p:grpSp>
        <p:nvGrpSpPr>
          <p:cNvPr id="40962" name="Grup 18"/>
          <p:cNvGrpSpPr>
            <a:grpSpLocks/>
          </p:cNvGrpSpPr>
          <p:nvPr/>
        </p:nvGrpSpPr>
        <p:grpSpPr bwMode="auto">
          <a:xfrm>
            <a:off x="1763713" y="1412875"/>
            <a:ext cx="6848475" cy="4462463"/>
            <a:chOff x="1763688" y="1412776"/>
            <a:chExt cx="6848939" cy="4462760"/>
          </a:xfrm>
        </p:grpSpPr>
        <p:sp>
          <p:nvSpPr>
            <p:cNvPr id="40965" name="Metin kutusu 2"/>
            <p:cNvSpPr txBox="1">
              <a:spLocks noChangeArrowheads="1"/>
            </p:cNvSpPr>
            <p:nvPr/>
          </p:nvSpPr>
          <p:spPr bwMode="auto">
            <a:xfrm>
              <a:off x="1763688" y="1412776"/>
              <a:ext cx="479618" cy="446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600">
                  <a:latin typeface="Calibri" pitchFamily="34" charset="0"/>
                </a:rPr>
                <a:t>X</a:t>
              </a:r>
              <a:r>
                <a:rPr lang="tr-TR">
                  <a:latin typeface="Calibri" pitchFamily="34" charset="0"/>
                </a:rPr>
                <a:t>1</a:t>
              </a:r>
            </a:p>
            <a:p>
              <a:endParaRPr lang="tr-TR">
                <a:latin typeface="Calibri" pitchFamily="34" charset="0"/>
              </a:endParaRPr>
            </a:p>
            <a:p>
              <a:r>
                <a:rPr lang="tr-TR" sz="2600">
                  <a:latin typeface="Calibri" pitchFamily="34" charset="0"/>
                </a:rPr>
                <a:t>X</a:t>
              </a:r>
              <a:r>
                <a:rPr lang="tr-TR">
                  <a:latin typeface="Calibri" pitchFamily="34" charset="0"/>
                </a:rPr>
                <a:t>2</a:t>
              </a:r>
            </a:p>
            <a:p>
              <a:endParaRPr lang="tr-TR">
                <a:latin typeface="Calibri" pitchFamily="34" charset="0"/>
              </a:endParaRPr>
            </a:p>
            <a:p>
              <a:r>
                <a:rPr lang="tr-TR" sz="2600">
                  <a:latin typeface="Calibri" pitchFamily="34" charset="0"/>
                </a:rPr>
                <a:t>X</a:t>
              </a:r>
              <a:r>
                <a:rPr lang="tr-TR">
                  <a:latin typeface="Calibri" pitchFamily="34" charset="0"/>
                </a:rPr>
                <a:t>3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>
                  <a:latin typeface="Calibri" pitchFamily="34" charset="0"/>
                </a:rPr>
                <a:t>.</a:t>
              </a:r>
            </a:p>
            <a:p>
              <a:r>
                <a:rPr lang="tr-TR" sz="2600">
                  <a:latin typeface="Calibri" pitchFamily="34" charset="0"/>
                </a:rPr>
                <a:t>X</a:t>
              </a:r>
              <a:r>
                <a:rPr lang="tr-TR">
                  <a:latin typeface="Calibri" pitchFamily="34" charset="0"/>
                </a:rPr>
                <a:t>n</a:t>
              </a:r>
            </a:p>
          </p:txBody>
        </p:sp>
        <p:cxnSp>
          <p:nvCxnSpPr>
            <p:cNvPr id="6" name="Düz Ok Bağlayıcısı 5"/>
            <p:cNvCxnSpPr/>
            <p:nvPr/>
          </p:nvCxnSpPr>
          <p:spPr>
            <a:xfrm>
              <a:off x="2266959" y="1773163"/>
              <a:ext cx="2617965" cy="7731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Düz Ok Bağlayıcısı 6"/>
            <p:cNvCxnSpPr/>
            <p:nvPr/>
          </p:nvCxnSpPr>
          <p:spPr>
            <a:xfrm>
              <a:off x="2266959" y="2384391"/>
              <a:ext cx="2617965" cy="3238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Düz Ok Bağlayıcısı 8"/>
            <p:cNvCxnSpPr/>
            <p:nvPr/>
          </p:nvCxnSpPr>
          <p:spPr>
            <a:xfrm flipV="1">
              <a:off x="2195517" y="2836859"/>
              <a:ext cx="2689407" cy="2302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Düz Ok Bağlayıcısı 10"/>
            <p:cNvCxnSpPr/>
            <p:nvPr/>
          </p:nvCxnSpPr>
          <p:spPr>
            <a:xfrm flipV="1">
              <a:off x="2195517" y="2947991"/>
              <a:ext cx="2616377" cy="260367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0970" name="Metin kutusu 13"/>
            <p:cNvSpPr txBox="1">
              <a:spLocks noChangeArrowheads="1"/>
            </p:cNvSpPr>
            <p:nvPr/>
          </p:nvSpPr>
          <p:spPr bwMode="auto">
            <a:xfrm>
              <a:off x="5075437" y="2605068"/>
              <a:ext cx="3537190" cy="457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400">
                  <a:solidFill>
                    <a:srgbClr val="FF0000"/>
                  </a:solidFill>
                  <a:latin typeface="Calibri" pitchFamily="34" charset="0"/>
                </a:rPr>
                <a:t>Y</a:t>
              </a:r>
              <a:r>
                <a:rPr lang="tr-TR">
                  <a:solidFill>
                    <a:srgbClr val="FF0000"/>
                  </a:solidFill>
                  <a:latin typeface="Calibri" pitchFamily="34" charset="0"/>
                </a:rPr>
                <a:t>1</a:t>
              </a:r>
              <a:r>
                <a:rPr lang="tr-TR" sz="2400">
                  <a:solidFill>
                    <a:srgbClr val="FF0000"/>
                  </a:solidFill>
                  <a:latin typeface="Calibri" pitchFamily="34" charset="0"/>
                </a:rPr>
                <a:t> Kavramı (Eğitim başarısı</a:t>
              </a:r>
              <a:r>
                <a:rPr lang="tr-TR">
                  <a:solidFill>
                    <a:srgbClr val="FF0000"/>
                  </a:solidFill>
                  <a:latin typeface="Calibri" pitchFamily="34" charset="0"/>
                </a:rPr>
                <a:t>)</a:t>
              </a:r>
            </a:p>
          </p:txBody>
        </p:sp>
        <p:sp>
          <p:nvSpPr>
            <p:cNvPr id="40971" name="Metin kutusu 16"/>
            <p:cNvSpPr txBox="1">
              <a:spLocks noChangeArrowheads="1"/>
            </p:cNvSpPr>
            <p:nvPr/>
          </p:nvSpPr>
          <p:spPr bwMode="auto">
            <a:xfrm>
              <a:off x="4860032" y="3284984"/>
              <a:ext cx="3672408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r-TR" sz="2400">
                  <a:latin typeface="Calibri" pitchFamily="34" charset="0"/>
                </a:rPr>
                <a:t>Nedensel /Casual</a:t>
              </a:r>
            </a:p>
            <a:p>
              <a:pPr algn="ctr"/>
              <a:r>
                <a:rPr lang="tr-TR" sz="2400">
                  <a:latin typeface="Calibri" pitchFamily="34" charset="0"/>
                </a:rPr>
                <a:t>Yakınsak /Convergent</a:t>
              </a:r>
            </a:p>
          </p:txBody>
        </p:sp>
      </p:grpSp>
      <p:sp>
        <p:nvSpPr>
          <p:cNvPr id="40963" name="Metin kutusu 17"/>
          <p:cNvSpPr txBox="1">
            <a:spLocks noChangeArrowheads="1"/>
          </p:cNvSpPr>
          <p:nvPr/>
        </p:nvSpPr>
        <p:spPr bwMode="auto">
          <a:xfrm>
            <a:off x="755650" y="6092825"/>
            <a:ext cx="7777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Şekil 3.3.a. Kavramlar için Yakınsak/Convergent - Casual Yapı</a:t>
            </a:r>
          </a:p>
        </p:txBody>
      </p:sp>
      <p:sp>
        <p:nvSpPr>
          <p:cNvPr id="40964" name="Rectangle 2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600">
                <a:solidFill>
                  <a:srgbClr val="FF0000"/>
                </a:solidFill>
              </a:rPr>
              <a:t>Yakınsak Model</a:t>
            </a:r>
            <a:br>
              <a:rPr lang="tr-TR" sz="3600">
                <a:solidFill>
                  <a:srgbClr val="FF0000"/>
                </a:solidFill>
              </a:rPr>
            </a:br>
            <a:r>
              <a:rPr lang="tr-TR" sz="3600">
                <a:solidFill>
                  <a:srgbClr val="FF0000"/>
                </a:solidFill>
              </a:rPr>
              <a:t>(Nedensel/Causal/ Convergent Model)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23850" y="825500"/>
            <a:ext cx="8496300" cy="22367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2800">
                <a:solidFill>
                  <a:srgbClr val="000000"/>
                </a:solidFill>
              </a:rPr>
              <a:t>Yakınsak – Nedensel Yapı’dan başka bir araştırmacı için seçenekler:</a:t>
            </a:r>
          </a:p>
          <a:p>
            <a:pPr>
              <a:defRPr/>
            </a:pPr>
            <a:r>
              <a:rPr lang="tr-TR" sz="2800">
                <a:solidFill>
                  <a:srgbClr val="000000"/>
                </a:solidFill>
                <a:latin typeface="Arial" charset="0"/>
              </a:rPr>
              <a:t>1.</a:t>
            </a:r>
            <a:r>
              <a:rPr lang="tr-TR" sz="2800">
                <a:solidFill>
                  <a:srgbClr val="000000"/>
                </a:solidFill>
              </a:rPr>
              <a:t> İlgilendiği kavramla ilgili çıkarsamalarda bulunur. </a:t>
            </a:r>
            <a:r>
              <a:rPr lang="tr-TR" sz="2800">
                <a:solidFill>
                  <a:srgbClr val="000000"/>
                </a:solidFill>
                <a:latin typeface="Arial" charset="0"/>
              </a:rPr>
              <a:t>2.</a:t>
            </a:r>
            <a:r>
              <a:rPr lang="tr-TR" sz="2800">
                <a:solidFill>
                  <a:srgbClr val="000000"/>
                </a:solidFill>
              </a:rPr>
              <a:t>Bunlar arasındaki ilişkiyi inceler.</a:t>
            </a:r>
          </a:p>
          <a:p>
            <a:pPr>
              <a:defRPr/>
            </a:pPr>
            <a:r>
              <a:rPr lang="tr-TR" sz="2800">
                <a:solidFill>
                  <a:srgbClr val="000000"/>
                </a:solidFill>
                <a:latin typeface="Arial" charset="0"/>
              </a:rPr>
              <a:t>3.</a:t>
            </a:r>
            <a:r>
              <a:rPr lang="tr-TR" sz="2800">
                <a:solidFill>
                  <a:srgbClr val="000000"/>
                </a:solidFill>
              </a:rPr>
              <a:t> Her ikisini de birlikte yapar.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60363" y="3617913"/>
            <a:ext cx="8459787" cy="9540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dirty="0"/>
              <a:t>İkinci </a:t>
            </a:r>
            <a:r>
              <a:rPr lang="tr-TR" sz="2800" dirty="0" err="1"/>
              <a:t>analetik</a:t>
            </a:r>
            <a:r>
              <a:rPr lang="tr-TR" sz="2800" dirty="0"/>
              <a:t> strateji, Uzak yapı-Etkiler / </a:t>
            </a:r>
            <a:r>
              <a:rPr lang="tr-TR" sz="2800" dirty="0" err="1"/>
              <a:t>Divergent</a:t>
            </a:r>
            <a:r>
              <a:rPr lang="tr-TR" sz="2800" dirty="0"/>
              <a:t> </a:t>
            </a:r>
            <a:r>
              <a:rPr lang="tr-TR" sz="2800" dirty="0" err="1"/>
              <a:t>Structure</a:t>
            </a:r>
            <a:r>
              <a:rPr lang="tr-TR" sz="2800" dirty="0"/>
              <a:t> , ilgilenilen kavramın etkilerinin incelenmesidir.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tr-TR" sz="4000" smtClean="0">
                <a:solidFill>
                  <a:srgbClr val="FF0000"/>
                </a:solidFill>
                <a:latin typeface="Arial" charset="0"/>
              </a:rPr>
              <a:t>Iraksak Model </a:t>
            </a:r>
            <a:br>
              <a:rPr lang="tr-TR" sz="4000" smtClean="0">
                <a:solidFill>
                  <a:srgbClr val="FF0000"/>
                </a:solidFill>
                <a:latin typeface="Arial" charset="0"/>
              </a:rPr>
            </a:br>
            <a:r>
              <a:rPr lang="tr-TR" sz="4000" smtClean="0">
                <a:solidFill>
                  <a:srgbClr val="FF0000"/>
                </a:solidFill>
                <a:latin typeface="Arial" charset="0"/>
              </a:rPr>
              <a:t>(Divergent/ Effectual model)</a:t>
            </a:r>
          </a:p>
        </p:txBody>
      </p:sp>
      <p:grpSp>
        <p:nvGrpSpPr>
          <p:cNvPr id="43010" name="Grup 24"/>
          <p:cNvGrpSpPr>
            <a:grpSpLocks/>
          </p:cNvGrpSpPr>
          <p:nvPr/>
        </p:nvGrpSpPr>
        <p:grpSpPr bwMode="auto">
          <a:xfrm>
            <a:off x="1000125" y="2214563"/>
            <a:ext cx="7126288" cy="3013075"/>
            <a:chOff x="467544" y="3068960"/>
            <a:chExt cx="7126232" cy="3012075"/>
          </a:xfrm>
        </p:grpSpPr>
        <p:sp>
          <p:nvSpPr>
            <p:cNvPr id="43012" name="Metin kutusu 3"/>
            <p:cNvSpPr txBox="1">
              <a:spLocks noChangeArrowheads="1"/>
            </p:cNvSpPr>
            <p:nvPr/>
          </p:nvSpPr>
          <p:spPr bwMode="auto">
            <a:xfrm>
              <a:off x="467544" y="4292516"/>
              <a:ext cx="2127234" cy="8220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            Y</a:t>
              </a:r>
              <a:r>
                <a:rPr lang="tr-TR">
                  <a:latin typeface="Calibri" pitchFamily="34" charset="0"/>
                </a:rPr>
                <a:t>1</a:t>
              </a:r>
              <a:r>
                <a:rPr lang="tr-TR" sz="2400">
                  <a:latin typeface="Calibri" pitchFamily="34" charset="0"/>
                </a:rPr>
                <a:t>  </a:t>
              </a:r>
            </a:p>
            <a:p>
              <a:r>
                <a:rPr lang="tr-TR" sz="2400">
                  <a:latin typeface="Calibri" pitchFamily="34" charset="0"/>
                </a:rPr>
                <a:t>(</a:t>
              </a:r>
              <a:r>
                <a:rPr lang="tr-TR" sz="2400">
                  <a:solidFill>
                    <a:srgbClr val="FF0000"/>
                  </a:solidFill>
                  <a:latin typeface="Calibri" pitchFamily="34" charset="0"/>
                </a:rPr>
                <a:t>Eğitim başarısı</a:t>
              </a:r>
              <a:r>
                <a:rPr lang="tr-TR">
                  <a:solidFill>
                    <a:srgbClr val="FF0000"/>
                  </a:solidFill>
                  <a:latin typeface="Calibri" pitchFamily="34" charset="0"/>
                </a:rPr>
                <a:t>)</a:t>
              </a:r>
            </a:p>
          </p:txBody>
        </p:sp>
        <p:sp>
          <p:nvSpPr>
            <p:cNvPr id="43013" name="Metin kutusu 16"/>
            <p:cNvSpPr txBox="1">
              <a:spLocks noChangeArrowheads="1"/>
            </p:cNvSpPr>
            <p:nvPr/>
          </p:nvSpPr>
          <p:spPr bwMode="auto">
            <a:xfrm>
              <a:off x="4587075" y="3068960"/>
              <a:ext cx="3006701" cy="3012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Z</a:t>
              </a:r>
              <a:r>
                <a:rPr lang="tr-TR">
                  <a:latin typeface="Calibri" pitchFamily="34" charset="0"/>
                </a:rPr>
                <a:t>1</a:t>
              </a:r>
              <a:r>
                <a:rPr lang="tr-TR" sz="2400">
                  <a:latin typeface="Calibri" pitchFamily="34" charset="0"/>
                </a:rPr>
                <a:t>   </a:t>
              </a:r>
              <a:r>
                <a:rPr lang="tr-TR" sz="2400">
                  <a:solidFill>
                    <a:schemeClr val="hlink"/>
                  </a:solidFill>
                  <a:latin typeface="Calibri" pitchFamily="34" charset="0"/>
                </a:rPr>
                <a:t>Statü</a:t>
              </a:r>
            </a:p>
            <a:p>
              <a:endParaRPr lang="tr-TR" sz="2400">
                <a:solidFill>
                  <a:schemeClr val="hlink"/>
                </a:solidFill>
                <a:latin typeface="Calibri" pitchFamily="34" charset="0"/>
              </a:endParaRPr>
            </a:p>
            <a:p>
              <a:r>
                <a:rPr lang="tr-TR" sz="2400">
                  <a:latin typeface="Calibri" pitchFamily="34" charset="0"/>
                </a:rPr>
                <a:t>Z</a:t>
              </a:r>
              <a:r>
                <a:rPr lang="tr-TR">
                  <a:latin typeface="Calibri" pitchFamily="34" charset="0"/>
                </a:rPr>
                <a:t>2</a:t>
              </a:r>
              <a:r>
                <a:rPr lang="tr-TR" sz="2400">
                  <a:latin typeface="Calibri" pitchFamily="34" charset="0"/>
                </a:rPr>
                <a:t>   </a:t>
              </a:r>
              <a:r>
                <a:rPr lang="tr-TR" sz="2400">
                  <a:solidFill>
                    <a:schemeClr val="folHlink"/>
                  </a:solidFill>
                  <a:latin typeface="Calibri" pitchFamily="34" charset="0"/>
                </a:rPr>
                <a:t>Gelir</a:t>
              </a:r>
            </a:p>
            <a:p>
              <a:endParaRPr lang="tr-TR" sz="2400">
                <a:solidFill>
                  <a:schemeClr val="folHlink"/>
                </a:solidFill>
                <a:latin typeface="Calibri" pitchFamily="34" charset="0"/>
              </a:endParaRPr>
            </a:p>
            <a:p>
              <a:r>
                <a:rPr lang="tr-TR" sz="2400">
                  <a:latin typeface="Calibri" pitchFamily="34" charset="0"/>
                </a:rPr>
                <a:t>Z</a:t>
              </a:r>
              <a:r>
                <a:rPr lang="tr-TR">
                  <a:latin typeface="Calibri" pitchFamily="34" charset="0"/>
                </a:rPr>
                <a:t>3</a:t>
              </a:r>
              <a:r>
                <a:rPr lang="tr-TR" sz="2400">
                  <a:latin typeface="Calibri" pitchFamily="34" charset="0"/>
                </a:rPr>
                <a:t>    </a:t>
              </a:r>
              <a:r>
                <a:rPr lang="tr-TR" sz="2400">
                  <a:solidFill>
                    <a:srgbClr val="0BBD1C"/>
                  </a:solidFill>
                  <a:latin typeface="Calibri" pitchFamily="34" charset="0"/>
                </a:rPr>
                <a:t>Evlilikte süreksizlik</a:t>
              </a:r>
            </a:p>
            <a:p>
              <a:r>
                <a:rPr lang="tr-TR" sz="2400">
                  <a:latin typeface="Calibri" pitchFamily="34" charset="0"/>
                </a:rPr>
                <a:t>.</a:t>
              </a:r>
            </a:p>
            <a:p>
              <a:r>
                <a:rPr lang="tr-TR" sz="2400">
                  <a:latin typeface="Calibri" pitchFamily="34" charset="0"/>
                </a:rPr>
                <a:t>.</a:t>
              </a:r>
            </a:p>
            <a:p>
              <a:r>
                <a:rPr lang="tr-TR" sz="2400">
                  <a:latin typeface="Calibri" pitchFamily="34" charset="0"/>
                </a:rPr>
                <a:t>Z</a:t>
              </a:r>
              <a:r>
                <a:rPr lang="tr-TR">
                  <a:latin typeface="Calibri" pitchFamily="34" charset="0"/>
                </a:rPr>
                <a:t>n</a:t>
              </a:r>
              <a:r>
                <a:rPr lang="tr-TR" sz="2400">
                  <a:latin typeface="Calibri" pitchFamily="34" charset="0"/>
                </a:rPr>
                <a:t> </a:t>
              </a:r>
            </a:p>
          </p:txBody>
        </p:sp>
        <p:grpSp>
          <p:nvGrpSpPr>
            <p:cNvPr id="43014" name="Grup 23"/>
            <p:cNvGrpSpPr>
              <a:grpSpLocks/>
            </p:cNvGrpSpPr>
            <p:nvPr/>
          </p:nvGrpSpPr>
          <p:grpSpPr bwMode="auto">
            <a:xfrm>
              <a:off x="2109006" y="3356201"/>
              <a:ext cx="2535218" cy="2448700"/>
              <a:chOff x="2109006" y="3356201"/>
              <a:chExt cx="2535218" cy="2448700"/>
            </a:xfrm>
          </p:grpSpPr>
          <p:cxnSp>
            <p:nvCxnSpPr>
              <p:cNvPr id="8" name="Düz Ok Bağlayıcısı 5"/>
              <p:cNvCxnSpPr/>
              <p:nvPr/>
            </p:nvCxnSpPr>
            <p:spPr>
              <a:xfrm flipV="1">
                <a:off x="2124881" y="3356202"/>
                <a:ext cx="2462194" cy="96964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Düz Ok Bağlayıcısı 7"/>
              <p:cNvCxnSpPr/>
              <p:nvPr/>
            </p:nvCxnSpPr>
            <p:spPr>
              <a:xfrm flipV="1">
                <a:off x="2109006" y="4076688"/>
                <a:ext cx="2535218" cy="34278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Düz Ok Bağlayıcısı 12"/>
              <p:cNvCxnSpPr/>
              <p:nvPr/>
            </p:nvCxnSpPr>
            <p:spPr>
              <a:xfrm>
                <a:off x="2109006" y="4508344"/>
                <a:ext cx="2535218" cy="27613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Düz Ok Bağlayıcısı 20"/>
              <p:cNvCxnSpPr/>
              <p:nvPr/>
            </p:nvCxnSpPr>
            <p:spPr>
              <a:xfrm>
                <a:off x="2109006" y="4592455"/>
                <a:ext cx="2478068" cy="121244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011" name="Metin kutusu 26"/>
          <p:cNvSpPr txBox="1">
            <a:spLocks noChangeArrowheads="1"/>
          </p:cNvSpPr>
          <p:nvPr/>
        </p:nvSpPr>
        <p:spPr bwMode="auto">
          <a:xfrm>
            <a:off x="1360488" y="5262563"/>
            <a:ext cx="48736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latin typeface="Calibri" pitchFamily="34" charset="0"/>
              </a:rPr>
              <a:t>Şekil 3.3.b Kavramlar için Iraksak yapı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İçerik Yer Tutucusu 2"/>
          <p:cNvSpPr>
            <a:spLocks noGrp="1"/>
          </p:cNvSpPr>
          <p:nvPr>
            <p:ph idx="1"/>
          </p:nvPr>
        </p:nvSpPr>
        <p:spPr>
          <a:xfrm>
            <a:off x="468313" y="476250"/>
            <a:ext cx="8424862" cy="5545138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/>
              <a:t>	</a:t>
            </a:r>
            <a:r>
              <a:rPr lang="tr-TR" sz="2800" smtClean="0"/>
              <a:t>X</a:t>
            </a:r>
            <a:r>
              <a:rPr lang="tr-TR" smtClean="0"/>
              <a:t>1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/>
              <a:t>        </a:t>
            </a:r>
            <a:r>
              <a:rPr lang="tr-TR" sz="2800" smtClean="0"/>
              <a:t>X</a:t>
            </a:r>
            <a:r>
              <a:rPr lang="tr-TR" smtClean="0"/>
              <a:t>2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/>
              <a:t>       </a:t>
            </a:r>
            <a:r>
              <a:rPr lang="tr-TR" sz="2800" smtClean="0">
                <a:solidFill>
                  <a:srgbClr val="000000"/>
                </a:solidFill>
              </a:rPr>
              <a:t>X</a:t>
            </a:r>
            <a:r>
              <a:rPr lang="tr-TR" smtClean="0">
                <a:solidFill>
                  <a:srgbClr val="000000"/>
                </a:solidFill>
              </a:rPr>
              <a:t>3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/>
              <a:t>       </a:t>
            </a:r>
            <a:r>
              <a:rPr lang="tr-TR" sz="2800" smtClean="0">
                <a:solidFill>
                  <a:srgbClr val="000000"/>
                </a:solidFill>
              </a:rPr>
              <a:t>X</a:t>
            </a:r>
            <a:r>
              <a:rPr lang="tr-TR" smtClean="0">
                <a:solidFill>
                  <a:srgbClr val="000000"/>
                </a:solidFill>
              </a:rPr>
              <a:t>4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	.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Önceleyenler                                                                     Çıkarsananlar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	.                                                                                                   .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	.</a:t>
            </a:r>
          </a:p>
          <a:p>
            <a:pPr marL="1371600" lvl="3" indent="0" eaLnBrk="1" hangingPunct="1">
              <a:buFont typeface="Arial" charset="0"/>
              <a:buNone/>
            </a:pPr>
            <a:r>
              <a:rPr lang="tr-TR" smtClean="0">
                <a:solidFill>
                  <a:srgbClr val="000000"/>
                </a:solidFill>
              </a:rPr>
              <a:t>      </a:t>
            </a:r>
            <a:r>
              <a:rPr lang="tr-TR" sz="2800" smtClean="0"/>
              <a:t>X</a:t>
            </a:r>
            <a:r>
              <a:rPr lang="tr-TR" smtClean="0"/>
              <a:t>n	</a:t>
            </a:r>
          </a:p>
        </p:txBody>
      </p:sp>
      <p:sp>
        <p:nvSpPr>
          <p:cNvPr id="44034" name="Metin kutusu 37"/>
          <p:cNvSpPr txBox="1">
            <a:spLocks noChangeArrowheads="1"/>
          </p:cNvSpPr>
          <p:nvPr/>
        </p:nvSpPr>
        <p:spPr bwMode="auto">
          <a:xfrm>
            <a:off x="7812088" y="1727200"/>
            <a:ext cx="792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Z</a:t>
            </a:r>
            <a:r>
              <a:rPr lang="tr-TR">
                <a:latin typeface="Calibri" pitchFamily="34" charset="0"/>
              </a:rPr>
              <a:t>1</a:t>
            </a:r>
          </a:p>
        </p:txBody>
      </p:sp>
      <p:grpSp>
        <p:nvGrpSpPr>
          <p:cNvPr id="44035" name="Grup 42"/>
          <p:cNvGrpSpPr>
            <a:grpSpLocks/>
          </p:cNvGrpSpPr>
          <p:nvPr/>
        </p:nvGrpSpPr>
        <p:grpSpPr bwMode="auto">
          <a:xfrm>
            <a:off x="2663825" y="1565275"/>
            <a:ext cx="5761038" cy="3970338"/>
            <a:chOff x="2663788" y="1565176"/>
            <a:chExt cx="5760642" cy="3971220"/>
          </a:xfrm>
        </p:grpSpPr>
        <p:cxnSp>
          <p:nvCxnSpPr>
            <p:cNvPr id="5" name="Düz Ok Bağlayıcısı 4"/>
            <p:cNvCxnSpPr/>
            <p:nvPr/>
          </p:nvCxnSpPr>
          <p:spPr>
            <a:xfrm>
              <a:off x="2916184" y="1989133"/>
              <a:ext cx="1727081" cy="8002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Düz Ok Bağlayıcısı 5"/>
            <p:cNvCxnSpPr/>
            <p:nvPr/>
          </p:nvCxnSpPr>
          <p:spPr>
            <a:xfrm>
              <a:off x="2916184" y="2465489"/>
              <a:ext cx="1727081" cy="45888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Düz Ok Bağlayıcısı 9"/>
            <p:cNvCxnSpPr/>
            <p:nvPr/>
          </p:nvCxnSpPr>
          <p:spPr>
            <a:xfrm>
              <a:off x="2916184" y="2919615"/>
              <a:ext cx="1727081" cy="16196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/>
            <p:nvPr/>
          </p:nvCxnSpPr>
          <p:spPr>
            <a:xfrm flipV="1">
              <a:off x="2663788" y="3284821"/>
              <a:ext cx="1979477" cy="216106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/>
            <p:nvPr/>
          </p:nvCxnSpPr>
          <p:spPr>
            <a:xfrm flipV="1">
              <a:off x="2916184" y="3284821"/>
              <a:ext cx="1727081" cy="2159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4046" name="Metin kutusu 17"/>
            <p:cNvSpPr txBox="1">
              <a:spLocks noChangeArrowheads="1"/>
            </p:cNvSpPr>
            <p:nvPr/>
          </p:nvSpPr>
          <p:spPr bwMode="auto">
            <a:xfrm>
              <a:off x="4941694" y="2838634"/>
              <a:ext cx="1214354" cy="1068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800">
                  <a:latin typeface="Calibri" pitchFamily="34" charset="0"/>
                </a:rPr>
                <a:t>Y</a:t>
              </a:r>
              <a:r>
                <a:rPr lang="tr-TR">
                  <a:latin typeface="Calibri" pitchFamily="34" charset="0"/>
                </a:rPr>
                <a:t>1</a:t>
              </a:r>
            </a:p>
            <a:p>
              <a:r>
                <a:rPr lang="tr-TR">
                  <a:solidFill>
                    <a:schemeClr val="hlink"/>
                  </a:solidFill>
                  <a:latin typeface="Calibri" pitchFamily="34" charset="0"/>
                </a:rPr>
                <a:t>Eğitimde Başarı</a:t>
              </a:r>
            </a:p>
          </p:txBody>
        </p:sp>
        <p:sp>
          <p:nvSpPr>
            <p:cNvPr id="44047" name="Metin kutusu 18"/>
            <p:cNvSpPr txBox="1">
              <a:spLocks noChangeArrowheads="1"/>
            </p:cNvSpPr>
            <p:nvPr/>
          </p:nvSpPr>
          <p:spPr bwMode="auto">
            <a:xfrm>
              <a:off x="4950542" y="5013176"/>
              <a:ext cx="4764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800">
                  <a:latin typeface="Calibri" pitchFamily="34" charset="0"/>
                </a:rPr>
                <a:t>Y</a:t>
              </a:r>
              <a:r>
                <a:rPr lang="tr-TR">
                  <a:latin typeface="Calibri" pitchFamily="34" charset="0"/>
                </a:rPr>
                <a:t>3</a:t>
              </a:r>
            </a:p>
          </p:txBody>
        </p:sp>
        <p:sp>
          <p:nvSpPr>
            <p:cNvPr id="44048" name="Metin kutusu 20"/>
            <p:cNvSpPr txBox="1">
              <a:spLocks noChangeArrowheads="1"/>
            </p:cNvSpPr>
            <p:nvPr/>
          </p:nvSpPr>
          <p:spPr bwMode="auto">
            <a:xfrm>
              <a:off x="4950542" y="1565176"/>
              <a:ext cx="4764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800">
                  <a:latin typeface="Calibri" pitchFamily="34" charset="0"/>
                </a:rPr>
                <a:t>Y</a:t>
              </a:r>
              <a:r>
                <a:rPr lang="tr-TR">
                  <a:latin typeface="Calibri" pitchFamily="34" charset="0"/>
                </a:rPr>
                <a:t>2</a:t>
              </a:r>
            </a:p>
          </p:txBody>
        </p:sp>
        <p:cxnSp>
          <p:nvCxnSpPr>
            <p:cNvPr id="23" name="Düz Ok Bağlayıcısı 22"/>
            <p:cNvCxnSpPr>
              <a:stCxn id="44048" idx="2"/>
            </p:cNvCxnSpPr>
            <p:nvPr/>
          </p:nvCxnSpPr>
          <p:spPr>
            <a:xfrm>
              <a:off x="5189327" y="2089167"/>
              <a:ext cx="0" cy="83044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Düz Ok Bağlayıcısı 24"/>
            <p:cNvCxnSpPr/>
            <p:nvPr/>
          </p:nvCxnSpPr>
          <p:spPr>
            <a:xfrm>
              <a:off x="5189327" y="3932665"/>
              <a:ext cx="0" cy="962239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Düz Ok Bağlayıcısı 26"/>
            <p:cNvCxnSpPr/>
            <p:nvPr/>
          </p:nvCxnSpPr>
          <p:spPr>
            <a:xfrm flipV="1">
              <a:off x="5702054" y="2074877"/>
              <a:ext cx="1903282" cy="109244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Düz Ok Bağlayıcısı 27"/>
            <p:cNvCxnSpPr/>
            <p:nvPr/>
          </p:nvCxnSpPr>
          <p:spPr>
            <a:xfrm flipV="1">
              <a:off x="5702054" y="2960899"/>
              <a:ext cx="2109643" cy="31439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Düz Ok Bağlayıcısı 29"/>
            <p:cNvCxnSpPr/>
            <p:nvPr/>
          </p:nvCxnSpPr>
          <p:spPr>
            <a:xfrm>
              <a:off x="5795711" y="3314990"/>
              <a:ext cx="2015986" cy="37155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Düz Ok Bağlayıcısı 33"/>
            <p:cNvCxnSpPr/>
            <p:nvPr/>
          </p:nvCxnSpPr>
          <p:spPr>
            <a:xfrm>
              <a:off x="5795711" y="3596040"/>
              <a:ext cx="2015986" cy="1464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4055" name="Metin kutusu 38"/>
            <p:cNvSpPr txBox="1">
              <a:spLocks noChangeArrowheads="1"/>
            </p:cNvSpPr>
            <p:nvPr/>
          </p:nvSpPr>
          <p:spPr bwMode="auto">
            <a:xfrm>
              <a:off x="7884368" y="2636912"/>
              <a:ext cx="54006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800">
                  <a:latin typeface="Calibri" pitchFamily="34" charset="0"/>
                </a:rPr>
                <a:t>Z</a:t>
              </a:r>
              <a:r>
                <a:rPr lang="tr-TR">
                  <a:latin typeface="Calibri" pitchFamily="34" charset="0"/>
                </a:rPr>
                <a:t>2</a:t>
              </a:r>
            </a:p>
          </p:txBody>
        </p:sp>
      </p:grpSp>
      <p:sp>
        <p:nvSpPr>
          <p:cNvPr id="44036" name="Metin kutusu 39"/>
          <p:cNvSpPr txBox="1">
            <a:spLocks noChangeArrowheads="1"/>
          </p:cNvSpPr>
          <p:nvPr/>
        </p:nvSpPr>
        <p:spPr bwMode="auto">
          <a:xfrm>
            <a:off x="8037513" y="3429000"/>
            <a:ext cx="539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Z</a:t>
            </a:r>
            <a:r>
              <a:rPr lang="tr-TR">
                <a:latin typeface="Calibri" pitchFamily="34" charset="0"/>
              </a:rPr>
              <a:t>3</a:t>
            </a:r>
          </a:p>
        </p:txBody>
      </p:sp>
      <p:sp>
        <p:nvSpPr>
          <p:cNvPr id="44037" name="Metin kutusu 41"/>
          <p:cNvSpPr txBox="1">
            <a:spLocks noChangeArrowheads="1"/>
          </p:cNvSpPr>
          <p:nvPr/>
        </p:nvSpPr>
        <p:spPr bwMode="auto">
          <a:xfrm>
            <a:off x="7939088" y="4986338"/>
            <a:ext cx="539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Z</a:t>
            </a:r>
            <a:r>
              <a:rPr lang="tr-TR">
                <a:latin typeface="Calibri" pitchFamily="34" charset="0"/>
              </a:rPr>
              <a:t>n</a:t>
            </a:r>
          </a:p>
        </p:txBody>
      </p:sp>
      <p:sp>
        <p:nvSpPr>
          <p:cNvPr id="44038" name="Metin kutusu 43"/>
          <p:cNvSpPr txBox="1">
            <a:spLocks noChangeArrowheads="1"/>
          </p:cNvSpPr>
          <p:nvPr/>
        </p:nvSpPr>
        <p:spPr bwMode="auto">
          <a:xfrm>
            <a:off x="684213" y="1989138"/>
            <a:ext cx="1150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solidFill>
                  <a:srgbClr val="0BBD1C"/>
                </a:solidFill>
                <a:latin typeface="Calibri" pitchFamily="34" charset="0"/>
              </a:rPr>
              <a:t>Zeka </a:t>
            </a:r>
          </a:p>
        </p:txBody>
      </p:sp>
      <p:sp>
        <p:nvSpPr>
          <p:cNvPr id="44039" name="Metin kutusu 44"/>
          <p:cNvSpPr txBox="1">
            <a:spLocks noChangeArrowheads="1"/>
          </p:cNvSpPr>
          <p:nvPr/>
        </p:nvSpPr>
        <p:spPr bwMode="auto">
          <a:xfrm>
            <a:off x="684213" y="2708275"/>
            <a:ext cx="1150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solidFill>
                  <a:srgbClr val="FF0000"/>
                </a:solidFill>
                <a:latin typeface="Calibri" pitchFamily="34" charset="0"/>
              </a:rPr>
              <a:t>SES </a:t>
            </a:r>
          </a:p>
        </p:txBody>
      </p:sp>
      <p:sp>
        <p:nvSpPr>
          <p:cNvPr id="44040" name="Metin kutusu 45"/>
          <p:cNvSpPr txBox="1">
            <a:spLocks noChangeArrowheads="1"/>
          </p:cNvSpPr>
          <p:nvPr/>
        </p:nvSpPr>
        <p:spPr bwMode="auto">
          <a:xfrm>
            <a:off x="1925638" y="6011863"/>
            <a:ext cx="57070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latin typeface="Calibri" pitchFamily="34" charset="0"/>
              </a:rPr>
              <a:t>Şekil 3.3.c. Y</a:t>
            </a:r>
            <a:r>
              <a:rPr lang="tr-TR" sz="2000">
                <a:latin typeface="Calibri" pitchFamily="34" charset="0"/>
              </a:rPr>
              <a:t>1</a:t>
            </a:r>
            <a:r>
              <a:rPr lang="tr-TR" sz="2400">
                <a:latin typeface="Calibri" pitchFamily="34" charset="0"/>
              </a:rPr>
              <a:t> kavramı için Nedensel –Etkisel </a:t>
            </a:r>
            <a:endParaRPr lang="tr-TR" sz="2400"/>
          </a:p>
          <a:p>
            <a:r>
              <a:rPr lang="tr-TR" sz="2400"/>
              <a:t>(causal-effectual )</a:t>
            </a:r>
            <a:r>
              <a:rPr lang="tr-TR" sz="2400">
                <a:latin typeface="Calibri" pitchFamily="34" charset="0"/>
              </a:rPr>
              <a:t>yapı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39750" y="908050"/>
            <a:ext cx="7993063" cy="38163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tr-TR" sz="2600" smtClean="0">
                <a:solidFill>
                  <a:srgbClr val="000000"/>
                </a:solidFill>
              </a:rPr>
              <a:t>Diğer önemli noktalar: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tr-TR" sz="2600" smtClean="0">
                <a:solidFill>
                  <a:srgbClr val="000000"/>
                </a:solidFill>
              </a:rPr>
              <a:t>Bir kavram, nedenler veya etkiler içinde yer alabilir, ortaya çıkabilir.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tr-TR" sz="2600" smtClean="0">
                <a:solidFill>
                  <a:schemeClr val="hlink"/>
                </a:solidFill>
              </a:rPr>
              <a:t>Zaman içinde değişmeler göz önünde bulundurulmalıdır.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tr-TR" sz="2600" smtClean="0">
                <a:solidFill>
                  <a:srgbClr val="000000"/>
                </a:solidFill>
              </a:rPr>
              <a:t>Örneğin, X</a:t>
            </a:r>
            <a:r>
              <a:rPr lang="tr-TR" sz="2000" smtClean="0">
                <a:solidFill>
                  <a:srgbClr val="000000"/>
                </a:solidFill>
              </a:rPr>
              <a:t>1</a:t>
            </a:r>
            <a:r>
              <a:rPr lang="tr-TR" sz="2600" smtClean="0">
                <a:solidFill>
                  <a:srgbClr val="000000"/>
                </a:solidFill>
              </a:rPr>
              <a:t>…….Y</a:t>
            </a:r>
            <a:r>
              <a:rPr lang="tr-TR" sz="2000" smtClean="0">
                <a:solidFill>
                  <a:srgbClr val="000000"/>
                </a:solidFill>
              </a:rPr>
              <a:t>1</a:t>
            </a:r>
            <a:r>
              <a:rPr lang="tr-TR" sz="2600" smtClean="0">
                <a:solidFill>
                  <a:srgbClr val="000000"/>
                </a:solidFill>
              </a:rPr>
              <a:t>’i etkilerken hem de Z</a:t>
            </a:r>
            <a:r>
              <a:rPr lang="tr-TR" sz="2000" smtClean="0">
                <a:solidFill>
                  <a:srgbClr val="000000"/>
                </a:solidFill>
              </a:rPr>
              <a:t>1</a:t>
            </a:r>
            <a:r>
              <a:rPr lang="tr-TR" sz="2600" smtClean="0">
                <a:solidFill>
                  <a:srgbClr val="000000"/>
                </a:solidFill>
              </a:rPr>
              <a:t>’i öncelemektedir.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tr-TR" sz="2600" smtClean="0">
                <a:solidFill>
                  <a:schemeClr val="hlink"/>
                </a:solidFill>
              </a:rPr>
              <a:t>Bu yüzden kuramcı zaman içindeki değişmeleri göz önünde bulundurmalıdır.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endParaRPr lang="tr-TR" sz="2000" smtClean="0">
              <a:solidFill>
                <a:schemeClr val="hlink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endParaRPr lang="tr-TR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8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 smtClean="0"/>
              <a:t>Potansiyel Kuramları İnşa Etme ve Değerlendirme Aracı Olarak Modeller: </a:t>
            </a:r>
            <a:br>
              <a:rPr lang="tr-TR" sz="3600" dirty="0" smtClean="0"/>
            </a:br>
            <a:r>
              <a:rPr lang="tr-TR" sz="3600" dirty="0" err="1" smtClean="0"/>
              <a:t>Nan</a:t>
            </a:r>
            <a:r>
              <a:rPr lang="tr-TR" sz="3600" dirty="0" smtClean="0"/>
              <a:t> Lin (1987: 42-56)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1295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tr-TR" smtClean="0">
                <a:solidFill>
                  <a:srgbClr val="000000"/>
                </a:solidFill>
              </a:rPr>
              <a:t>	Model, bir teorinin bazı yönlerini temsil eden, henüz tamamlanmamış/ eksik teoridir. 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98050" y="3645024"/>
            <a:ext cx="8229600" cy="292494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tr-TR" sz="3000" b="1">
                <a:solidFill>
                  <a:schemeClr val="tx1"/>
                </a:solidFill>
              </a:rPr>
              <a:t>Teori inşasının aşamaları</a:t>
            </a:r>
            <a:r>
              <a:rPr lang="tr-TR" sz="3000" b="1">
                <a:solidFill>
                  <a:schemeClr val="tx1"/>
                </a:solidFill>
                <a:latin typeface="Arial" charset="0"/>
              </a:rPr>
              <a:t> olarak Farklı Modeller</a:t>
            </a:r>
            <a:endParaRPr lang="tr-TR" sz="3000" b="1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1.</a:t>
            </a:r>
            <a:r>
              <a:rPr lang="tr-TR" sz="2400" b="1">
                <a:solidFill>
                  <a:schemeClr val="tx1"/>
                </a:solidFill>
              </a:rPr>
              <a:t>Sınıflama 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M</a:t>
            </a:r>
            <a:r>
              <a:rPr lang="tr-TR" sz="2400" b="1">
                <a:solidFill>
                  <a:schemeClr val="tx1"/>
                </a:solidFill>
              </a:rPr>
              <a:t>odeli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2.</a:t>
            </a:r>
            <a:r>
              <a:rPr lang="tr-TR" sz="2400" b="1">
                <a:solidFill>
                  <a:schemeClr val="tx1"/>
                </a:solidFill>
              </a:rPr>
              <a:t>Tiplendirme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 Modeli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3.</a:t>
            </a:r>
            <a:r>
              <a:rPr lang="tr-TR" sz="2400" b="1">
                <a:solidFill>
                  <a:schemeClr val="tx1"/>
                </a:solidFill>
              </a:rPr>
              <a:t>Olasılık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 Modeli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4.</a:t>
            </a:r>
            <a:r>
              <a:rPr lang="tr-TR" sz="2400" b="1">
                <a:solidFill>
                  <a:schemeClr val="tx1"/>
                </a:solidFill>
              </a:rPr>
              <a:t>Birlikte 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D</a:t>
            </a:r>
            <a:r>
              <a:rPr lang="tr-TR" sz="2400" b="1">
                <a:solidFill>
                  <a:schemeClr val="tx1"/>
                </a:solidFill>
              </a:rPr>
              <a:t>eğişme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 Modeli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5.</a:t>
            </a:r>
            <a:r>
              <a:rPr lang="tr-TR" sz="2400" b="1">
                <a:solidFill>
                  <a:schemeClr val="tx1"/>
                </a:solidFill>
              </a:rPr>
              <a:t>İşlevsel</a:t>
            </a:r>
            <a:r>
              <a:rPr lang="tr-TR" sz="2400" b="1">
                <a:solidFill>
                  <a:schemeClr val="tx1"/>
                </a:solidFill>
                <a:latin typeface="Arial" charset="0"/>
              </a:rPr>
              <a:t> Model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tr-TR" sz="2400" b="1">
                <a:solidFill>
                  <a:schemeClr val="tx1"/>
                </a:solidFill>
                <a:latin typeface="Arial" charset="0"/>
              </a:rPr>
              <a:t>6.Karmaşık Modeller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endParaRPr lang="tr-TR" sz="3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Ekonomi-Mafya-Siyaset Arasındaki İlişkiler</a:t>
            </a:r>
            <a:endParaRPr lang="tr-TR" dirty="0"/>
          </a:p>
        </p:txBody>
      </p:sp>
      <p:sp>
        <p:nvSpPr>
          <p:cNvPr id="46082" name="Metin Yer Tutucusu 2"/>
          <p:cNvSpPr>
            <a:spLocks noGrp="1"/>
          </p:cNvSpPr>
          <p:nvPr>
            <p:ph type="body" idx="1"/>
          </p:nvPr>
        </p:nvSpPr>
        <p:spPr>
          <a:xfrm>
            <a:off x="2908300" y="1535113"/>
            <a:ext cx="4040188" cy="639762"/>
          </a:xfrm>
        </p:spPr>
        <p:txBody>
          <a:bodyPr/>
          <a:lstStyle/>
          <a:p>
            <a:pPr eaLnBrk="1" hangingPunct="1"/>
            <a:r>
              <a:rPr lang="tr-TR" sz="2800" smtClean="0"/>
              <a:t>Sınıflayıcı Model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76275" y="2205038"/>
            <a:ext cx="4040188" cy="1901825"/>
          </a:xfrm>
          <a:solidFill>
            <a:schemeClr val="tx2">
              <a:lumMod val="60000"/>
              <a:lumOff val="40000"/>
            </a:schemeClr>
          </a:solidFill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600" b="1" dirty="0" smtClean="0"/>
              <a:t>Kavram: </a:t>
            </a:r>
            <a:r>
              <a:rPr lang="tr-TR" sz="2600" u="sng" dirty="0" smtClean="0"/>
              <a:t>Ekonomi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600" b="1" dirty="0" smtClean="0"/>
              <a:t>Kategoriler: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tr-TR" sz="2600" dirty="0" smtClean="0"/>
              <a:t>Resmi Ekonomi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tr-TR" sz="2600" dirty="0" smtClean="0"/>
              <a:t>Kayıt Dışı Ekonomi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</p:txBody>
      </p:sp>
      <p:sp>
        <p:nvSpPr>
          <p:cNvPr id="46084" name="İçerik Yer Tutucusu 5"/>
          <p:cNvSpPr>
            <a:spLocks noGrp="1"/>
          </p:cNvSpPr>
          <p:nvPr>
            <p:ph sz="quarter" idx="4"/>
          </p:nvPr>
        </p:nvSpPr>
        <p:spPr>
          <a:xfrm>
            <a:off x="4716463" y="2205038"/>
            <a:ext cx="4041775" cy="1901825"/>
          </a:xfrm>
          <a:solidFill>
            <a:schemeClr val="accent2"/>
          </a:solidFill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tr-TR" sz="2600" b="1" smtClean="0"/>
              <a:t>Kavram: </a:t>
            </a:r>
            <a:r>
              <a:rPr lang="tr-TR" sz="2600" u="sng" smtClean="0"/>
              <a:t>Siyaset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tr-TR" sz="2600" b="1" smtClean="0"/>
              <a:t>Kategoriler: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sz="2600" smtClean="0">
                <a:latin typeface="Arial" charset="0"/>
              </a:rPr>
              <a:t>İktidar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tr-TR" sz="2600" smtClean="0">
                <a:latin typeface="Arial" charset="0"/>
              </a:rPr>
              <a:t>Muhalefet</a:t>
            </a:r>
            <a:endParaRPr lang="tr-TR" sz="26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tr-TR" sz="2000" smtClean="0"/>
              <a:t> 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2987675" y="4076700"/>
            <a:ext cx="3744913" cy="277018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+mn-lt"/>
              </a:rPr>
              <a:t>Kavram: </a:t>
            </a:r>
            <a:r>
              <a:rPr lang="tr-TR" sz="2600" u="sng" dirty="0">
                <a:latin typeface="+mn-lt"/>
              </a:rPr>
              <a:t>Mafya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600" b="1" dirty="0">
                <a:latin typeface="+mn-lt"/>
              </a:rPr>
              <a:t>Kategoriler: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tr-TR" sz="2600" dirty="0">
                <a:latin typeface="+mn-lt"/>
              </a:rPr>
              <a:t>Uyuşturucu Mafyası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tr-TR" sz="2600" dirty="0">
                <a:latin typeface="+mn-lt"/>
              </a:rPr>
              <a:t>Kumarhane Mafyası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tr-TR" sz="2600" dirty="0">
                <a:latin typeface="+mn-lt"/>
              </a:rPr>
              <a:t>Silah Mafyası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tr-TR" sz="2600" dirty="0">
                <a:latin typeface="+mn-lt"/>
              </a:rPr>
              <a:t>Kadın Mafyası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tr-T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63575" y="4005263"/>
            <a:ext cx="8229600" cy="936625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3. OLASILIK MODEL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663575" y="1484313"/>
          <a:ext cx="8229600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SİYASET</a:t>
                      </a:r>
                      <a:endParaRPr lang="tr-TR" sz="24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sz="2400" dirty="0" smtClean="0"/>
                    </a:p>
                    <a:p>
                      <a:r>
                        <a:rPr lang="tr-TR" sz="2400" dirty="0" smtClean="0"/>
                        <a:t>EKONOMİ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KİRLİ </a:t>
                      </a:r>
                    </a:p>
                    <a:p>
                      <a:pPr algn="ctr"/>
                      <a:r>
                        <a:rPr lang="tr-TR" sz="2400" dirty="0" err="1" smtClean="0"/>
                        <a:t>Kayıtdışı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TEMİZ </a:t>
                      </a:r>
                    </a:p>
                    <a:p>
                      <a:pPr algn="ctr"/>
                      <a:r>
                        <a:rPr lang="tr-TR" sz="2400" dirty="0" smtClean="0"/>
                        <a:t>Resmi ekonomi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Kirli/Kayıt</a:t>
                      </a:r>
                      <a:r>
                        <a:rPr lang="tr-TR" sz="2400" baseline="0" dirty="0" smtClean="0"/>
                        <a:t> Dışı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Temiz /Resmi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Başlık 1"/>
          <p:cNvSpPr txBox="1">
            <a:spLocks/>
          </p:cNvSpPr>
          <p:nvPr/>
        </p:nvSpPr>
        <p:spPr>
          <a:xfrm>
            <a:off x="609600" y="476250"/>
            <a:ext cx="8229600" cy="9366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2. TİPOLOJİK MODEL</a:t>
            </a:r>
            <a:endParaRPr lang="tr-TR" dirty="0"/>
          </a:p>
        </p:txBody>
      </p:sp>
      <p:sp>
        <p:nvSpPr>
          <p:cNvPr id="47128" name="Metin kutusu 5"/>
          <p:cNvSpPr txBox="1">
            <a:spLocks noChangeArrowheads="1"/>
          </p:cNvSpPr>
          <p:nvPr/>
        </p:nvSpPr>
        <p:spPr bwMode="auto">
          <a:xfrm>
            <a:off x="684213" y="5084763"/>
            <a:ext cx="824388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Calibri" pitchFamily="34" charset="0"/>
              </a:rPr>
              <a:t>KAYIT DIŞI EKONOMİ MAFYAYA YOL AÇABİLİR.</a:t>
            </a:r>
          </a:p>
          <a:p>
            <a:pPr algn="ctr"/>
            <a:r>
              <a:rPr lang="tr-TR" sz="2400">
                <a:latin typeface="Calibri" pitchFamily="34" charset="0"/>
              </a:rPr>
              <a:t>MAFYA SİYASETİ KİRLETEBİLİR. </a:t>
            </a: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/>
              <a:t>4. BİRLİKTE DEĞİŞME MODELİ</a:t>
            </a:r>
          </a:p>
        </p:txBody>
      </p:sp>
      <p:sp>
        <p:nvSpPr>
          <p:cNvPr id="48130" name="İçerik Yer Tutucusu 2"/>
          <p:cNvSpPr>
            <a:spLocks noGrp="1"/>
          </p:cNvSpPr>
          <p:nvPr>
            <p:ph idx="1"/>
          </p:nvPr>
        </p:nvSpPr>
        <p:spPr>
          <a:xfrm>
            <a:off x="457200" y="1524000"/>
            <a:ext cx="3970338" cy="4857750"/>
          </a:xfrm>
          <a:ln>
            <a:solidFill>
              <a:schemeClr val="tx1"/>
            </a:solidFill>
            <a:prstDash val="sysDash"/>
          </a:ln>
        </p:spPr>
        <p:txBody>
          <a:bodyPr/>
          <a:lstStyle/>
          <a:p>
            <a:pPr eaLnBrk="1" hangingPunct="1"/>
            <a:r>
              <a:rPr lang="tr-TR" sz="2400" smtClean="0"/>
              <a:t>Siyaset kirlendikçe mafya güçlenir. </a:t>
            </a:r>
          </a:p>
          <a:p>
            <a:pPr eaLnBrk="1" hangingPunct="1">
              <a:buFont typeface="Arial" charset="0"/>
              <a:buNone/>
            </a:pPr>
            <a:r>
              <a:rPr lang="tr-TR" sz="2400" smtClean="0"/>
              <a:t>           (</a:t>
            </a:r>
            <a:r>
              <a:rPr lang="tr-TR" sz="2400" b="1" smtClean="0"/>
              <a:t>Doğrusal</a:t>
            </a:r>
            <a:r>
              <a:rPr lang="tr-TR" sz="2400" b="1" smtClean="0">
                <a:latin typeface="Arial" charset="0"/>
              </a:rPr>
              <a:t>/linear</a:t>
            </a:r>
            <a:r>
              <a:rPr lang="tr-TR" sz="2400" b="1" smtClean="0"/>
              <a:t> ilişki</a:t>
            </a:r>
            <a:r>
              <a:rPr lang="tr-TR" sz="2400" smtClean="0"/>
              <a:t>)</a:t>
            </a:r>
          </a:p>
          <a:p>
            <a:pPr eaLnBrk="1" hangingPunct="1">
              <a:buFont typeface="Arial" charset="0"/>
              <a:buNone/>
            </a:pPr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>
              <a:buFont typeface="Arial" charset="0"/>
              <a:buNone/>
            </a:pPr>
            <a:endParaRPr lang="tr-TR" smtClean="0"/>
          </a:p>
        </p:txBody>
      </p:sp>
      <p:cxnSp>
        <p:nvCxnSpPr>
          <p:cNvPr id="10" name="Düz Ok Bağlayıcısı 9"/>
          <p:cNvCxnSpPr/>
          <p:nvPr/>
        </p:nvCxnSpPr>
        <p:spPr>
          <a:xfrm flipV="1">
            <a:off x="1258888" y="2897188"/>
            <a:ext cx="0" cy="21161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8132" name="Grup 33"/>
          <p:cNvGrpSpPr>
            <a:grpSpLocks/>
          </p:cNvGrpSpPr>
          <p:nvPr/>
        </p:nvGrpSpPr>
        <p:grpSpPr bwMode="auto">
          <a:xfrm>
            <a:off x="468313" y="3068638"/>
            <a:ext cx="3625850" cy="2528887"/>
            <a:chOff x="353517" y="2132856"/>
            <a:chExt cx="3625960" cy="2529572"/>
          </a:xfrm>
        </p:grpSpPr>
        <p:cxnSp>
          <p:nvCxnSpPr>
            <p:cNvPr id="35" name="Düz Ok Bağlayıcısı 34"/>
            <p:cNvCxnSpPr/>
            <p:nvPr/>
          </p:nvCxnSpPr>
          <p:spPr>
            <a:xfrm>
              <a:off x="1115540" y="4033608"/>
              <a:ext cx="28083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Düz Bağlayıcı 35"/>
            <p:cNvCxnSpPr/>
            <p:nvPr/>
          </p:nvCxnSpPr>
          <p:spPr>
            <a:xfrm flipV="1">
              <a:off x="1620380" y="2132856"/>
              <a:ext cx="1524046" cy="139737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Düz Bağlayıcı 36"/>
            <p:cNvCxnSpPr/>
            <p:nvPr/>
          </p:nvCxnSpPr>
          <p:spPr>
            <a:xfrm>
              <a:off x="1115540" y="3285693"/>
              <a:ext cx="792186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Düz Bağlayıcı 37"/>
            <p:cNvCxnSpPr/>
            <p:nvPr/>
          </p:nvCxnSpPr>
          <p:spPr>
            <a:xfrm>
              <a:off x="1907726" y="3212648"/>
              <a:ext cx="0" cy="820959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Düz Bağlayıcı 38"/>
            <p:cNvCxnSpPr/>
            <p:nvPr/>
          </p:nvCxnSpPr>
          <p:spPr>
            <a:xfrm>
              <a:off x="1128241" y="2636229"/>
              <a:ext cx="1571673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Düz Bağlayıcı 39"/>
            <p:cNvCxnSpPr/>
            <p:nvPr/>
          </p:nvCxnSpPr>
          <p:spPr>
            <a:xfrm>
              <a:off x="2606247" y="2636229"/>
              <a:ext cx="0" cy="1397378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152" name="Metin kutusu 40"/>
            <p:cNvSpPr txBox="1">
              <a:spLocks noChangeArrowheads="1"/>
            </p:cNvSpPr>
            <p:nvPr/>
          </p:nvSpPr>
          <p:spPr bwMode="auto">
            <a:xfrm>
              <a:off x="353517" y="2295478"/>
              <a:ext cx="7741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>
                  <a:latin typeface="Calibri" pitchFamily="34" charset="0"/>
                </a:rPr>
                <a:t>Mafya</a:t>
              </a:r>
            </a:p>
          </p:txBody>
        </p:sp>
        <p:sp>
          <p:nvSpPr>
            <p:cNvPr id="48153" name="Metin kutusu 41"/>
            <p:cNvSpPr txBox="1">
              <a:spLocks noChangeArrowheads="1"/>
            </p:cNvSpPr>
            <p:nvPr/>
          </p:nvSpPr>
          <p:spPr bwMode="auto">
            <a:xfrm>
              <a:off x="3143864" y="4293096"/>
              <a:ext cx="83561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>
                  <a:latin typeface="Calibri" pitchFamily="34" charset="0"/>
                </a:rPr>
                <a:t>Siyaset</a:t>
              </a:r>
            </a:p>
          </p:txBody>
        </p:sp>
      </p:grpSp>
      <p:sp>
        <p:nvSpPr>
          <p:cNvPr id="48" name="Yay 47"/>
          <p:cNvSpPr/>
          <p:nvPr/>
        </p:nvSpPr>
        <p:spPr>
          <a:xfrm rot="10617665">
            <a:off x="6072188" y="2216150"/>
            <a:ext cx="3059112" cy="1997075"/>
          </a:xfrm>
          <a:prstGeom prst="arc">
            <a:avLst>
              <a:gd name="adj1" fmla="val 15095421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grpSp>
        <p:nvGrpSpPr>
          <p:cNvPr id="48134" name="Grup 61"/>
          <p:cNvGrpSpPr>
            <a:grpSpLocks/>
          </p:cNvGrpSpPr>
          <p:nvPr/>
        </p:nvGrpSpPr>
        <p:grpSpPr bwMode="auto">
          <a:xfrm>
            <a:off x="4940300" y="1541463"/>
            <a:ext cx="3679825" cy="3903662"/>
            <a:chOff x="4941012" y="1541983"/>
            <a:chExt cx="3679895" cy="3903241"/>
          </a:xfrm>
        </p:grpSpPr>
        <p:cxnSp>
          <p:nvCxnSpPr>
            <p:cNvPr id="8" name="Düz Ok Bağlayıcısı 7"/>
            <p:cNvCxnSpPr/>
            <p:nvPr/>
          </p:nvCxnSpPr>
          <p:spPr>
            <a:xfrm>
              <a:off x="5812567" y="4816642"/>
              <a:ext cx="28083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8136" name="Metin kutusu 28"/>
            <p:cNvSpPr txBox="1">
              <a:spLocks noChangeArrowheads="1"/>
            </p:cNvSpPr>
            <p:nvPr/>
          </p:nvSpPr>
          <p:spPr bwMode="auto">
            <a:xfrm>
              <a:off x="4941012" y="2634826"/>
              <a:ext cx="80663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>
                  <a:latin typeface="Calibri" pitchFamily="34" charset="0"/>
                </a:rPr>
                <a:t>Çocuk </a:t>
              </a:r>
            </a:p>
            <a:p>
              <a:r>
                <a:rPr lang="tr-TR">
                  <a:latin typeface="Calibri" pitchFamily="34" charset="0"/>
                </a:rPr>
                <a:t>Sayısı</a:t>
              </a:r>
            </a:p>
          </p:txBody>
        </p:sp>
        <p:sp>
          <p:nvSpPr>
            <p:cNvPr id="48137" name="Metin kutusu 29"/>
            <p:cNvSpPr txBox="1">
              <a:spLocks noChangeArrowheads="1"/>
            </p:cNvSpPr>
            <p:nvPr/>
          </p:nvSpPr>
          <p:spPr bwMode="auto">
            <a:xfrm>
              <a:off x="7840843" y="5075892"/>
              <a:ext cx="77296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>
                  <a:latin typeface="Calibri" pitchFamily="34" charset="0"/>
                </a:rPr>
                <a:t>Eğitim</a:t>
              </a:r>
            </a:p>
          </p:txBody>
        </p:sp>
        <p:cxnSp>
          <p:nvCxnSpPr>
            <p:cNvPr id="43" name="Düz Ok Bağlayıcısı 42"/>
            <p:cNvCxnSpPr/>
            <p:nvPr/>
          </p:nvCxnSpPr>
          <p:spPr>
            <a:xfrm flipV="1">
              <a:off x="5833204" y="2681685"/>
              <a:ext cx="0" cy="211749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Düz Bağlayıcı 48"/>
            <p:cNvCxnSpPr/>
            <p:nvPr/>
          </p:nvCxnSpPr>
          <p:spPr>
            <a:xfrm>
              <a:off x="5868130" y="4076947"/>
              <a:ext cx="792178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Düz Bağlayıcı 49"/>
            <p:cNvCxnSpPr/>
            <p:nvPr/>
          </p:nvCxnSpPr>
          <p:spPr>
            <a:xfrm>
              <a:off x="6673008" y="4148377"/>
              <a:ext cx="11112" cy="688901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Düz Bağlayıcı 51"/>
            <p:cNvCxnSpPr/>
            <p:nvPr/>
          </p:nvCxnSpPr>
          <p:spPr>
            <a:xfrm>
              <a:off x="5812567" y="3765830"/>
              <a:ext cx="450859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Düz Bağlayıcı 53"/>
            <p:cNvCxnSpPr/>
            <p:nvPr/>
          </p:nvCxnSpPr>
          <p:spPr>
            <a:xfrm>
              <a:off x="6263425" y="3740433"/>
              <a:ext cx="0" cy="1058749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Düz Bağlayıcı 56"/>
            <p:cNvCxnSpPr/>
            <p:nvPr/>
          </p:nvCxnSpPr>
          <p:spPr>
            <a:xfrm>
              <a:off x="5891943" y="4269014"/>
              <a:ext cx="1709770" cy="0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Düz Bağlayıcı 58"/>
            <p:cNvCxnSpPr/>
            <p:nvPr/>
          </p:nvCxnSpPr>
          <p:spPr>
            <a:xfrm>
              <a:off x="7603301" y="4176949"/>
              <a:ext cx="0" cy="615884"/>
            </a:xfrm>
            <a:prstGeom prst="line">
              <a:avLst/>
            </a:prstGeom>
            <a:ln>
              <a:prstDash val="dashDot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145" name="Metin kutusu 60"/>
            <p:cNvSpPr txBox="1">
              <a:spLocks noChangeArrowheads="1"/>
            </p:cNvSpPr>
            <p:nvPr/>
          </p:nvSpPr>
          <p:spPr bwMode="auto">
            <a:xfrm>
              <a:off x="5696676" y="1541983"/>
              <a:ext cx="2641651" cy="457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 b="1"/>
                <a:t>Doğrusal/</a:t>
              </a:r>
              <a:r>
                <a:rPr lang="tr-TR" sz="2400" b="1">
                  <a:latin typeface="Calibri" pitchFamily="34" charset="0"/>
                </a:rPr>
                <a:t>Linear</a:t>
              </a:r>
              <a:r>
                <a:rPr lang="tr-TR" sz="2400">
                  <a:latin typeface="Calibri" pitchFamily="34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İçerik Yer Tutucusu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r>
              <a:rPr lang="tr-TR" smtClean="0"/>
              <a:t>Non-linear</a:t>
            </a:r>
          </a:p>
          <a:p>
            <a:pPr eaLnBrk="1" hangingPunct="1"/>
            <a:endParaRPr lang="tr-TR" smtClean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1692275" y="5157788"/>
            <a:ext cx="45354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V="1">
            <a:off x="1692275" y="2276475"/>
            <a:ext cx="0" cy="28813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Serbest Form 8"/>
          <p:cNvSpPr/>
          <p:nvPr/>
        </p:nvSpPr>
        <p:spPr>
          <a:xfrm>
            <a:off x="2041525" y="2419350"/>
            <a:ext cx="3394075" cy="2449513"/>
          </a:xfrm>
          <a:custGeom>
            <a:avLst/>
            <a:gdLst>
              <a:gd name="connsiteX0" fmla="*/ 0 w 3870251"/>
              <a:gd name="connsiteY0" fmla="*/ 2881207 h 2881207"/>
              <a:gd name="connsiteX1" fmla="*/ 2275368 w 3870251"/>
              <a:gd name="connsiteY1" fmla="*/ 52946 h 2881207"/>
              <a:gd name="connsiteX2" fmla="*/ 3870251 w 3870251"/>
              <a:gd name="connsiteY2" fmla="*/ 1307588 h 288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70251" h="2881207">
                <a:moveTo>
                  <a:pt x="0" y="2881207"/>
                </a:moveTo>
                <a:cubicBezTo>
                  <a:pt x="815163" y="1598211"/>
                  <a:pt x="1630326" y="315216"/>
                  <a:pt x="2275368" y="52946"/>
                </a:cubicBezTo>
                <a:cubicBezTo>
                  <a:pt x="2920410" y="-209324"/>
                  <a:pt x="3395330" y="549132"/>
                  <a:pt x="3870251" y="1307588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cxnSp>
        <p:nvCxnSpPr>
          <p:cNvPr id="10" name="Düz Bağlayıcı 9"/>
          <p:cNvCxnSpPr/>
          <p:nvPr/>
        </p:nvCxnSpPr>
        <p:spPr>
          <a:xfrm>
            <a:off x="1692275" y="3716338"/>
            <a:ext cx="1150938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Düz Bağlayıcı 11"/>
          <p:cNvCxnSpPr/>
          <p:nvPr/>
        </p:nvCxnSpPr>
        <p:spPr>
          <a:xfrm>
            <a:off x="2843213" y="3789363"/>
            <a:ext cx="0" cy="1368425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Düz Bağlayıcı 14"/>
          <p:cNvCxnSpPr/>
          <p:nvPr/>
        </p:nvCxnSpPr>
        <p:spPr>
          <a:xfrm>
            <a:off x="1644650" y="2924175"/>
            <a:ext cx="1703388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3348038" y="2924175"/>
            <a:ext cx="0" cy="2233613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Düz Bağlayıcı 20"/>
          <p:cNvCxnSpPr/>
          <p:nvPr/>
        </p:nvCxnSpPr>
        <p:spPr>
          <a:xfrm>
            <a:off x="1704975" y="2636838"/>
            <a:ext cx="3011488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>
            <a:off x="4716463" y="2708275"/>
            <a:ext cx="0" cy="2449513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>
            <a:off x="1704975" y="3357563"/>
            <a:ext cx="3730625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>
            <a:off x="5292725" y="3429000"/>
            <a:ext cx="0" cy="1727200"/>
          </a:xfrm>
          <a:prstGeom prst="line">
            <a:avLst/>
          </a:prstGeom>
          <a:ln>
            <a:prstDash val="dash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5. İŞLEVSEL MODEL </a:t>
            </a:r>
            <a:endParaRPr lang="tr-TR" dirty="0"/>
          </a:p>
        </p:txBody>
      </p:sp>
      <p:sp>
        <p:nvSpPr>
          <p:cNvPr id="51202" name="İçerik Yer Tutucusu 2"/>
          <p:cNvSpPr>
            <a:spLocks noGrp="1"/>
          </p:cNvSpPr>
          <p:nvPr>
            <p:ph idx="1"/>
          </p:nvPr>
        </p:nvSpPr>
        <p:spPr>
          <a:xfrm>
            <a:off x="395288" y="1125538"/>
            <a:ext cx="8229600" cy="935037"/>
          </a:xfrm>
        </p:spPr>
        <p:txBody>
          <a:bodyPr/>
          <a:lstStyle/>
          <a:p>
            <a:pPr eaLnBrk="1" hangingPunct="1"/>
            <a:r>
              <a:rPr lang="tr-TR" sz="2400" smtClean="0"/>
              <a:t>KAYIT DIŞI EKONOMİ SİYASETİ KİRLETİR/MAFYALAŞTIRIR.</a:t>
            </a:r>
          </a:p>
          <a:p>
            <a:pPr eaLnBrk="1" hangingPunct="1"/>
            <a:r>
              <a:rPr lang="tr-TR" sz="2400" smtClean="0"/>
              <a:t>DAHA SONRA EKONOMİYİ ÇÖKERTİR.</a:t>
            </a:r>
          </a:p>
        </p:txBody>
      </p:sp>
      <p:grpSp>
        <p:nvGrpSpPr>
          <p:cNvPr id="51203" name="Grup 35"/>
          <p:cNvGrpSpPr>
            <a:grpSpLocks/>
          </p:cNvGrpSpPr>
          <p:nvPr/>
        </p:nvGrpSpPr>
        <p:grpSpPr bwMode="auto">
          <a:xfrm>
            <a:off x="1350963" y="2230438"/>
            <a:ext cx="6607175" cy="4543425"/>
            <a:chOff x="395536" y="2229927"/>
            <a:chExt cx="6606217" cy="4544191"/>
          </a:xfrm>
        </p:grpSpPr>
        <p:grpSp>
          <p:nvGrpSpPr>
            <p:cNvPr id="51204" name="Grup 13"/>
            <p:cNvGrpSpPr>
              <a:grpSpLocks/>
            </p:cNvGrpSpPr>
            <p:nvPr/>
          </p:nvGrpSpPr>
          <p:grpSpPr bwMode="auto">
            <a:xfrm>
              <a:off x="395536" y="3140968"/>
              <a:ext cx="2160274" cy="1744366"/>
              <a:chOff x="395536" y="2685113"/>
              <a:chExt cx="2160274" cy="1744366"/>
            </a:xfrm>
          </p:grpSpPr>
          <p:sp>
            <p:nvSpPr>
              <p:cNvPr id="51216" name="Metin kutusu 4"/>
              <p:cNvSpPr txBox="1">
                <a:spLocks noChangeArrowheads="1"/>
              </p:cNvSpPr>
              <p:nvPr/>
            </p:nvSpPr>
            <p:spPr bwMode="auto">
              <a:xfrm>
                <a:off x="395536" y="3117233"/>
                <a:ext cx="1368226" cy="13122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tr-TR" sz="2000">
                    <a:solidFill>
                      <a:srgbClr val="FF0000"/>
                    </a:solidFill>
                    <a:latin typeface="Calibri" pitchFamily="34" charset="0"/>
                  </a:rPr>
                  <a:t>Kayıt dışı ekonomi</a:t>
                </a:r>
              </a:p>
              <a:p>
                <a:r>
                  <a:rPr lang="tr-TR" sz="2000">
                    <a:solidFill>
                      <a:srgbClr val="FF0000"/>
                    </a:solidFill>
                    <a:latin typeface="Calibri" pitchFamily="34" charset="0"/>
                  </a:rPr>
                  <a:t>(neden)</a:t>
                </a:r>
              </a:p>
              <a:p>
                <a:r>
                  <a:rPr lang="tr-TR" sz="2000">
                    <a:solidFill>
                      <a:srgbClr val="FF0000"/>
                    </a:solidFill>
                    <a:latin typeface="Calibri" pitchFamily="34" charset="0"/>
                  </a:rPr>
                  <a:t>Bağımsız</a:t>
                </a:r>
                <a:r>
                  <a:rPr lang="tr-TR" sz="2000"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51217" name="Metin kutusu 5"/>
              <p:cNvSpPr txBox="1">
                <a:spLocks noChangeArrowheads="1"/>
              </p:cNvSpPr>
              <p:nvPr/>
            </p:nvSpPr>
            <p:spPr bwMode="auto">
              <a:xfrm>
                <a:off x="683568" y="2685113"/>
                <a:ext cx="421849" cy="400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2000">
                    <a:latin typeface="Calibri" pitchFamily="34" charset="0"/>
                  </a:rPr>
                  <a:t>X</a:t>
                </a:r>
                <a:r>
                  <a:rPr lang="tr-TR" sz="1600">
                    <a:latin typeface="Calibri" pitchFamily="34" charset="0"/>
                  </a:rPr>
                  <a:t>1</a:t>
                </a:r>
              </a:p>
            </p:txBody>
          </p:sp>
          <p:cxnSp>
            <p:nvCxnSpPr>
              <p:cNvPr id="8" name="Düz Ok Bağlayıcısı 7"/>
              <p:cNvCxnSpPr/>
              <p:nvPr/>
            </p:nvCxnSpPr>
            <p:spPr>
              <a:xfrm>
                <a:off x="1547894" y="3080805"/>
                <a:ext cx="1007916" cy="17624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Düz Ok Bağlayıcısı 8"/>
              <p:cNvCxnSpPr/>
              <p:nvPr/>
            </p:nvCxnSpPr>
            <p:spPr>
              <a:xfrm>
                <a:off x="1547894" y="3419000"/>
                <a:ext cx="10079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Düz Ok Bağlayıcısı 11"/>
              <p:cNvCxnSpPr/>
              <p:nvPr/>
            </p:nvCxnSpPr>
            <p:spPr>
              <a:xfrm flipV="1">
                <a:off x="1547894" y="3573013"/>
                <a:ext cx="1007916" cy="31279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Düz Ok Bağlayıcısı 15"/>
            <p:cNvCxnSpPr/>
            <p:nvPr/>
          </p:nvCxnSpPr>
          <p:spPr>
            <a:xfrm>
              <a:off x="2566921" y="2709433"/>
              <a:ext cx="0" cy="8272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206" name="Metin kutusu 16"/>
            <p:cNvSpPr txBox="1">
              <a:spLocks noChangeArrowheads="1"/>
            </p:cNvSpPr>
            <p:nvPr/>
          </p:nvSpPr>
          <p:spPr bwMode="auto">
            <a:xfrm>
              <a:off x="1254618" y="2229927"/>
              <a:ext cx="287668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Y</a:t>
              </a:r>
              <a:r>
                <a:rPr lang="tr-TR" sz="1600">
                  <a:latin typeface="Calibri" pitchFamily="34" charset="0"/>
                </a:rPr>
                <a:t>2</a:t>
              </a:r>
              <a:r>
                <a:rPr lang="tr-TR" sz="2000">
                  <a:latin typeface="Calibri" pitchFamily="34" charset="0"/>
                </a:rPr>
                <a:t> Hesaplaşma/cinayetler</a:t>
              </a:r>
            </a:p>
          </p:txBody>
        </p:sp>
        <p:sp>
          <p:nvSpPr>
            <p:cNvPr id="51207" name="Metin kutusu 17"/>
            <p:cNvSpPr txBox="1">
              <a:spLocks noChangeArrowheads="1"/>
            </p:cNvSpPr>
            <p:nvPr/>
          </p:nvSpPr>
          <p:spPr bwMode="auto">
            <a:xfrm>
              <a:off x="2470098" y="3582705"/>
              <a:ext cx="1971389" cy="1006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tr-TR" sz="2000">
                  <a:latin typeface="Calibri" pitchFamily="34" charset="0"/>
                </a:rPr>
                <a:t>Bağımlı değişken </a:t>
              </a:r>
            </a:p>
            <a:p>
              <a:pPr algn="ctr"/>
              <a:r>
                <a:rPr lang="tr-TR" sz="2000">
                  <a:solidFill>
                    <a:schemeClr val="hlink"/>
                  </a:solidFill>
                  <a:latin typeface="Calibri" pitchFamily="34" charset="0"/>
                </a:rPr>
                <a:t>Mafya </a:t>
              </a:r>
            </a:p>
            <a:p>
              <a:pPr algn="ctr"/>
              <a:r>
                <a:rPr lang="tr-TR" sz="2000">
                  <a:latin typeface="Calibri" pitchFamily="34" charset="0"/>
                </a:rPr>
                <a:t>Y</a:t>
              </a:r>
              <a:r>
                <a:rPr lang="tr-TR" sz="1600">
                  <a:latin typeface="Calibri" pitchFamily="34" charset="0"/>
                </a:rPr>
                <a:t>1</a:t>
              </a:r>
            </a:p>
          </p:txBody>
        </p:sp>
        <p:cxnSp>
          <p:nvCxnSpPr>
            <p:cNvPr id="19" name="Düz Ok Bağlayıcısı 18"/>
            <p:cNvCxnSpPr/>
            <p:nvPr/>
          </p:nvCxnSpPr>
          <p:spPr>
            <a:xfrm>
              <a:off x="2700252" y="4092378"/>
              <a:ext cx="0" cy="82722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Düz Ok Bağlayıcısı 20"/>
            <p:cNvCxnSpPr/>
            <p:nvPr/>
          </p:nvCxnSpPr>
          <p:spPr>
            <a:xfrm>
              <a:off x="2879613" y="4184468"/>
              <a:ext cx="782525" cy="87962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Düz Ok Bağlayıcısı 24"/>
            <p:cNvCxnSpPr/>
            <p:nvPr/>
          </p:nvCxnSpPr>
          <p:spPr>
            <a:xfrm flipH="1">
              <a:off x="2195500" y="4184468"/>
              <a:ext cx="360310" cy="73513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211" name="Metin kutusu 26"/>
            <p:cNvSpPr txBox="1">
              <a:spLocks noChangeArrowheads="1"/>
            </p:cNvSpPr>
            <p:nvPr/>
          </p:nvSpPr>
          <p:spPr bwMode="auto">
            <a:xfrm>
              <a:off x="1763763" y="5157771"/>
              <a:ext cx="2293604" cy="1616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Y</a:t>
              </a:r>
              <a:r>
                <a:rPr lang="tr-TR" sz="1600">
                  <a:latin typeface="Calibri" pitchFamily="34" charset="0"/>
                </a:rPr>
                <a:t>4</a:t>
              </a:r>
              <a:r>
                <a:rPr lang="tr-TR" sz="2000">
                  <a:latin typeface="Calibri" pitchFamily="34" charset="0"/>
                </a:rPr>
                <a:t>          Y</a:t>
              </a:r>
              <a:r>
                <a:rPr lang="tr-TR" sz="1600">
                  <a:latin typeface="Calibri" pitchFamily="34" charset="0"/>
                </a:rPr>
                <a:t>3</a:t>
              </a:r>
              <a:r>
                <a:rPr lang="tr-TR" sz="2000">
                  <a:latin typeface="Calibri" pitchFamily="34" charset="0"/>
                </a:rPr>
                <a:t>               Y</a:t>
              </a:r>
              <a:r>
                <a:rPr lang="tr-TR" sz="1600">
                  <a:latin typeface="Calibri" pitchFamily="34" charset="0"/>
                </a:rPr>
                <a:t>5</a:t>
              </a:r>
            </a:p>
            <a:p>
              <a:r>
                <a:rPr lang="tr-TR" sz="2000">
                  <a:latin typeface="Calibri" pitchFamily="34" charset="0"/>
                </a:rPr>
                <a:t>            </a:t>
              </a:r>
              <a:r>
                <a:rPr lang="tr-TR" sz="2000">
                  <a:solidFill>
                    <a:srgbClr val="0BBD1C"/>
                  </a:solidFill>
                  <a:latin typeface="Calibri" pitchFamily="34" charset="0"/>
                </a:rPr>
                <a:t>Siyasette </a:t>
              </a:r>
            </a:p>
            <a:p>
              <a:r>
                <a:rPr lang="tr-TR" sz="2000">
                  <a:solidFill>
                    <a:srgbClr val="0BBD1C"/>
                  </a:solidFill>
                  <a:latin typeface="Calibri" pitchFamily="34" charset="0"/>
                </a:rPr>
                <a:t>             kirlenme </a:t>
              </a:r>
            </a:p>
            <a:p>
              <a:endParaRPr lang="tr-TR" sz="2000">
                <a:solidFill>
                  <a:srgbClr val="0BBD1C"/>
                </a:solidFill>
                <a:latin typeface="Calibri" pitchFamily="34" charset="0"/>
              </a:endParaRPr>
            </a:p>
            <a:p>
              <a:r>
                <a:rPr lang="tr-TR" sz="2000">
                  <a:solidFill>
                    <a:srgbClr val="0BBD1C"/>
                  </a:solidFill>
                  <a:latin typeface="Calibri" pitchFamily="34" charset="0"/>
                </a:rPr>
                <a:t>              Yakınsak </a:t>
              </a:r>
            </a:p>
          </p:txBody>
        </p:sp>
        <p:cxnSp>
          <p:nvCxnSpPr>
            <p:cNvPr id="29" name="Düz Ok Bağlayıcısı 28"/>
            <p:cNvCxnSpPr/>
            <p:nvPr/>
          </p:nvCxnSpPr>
          <p:spPr>
            <a:xfrm>
              <a:off x="4500216" y="3582705"/>
              <a:ext cx="936489" cy="16671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Düz Ok Bağlayıcısı 30"/>
            <p:cNvCxnSpPr/>
            <p:nvPr/>
          </p:nvCxnSpPr>
          <p:spPr>
            <a:xfrm>
              <a:off x="4500216" y="3874854"/>
              <a:ext cx="93648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Düz Ok Bağlayıcısı 32"/>
            <p:cNvCxnSpPr/>
            <p:nvPr/>
          </p:nvCxnSpPr>
          <p:spPr>
            <a:xfrm flipV="1">
              <a:off x="4500216" y="4044745"/>
              <a:ext cx="936489" cy="1397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215" name="Metin kutusu 34"/>
            <p:cNvSpPr txBox="1">
              <a:spLocks noChangeArrowheads="1"/>
            </p:cNvSpPr>
            <p:nvPr/>
          </p:nvSpPr>
          <p:spPr bwMode="auto">
            <a:xfrm>
              <a:off x="5822412" y="3122252"/>
              <a:ext cx="1179341" cy="3445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Z</a:t>
              </a:r>
              <a:r>
                <a:rPr lang="tr-TR" sz="1600">
                  <a:latin typeface="Calibri" pitchFamily="34" charset="0"/>
                </a:rPr>
                <a:t>1</a:t>
              </a:r>
            </a:p>
            <a:p>
              <a:r>
                <a:rPr lang="tr-TR" sz="2000">
                  <a:solidFill>
                    <a:schemeClr val="folHlink"/>
                  </a:solidFill>
                  <a:latin typeface="Calibri" pitchFamily="34" charset="0"/>
                </a:rPr>
                <a:t>Siyasette</a:t>
              </a:r>
              <a:r>
                <a:rPr lang="tr-TR" sz="2000">
                  <a:latin typeface="Calibri" pitchFamily="34" charset="0"/>
                </a:rPr>
                <a:t> </a:t>
              </a:r>
            </a:p>
            <a:p>
              <a:r>
                <a:rPr lang="tr-TR" sz="2000">
                  <a:latin typeface="Calibri" pitchFamily="34" charset="0"/>
                </a:rPr>
                <a:t>Güç </a:t>
              </a:r>
            </a:p>
            <a:p>
              <a:r>
                <a:rPr lang="tr-TR" sz="2000">
                  <a:latin typeface="Calibri" pitchFamily="34" charset="0"/>
                </a:rPr>
                <a:t>Kazanma </a:t>
              </a:r>
            </a:p>
            <a:p>
              <a:r>
                <a:rPr lang="tr-TR" sz="2000">
                  <a:latin typeface="Calibri" pitchFamily="34" charset="0"/>
                </a:rPr>
                <a:t>İsteği</a:t>
              </a:r>
            </a:p>
            <a:p>
              <a:r>
                <a:rPr lang="tr-TR" sz="2000">
                  <a:latin typeface="Calibri" pitchFamily="34" charset="0"/>
                </a:rPr>
                <a:t>(etkiler)</a:t>
              </a:r>
            </a:p>
            <a:p>
              <a:endParaRPr lang="tr-TR" sz="2000">
                <a:latin typeface="Calibri" pitchFamily="34" charset="0"/>
              </a:endParaRPr>
            </a:p>
            <a:p>
              <a:endParaRPr lang="tr-TR" sz="2000">
                <a:latin typeface="Calibri" pitchFamily="34" charset="0"/>
              </a:endParaRPr>
            </a:p>
            <a:p>
              <a:endParaRPr lang="tr-TR" sz="2000">
                <a:latin typeface="Calibri" pitchFamily="34" charset="0"/>
              </a:endParaRP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Iraksak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5013" y="115888"/>
            <a:ext cx="8229600" cy="110648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smtClean="0">
                <a:solidFill>
                  <a:srgbClr val="FFFFFF"/>
                </a:solidFill>
                <a:latin typeface="Arial" charset="0"/>
              </a:rPr>
              <a:t>6.Karmaşık Modeller</a:t>
            </a:r>
            <a:br>
              <a:rPr lang="tr-TR" sz="4000" smtClean="0">
                <a:solidFill>
                  <a:srgbClr val="FFFFFF"/>
                </a:solidFill>
                <a:latin typeface="Arial" charset="0"/>
              </a:rPr>
            </a:br>
            <a:r>
              <a:rPr lang="tr-TR" sz="4000" smtClean="0">
                <a:solidFill>
                  <a:srgbClr val="FFFFFF"/>
                </a:solidFill>
                <a:latin typeface="Arial" charset="0"/>
              </a:rPr>
              <a:t>(sosyal sorunlar)</a:t>
            </a:r>
            <a:endParaRPr lang="tr-TR" sz="4000" smtClean="0">
              <a:solidFill>
                <a:srgbClr val="FFFFFF"/>
              </a:solidFill>
            </a:endParaRPr>
          </a:p>
        </p:txBody>
      </p:sp>
      <p:sp>
        <p:nvSpPr>
          <p:cNvPr id="52226" name="Metin kutusu 24"/>
          <p:cNvSpPr txBox="1">
            <a:spLocks noChangeArrowheads="1"/>
          </p:cNvSpPr>
          <p:nvPr/>
        </p:nvSpPr>
        <p:spPr bwMode="auto">
          <a:xfrm>
            <a:off x="5003800" y="1738313"/>
            <a:ext cx="414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>
                <a:latin typeface="Calibri" pitchFamily="34" charset="0"/>
              </a:rPr>
              <a:t>Y</a:t>
            </a:r>
            <a:r>
              <a:rPr lang="tr-TR" sz="1600">
                <a:latin typeface="Calibri" pitchFamily="34" charset="0"/>
              </a:rPr>
              <a:t>1</a:t>
            </a:r>
          </a:p>
        </p:txBody>
      </p:sp>
      <p:grpSp>
        <p:nvGrpSpPr>
          <p:cNvPr id="52227" name="Grup 40"/>
          <p:cNvGrpSpPr>
            <a:grpSpLocks/>
          </p:cNvGrpSpPr>
          <p:nvPr/>
        </p:nvGrpSpPr>
        <p:grpSpPr bwMode="auto">
          <a:xfrm>
            <a:off x="1068388" y="2060575"/>
            <a:ext cx="7605712" cy="4708525"/>
            <a:chOff x="395536" y="2060848"/>
            <a:chExt cx="7605202" cy="4708981"/>
          </a:xfrm>
        </p:grpSpPr>
        <p:sp>
          <p:nvSpPr>
            <p:cNvPr id="52228" name="Metin kutusu 2"/>
            <p:cNvSpPr txBox="1">
              <a:spLocks noChangeArrowheads="1"/>
            </p:cNvSpPr>
            <p:nvPr/>
          </p:nvSpPr>
          <p:spPr bwMode="auto">
            <a:xfrm>
              <a:off x="395536" y="2060848"/>
              <a:ext cx="2240613" cy="4708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 dirty="0">
                  <a:latin typeface="Calibri" pitchFamily="34" charset="0"/>
                </a:rPr>
                <a:t>Hızlı nüfus            X</a:t>
              </a:r>
              <a:r>
                <a:rPr lang="tr-TR" sz="1600" dirty="0">
                  <a:latin typeface="Calibri" pitchFamily="34" charset="0"/>
                </a:rPr>
                <a:t>1</a:t>
              </a:r>
            </a:p>
            <a:p>
              <a:r>
                <a:rPr lang="tr-TR" sz="2000" dirty="0">
                  <a:latin typeface="Calibri" pitchFamily="34" charset="0"/>
                </a:rPr>
                <a:t>Artışı</a:t>
              </a:r>
            </a:p>
            <a:p>
              <a:endParaRPr lang="tr-TR" sz="2000" dirty="0">
                <a:latin typeface="Calibri" pitchFamily="34" charset="0"/>
              </a:endParaRPr>
            </a:p>
            <a:p>
              <a:r>
                <a:rPr lang="tr-TR" sz="2000" dirty="0">
                  <a:latin typeface="Calibri" pitchFamily="34" charset="0"/>
                </a:rPr>
                <a:t>Düşük                    X</a:t>
              </a:r>
              <a:r>
                <a:rPr lang="tr-TR" sz="1600" dirty="0">
                  <a:latin typeface="Calibri" pitchFamily="34" charset="0"/>
                </a:rPr>
                <a:t>2</a:t>
              </a:r>
            </a:p>
            <a:p>
              <a:r>
                <a:rPr lang="tr-TR" sz="2000" dirty="0" smtClean="0">
                  <a:latin typeface="Calibri" pitchFamily="34" charset="0"/>
                </a:rPr>
                <a:t>Yatırımlar</a:t>
              </a:r>
              <a:endParaRPr lang="tr-TR" sz="2000" dirty="0">
                <a:latin typeface="Calibri" pitchFamily="34" charset="0"/>
              </a:endParaRPr>
            </a:p>
            <a:p>
              <a:endParaRPr lang="tr-TR" sz="2000" dirty="0">
                <a:latin typeface="Calibri" pitchFamily="34" charset="0"/>
              </a:endParaRPr>
            </a:p>
            <a:p>
              <a:r>
                <a:rPr lang="tr-TR" sz="2000" dirty="0">
                  <a:latin typeface="Calibri" pitchFamily="34" charset="0"/>
                </a:rPr>
                <a:t>Düşük büyüme    X</a:t>
              </a:r>
              <a:r>
                <a:rPr lang="tr-TR" sz="1600" dirty="0">
                  <a:latin typeface="Calibri" pitchFamily="34" charset="0"/>
                </a:rPr>
                <a:t>3</a:t>
              </a:r>
            </a:p>
            <a:p>
              <a:endParaRPr lang="tr-TR" sz="2000" dirty="0">
                <a:latin typeface="Calibri" pitchFamily="34" charset="0"/>
              </a:endParaRPr>
            </a:p>
            <a:p>
              <a:r>
                <a:rPr lang="tr-TR" sz="2000" dirty="0">
                  <a:latin typeface="Calibri" pitchFamily="34" charset="0"/>
                </a:rPr>
                <a:t>Fazla tüketim       X</a:t>
              </a:r>
              <a:r>
                <a:rPr lang="tr-TR" sz="1600" dirty="0">
                  <a:latin typeface="Calibri" pitchFamily="34" charset="0"/>
                </a:rPr>
                <a:t>4</a:t>
              </a:r>
            </a:p>
            <a:p>
              <a:endParaRPr lang="tr-TR" sz="2000" dirty="0">
                <a:latin typeface="Calibri" pitchFamily="34" charset="0"/>
              </a:endParaRPr>
            </a:p>
            <a:p>
              <a:r>
                <a:rPr lang="tr-TR" sz="2000" dirty="0">
                  <a:latin typeface="Calibri" pitchFamily="34" charset="0"/>
                </a:rPr>
                <a:t>Siyasal                   X</a:t>
              </a:r>
              <a:r>
                <a:rPr lang="tr-TR" sz="1600" dirty="0">
                  <a:latin typeface="Calibri" pitchFamily="34" charset="0"/>
                </a:rPr>
                <a:t>5</a:t>
              </a:r>
            </a:p>
            <a:p>
              <a:r>
                <a:rPr lang="tr-TR" sz="2000" dirty="0">
                  <a:latin typeface="Calibri" pitchFamily="34" charset="0"/>
                </a:rPr>
                <a:t>istikrarsızlık</a:t>
              </a:r>
            </a:p>
            <a:p>
              <a:endParaRPr lang="tr-TR" sz="2000" dirty="0">
                <a:latin typeface="Calibri" pitchFamily="34" charset="0"/>
              </a:endParaRPr>
            </a:p>
            <a:p>
              <a:endParaRPr lang="tr-TR" sz="2000" dirty="0">
                <a:latin typeface="Calibri" pitchFamily="34" charset="0"/>
              </a:endParaRPr>
            </a:p>
            <a:p>
              <a:endParaRPr lang="tr-TR" sz="2000" dirty="0">
                <a:latin typeface="Calibri" pitchFamily="34" charset="0"/>
              </a:endParaRPr>
            </a:p>
          </p:txBody>
        </p:sp>
        <p:cxnSp>
          <p:nvCxnSpPr>
            <p:cNvPr id="5" name="Düz Ok Bağlayıcısı 4"/>
            <p:cNvCxnSpPr/>
            <p:nvPr/>
          </p:nvCxnSpPr>
          <p:spPr>
            <a:xfrm>
              <a:off x="2636936" y="2421246"/>
              <a:ext cx="1214356" cy="7922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Düz Ok Bağlayıcısı 6"/>
            <p:cNvCxnSpPr/>
            <p:nvPr/>
          </p:nvCxnSpPr>
          <p:spPr>
            <a:xfrm>
              <a:off x="2636936" y="3213485"/>
              <a:ext cx="1214356" cy="2873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Düz Ok Bağlayıcısı 8"/>
            <p:cNvCxnSpPr/>
            <p:nvPr/>
          </p:nvCxnSpPr>
          <p:spPr>
            <a:xfrm flipV="1">
              <a:off x="2636936" y="4116860"/>
              <a:ext cx="1214356" cy="59695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Düz Ok Bağlayıcısı 11"/>
            <p:cNvCxnSpPr/>
            <p:nvPr/>
          </p:nvCxnSpPr>
          <p:spPr>
            <a:xfrm flipV="1">
              <a:off x="2636936" y="3861247"/>
              <a:ext cx="1214356" cy="25561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/>
            <p:nvPr/>
          </p:nvCxnSpPr>
          <p:spPr>
            <a:xfrm flipV="1">
              <a:off x="2636936" y="4415339"/>
              <a:ext cx="1214356" cy="8144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234" name="Metin kutusu 16"/>
            <p:cNvSpPr txBox="1">
              <a:spLocks noChangeArrowheads="1"/>
            </p:cNvSpPr>
            <p:nvPr/>
          </p:nvSpPr>
          <p:spPr bwMode="auto">
            <a:xfrm>
              <a:off x="4067944" y="3501008"/>
              <a:ext cx="104387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400">
                  <a:latin typeface="Calibri" pitchFamily="34" charset="0"/>
                </a:rPr>
                <a:t>İşsizlik </a:t>
              </a:r>
            </a:p>
          </p:txBody>
        </p:sp>
        <p:cxnSp>
          <p:nvCxnSpPr>
            <p:cNvPr id="19" name="Düz Ok Bağlayıcısı 18"/>
            <p:cNvCxnSpPr/>
            <p:nvPr/>
          </p:nvCxnSpPr>
          <p:spPr>
            <a:xfrm flipV="1">
              <a:off x="4519584" y="2421246"/>
              <a:ext cx="0" cy="93512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Düz Ok Bağlayıcısı 20"/>
            <p:cNvCxnSpPr/>
            <p:nvPr/>
          </p:nvCxnSpPr>
          <p:spPr>
            <a:xfrm>
              <a:off x="4519584" y="4116860"/>
              <a:ext cx="0" cy="9684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237" name="Metin kutusu 25"/>
            <p:cNvSpPr txBox="1">
              <a:spLocks noChangeArrowheads="1"/>
            </p:cNvSpPr>
            <p:nvPr/>
          </p:nvSpPr>
          <p:spPr bwMode="auto">
            <a:xfrm>
              <a:off x="4355976" y="5301208"/>
              <a:ext cx="413868" cy="677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Y</a:t>
              </a:r>
              <a:r>
                <a:rPr lang="tr-TR" sz="1600">
                  <a:latin typeface="Calibri" pitchFamily="34" charset="0"/>
                </a:rPr>
                <a:t>2</a:t>
              </a:r>
            </a:p>
            <a:p>
              <a:endParaRPr lang="tr-TR">
                <a:latin typeface="Calibri" pitchFamily="34" charset="0"/>
              </a:endParaRPr>
            </a:p>
          </p:txBody>
        </p:sp>
        <p:cxnSp>
          <p:nvCxnSpPr>
            <p:cNvPr id="28" name="Düz Ok Bağlayıcısı 27"/>
            <p:cNvCxnSpPr/>
            <p:nvPr/>
          </p:nvCxnSpPr>
          <p:spPr>
            <a:xfrm flipV="1">
              <a:off x="5219624" y="2492690"/>
              <a:ext cx="1223881" cy="900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Düz Ok Bağlayıcısı 29"/>
            <p:cNvCxnSpPr/>
            <p:nvPr/>
          </p:nvCxnSpPr>
          <p:spPr>
            <a:xfrm>
              <a:off x="5219624" y="3500850"/>
              <a:ext cx="122388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Düz Ok Bağlayıcısı 31"/>
            <p:cNvCxnSpPr/>
            <p:nvPr/>
          </p:nvCxnSpPr>
          <p:spPr>
            <a:xfrm>
              <a:off x="5219624" y="3731060"/>
              <a:ext cx="1223881" cy="6842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Düz Ok Bağlayıcısı 33"/>
            <p:cNvCxnSpPr/>
            <p:nvPr/>
          </p:nvCxnSpPr>
          <p:spPr>
            <a:xfrm>
              <a:off x="5219624" y="3861247"/>
              <a:ext cx="612734" cy="12240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242" name="Metin kutusu 35"/>
            <p:cNvSpPr txBox="1">
              <a:spLocks noChangeArrowheads="1"/>
            </p:cNvSpPr>
            <p:nvPr/>
          </p:nvSpPr>
          <p:spPr bwMode="auto">
            <a:xfrm>
              <a:off x="6443506" y="2137055"/>
              <a:ext cx="1457227" cy="396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/>
                <a:t>z1</a:t>
              </a:r>
              <a:r>
                <a:rPr lang="tr-TR" sz="2000">
                  <a:latin typeface="Calibri" pitchFamily="34" charset="0"/>
                </a:rPr>
                <a:t>Nepotizm</a:t>
              </a:r>
            </a:p>
          </p:txBody>
        </p:sp>
        <p:sp>
          <p:nvSpPr>
            <p:cNvPr id="52243" name="Metin kutusu 36"/>
            <p:cNvSpPr txBox="1">
              <a:spLocks noChangeArrowheads="1"/>
            </p:cNvSpPr>
            <p:nvPr/>
          </p:nvSpPr>
          <p:spPr bwMode="auto">
            <a:xfrm>
              <a:off x="6591133" y="3329383"/>
              <a:ext cx="1409605" cy="396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/>
                <a:t>Z2 </a:t>
              </a:r>
              <a:r>
                <a:rPr lang="tr-TR" sz="2000">
                  <a:latin typeface="Calibri" pitchFamily="34" charset="0"/>
                </a:rPr>
                <a:t>Suçluluk</a:t>
              </a:r>
            </a:p>
          </p:txBody>
        </p:sp>
        <p:sp>
          <p:nvSpPr>
            <p:cNvPr id="52244" name="Metin kutusu 37"/>
            <p:cNvSpPr txBox="1">
              <a:spLocks noChangeArrowheads="1"/>
            </p:cNvSpPr>
            <p:nvPr/>
          </p:nvSpPr>
          <p:spPr bwMode="auto">
            <a:xfrm>
              <a:off x="6748285" y="4342306"/>
              <a:ext cx="952436" cy="396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/>
                <a:t>Z3 </a:t>
              </a:r>
              <a:r>
                <a:rPr lang="tr-TR" sz="2000">
                  <a:latin typeface="Calibri" pitchFamily="34" charset="0"/>
                </a:rPr>
                <a:t>Göç</a:t>
              </a:r>
            </a:p>
          </p:txBody>
        </p:sp>
        <p:sp>
          <p:nvSpPr>
            <p:cNvPr id="52245" name="Metin kutusu 38"/>
            <p:cNvSpPr txBox="1">
              <a:spLocks noChangeArrowheads="1"/>
            </p:cNvSpPr>
            <p:nvPr/>
          </p:nvSpPr>
          <p:spPr bwMode="auto">
            <a:xfrm>
              <a:off x="6084754" y="5085328"/>
              <a:ext cx="1293726" cy="396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/>
                <a:t>Z4 </a:t>
              </a:r>
              <a:r>
                <a:rPr lang="tr-TR" sz="2000">
                  <a:latin typeface="Calibri" pitchFamily="34" charset="0"/>
                </a:rPr>
                <a:t>İntihar </a:t>
              </a:r>
            </a:p>
          </p:txBody>
        </p:sp>
        <p:sp>
          <p:nvSpPr>
            <p:cNvPr id="52246" name="Metin kutusu 39"/>
            <p:cNvSpPr txBox="1">
              <a:spLocks noChangeArrowheads="1"/>
            </p:cNvSpPr>
            <p:nvPr/>
          </p:nvSpPr>
          <p:spPr bwMode="auto">
            <a:xfrm>
              <a:off x="1270190" y="6001405"/>
              <a:ext cx="6160674" cy="396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Yakınsak                                                                          </a:t>
              </a:r>
              <a:r>
                <a:rPr lang="tr-TR" sz="2000"/>
                <a:t> </a:t>
              </a:r>
              <a:r>
                <a:rPr lang="tr-TR" sz="2000">
                  <a:latin typeface="Calibri" pitchFamily="34" charset="0"/>
                </a:rPr>
                <a:t>Iraksak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49" name="Grup 46"/>
          <p:cNvGrpSpPr>
            <a:grpSpLocks/>
          </p:cNvGrpSpPr>
          <p:nvPr/>
        </p:nvGrpSpPr>
        <p:grpSpPr bwMode="auto">
          <a:xfrm>
            <a:off x="473075" y="706438"/>
            <a:ext cx="8174038" cy="5883275"/>
            <a:chOff x="342663" y="706587"/>
            <a:chExt cx="8173746" cy="5883130"/>
          </a:xfrm>
        </p:grpSpPr>
        <p:grpSp>
          <p:nvGrpSpPr>
            <p:cNvPr id="53250" name="Grup 26"/>
            <p:cNvGrpSpPr>
              <a:grpSpLocks/>
            </p:cNvGrpSpPr>
            <p:nvPr/>
          </p:nvGrpSpPr>
          <p:grpSpPr bwMode="auto">
            <a:xfrm>
              <a:off x="342663" y="832794"/>
              <a:ext cx="4959179" cy="5273734"/>
              <a:chOff x="827584" y="908720"/>
              <a:chExt cx="4959179" cy="5273734"/>
            </a:xfrm>
          </p:grpSpPr>
          <p:sp>
            <p:nvSpPr>
              <p:cNvPr id="53260" name="Metin kutusu 1"/>
              <p:cNvSpPr txBox="1">
                <a:spLocks noChangeArrowheads="1"/>
              </p:cNvSpPr>
              <p:nvPr/>
            </p:nvSpPr>
            <p:spPr bwMode="auto">
              <a:xfrm>
                <a:off x="827584" y="908720"/>
                <a:ext cx="2197024" cy="5273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2000">
                    <a:latin typeface="Calibri" pitchFamily="34" charset="0"/>
                  </a:rPr>
                  <a:t>Hızlı nüfus artışı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Bilimsel </a:t>
                </a:r>
              </a:p>
              <a:p>
                <a:r>
                  <a:rPr lang="tr-TR" sz="2000">
                    <a:latin typeface="Calibri" pitchFamily="34" charset="0"/>
                  </a:rPr>
                  <a:t>Teknolojik</a:t>
                </a:r>
              </a:p>
              <a:p>
                <a:r>
                  <a:rPr lang="tr-TR" sz="2000">
                    <a:latin typeface="Calibri" pitchFamily="34" charset="0"/>
                  </a:rPr>
                  <a:t>Azgelişmişlik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Tasavvuf/tarikat</a:t>
                </a:r>
              </a:p>
              <a:p>
                <a:r>
                  <a:rPr lang="tr-TR" sz="2000">
                    <a:latin typeface="Calibri" pitchFamily="34" charset="0"/>
                  </a:rPr>
                  <a:t>Kültürü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Hukuksal düzen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Siyasi rejim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Ekonomi</a:t>
                </a:r>
              </a:p>
              <a:p>
                <a:endParaRPr lang="tr-TR" sz="2000">
                  <a:latin typeface="Calibri" pitchFamily="34" charset="0"/>
                </a:endParaRPr>
              </a:p>
              <a:p>
                <a:r>
                  <a:rPr lang="tr-TR" sz="2000">
                    <a:latin typeface="Calibri" pitchFamily="34" charset="0"/>
                  </a:rPr>
                  <a:t>Sınıflı toplum yapısı</a:t>
                </a:r>
              </a:p>
              <a:p>
                <a:r>
                  <a:rPr lang="tr-TR" sz="2000"/>
                  <a:t>  x1….xn</a:t>
                </a:r>
              </a:p>
            </p:txBody>
          </p:sp>
          <p:cxnSp>
            <p:nvCxnSpPr>
              <p:cNvPr id="4" name="Düz Ok Bağlayıcısı 3"/>
              <p:cNvCxnSpPr/>
              <p:nvPr/>
            </p:nvCxnSpPr>
            <p:spPr>
              <a:xfrm>
                <a:off x="2742041" y="1287326"/>
                <a:ext cx="1554108" cy="128743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Düz Ok Bağlayıcısı 5"/>
              <p:cNvCxnSpPr/>
              <p:nvPr/>
            </p:nvCxnSpPr>
            <p:spPr>
              <a:xfrm>
                <a:off x="2742041" y="2223928"/>
                <a:ext cx="1554108" cy="7016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Düz Ok Bağlayıcısı 7"/>
              <p:cNvCxnSpPr/>
              <p:nvPr/>
            </p:nvCxnSpPr>
            <p:spPr>
              <a:xfrm>
                <a:off x="2799189" y="2814463"/>
                <a:ext cx="1347740" cy="43020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Düz Ok Bağlayıcısı 11"/>
              <p:cNvCxnSpPr/>
              <p:nvPr/>
            </p:nvCxnSpPr>
            <p:spPr>
              <a:xfrm flipV="1">
                <a:off x="2856337" y="3424048"/>
                <a:ext cx="1290592" cy="4381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Düz Ok Bağlayıcısı 13"/>
              <p:cNvCxnSpPr/>
              <p:nvPr/>
            </p:nvCxnSpPr>
            <p:spPr>
              <a:xfrm flipV="1">
                <a:off x="2534086" y="3643118"/>
                <a:ext cx="1612842" cy="83500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Düz Ok Bağlayıcısı 15"/>
              <p:cNvCxnSpPr/>
              <p:nvPr/>
            </p:nvCxnSpPr>
            <p:spPr>
              <a:xfrm flipV="1">
                <a:off x="2267396" y="3862187"/>
                <a:ext cx="1914457" cy="12953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Düz Ok Bağlayıcısı 17"/>
              <p:cNvCxnSpPr/>
              <p:nvPr/>
            </p:nvCxnSpPr>
            <p:spPr>
              <a:xfrm flipV="1">
                <a:off x="3224623" y="4060619"/>
                <a:ext cx="957229" cy="167318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3268" name="Metin kutusu 25"/>
              <p:cNvSpPr txBox="1">
                <a:spLocks noChangeArrowheads="1"/>
              </p:cNvSpPr>
              <p:nvPr/>
            </p:nvSpPr>
            <p:spPr bwMode="auto">
              <a:xfrm>
                <a:off x="4296152" y="3243959"/>
                <a:ext cx="1490611" cy="1006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tr-TR" sz="2000">
                    <a:latin typeface="Calibri" pitchFamily="34" charset="0"/>
                  </a:rPr>
                  <a:t>Azgelişmişlik</a:t>
                </a:r>
                <a:endParaRPr lang="tr-TR" sz="2000"/>
              </a:p>
              <a:p>
                <a:r>
                  <a:rPr lang="tr-TR" sz="2000"/>
                  <a:t>      y1…yn</a:t>
                </a:r>
              </a:p>
              <a:p>
                <a:endParaRPr lang="tr-TR" sz="2000">
                  <a:latin typeface="Calibri" pitchFamily="34" charset="0"/>
                </a:endParaRPr>
              </a:p>
            </p:txBody>
          </p:sp>
        </p:grpSp>
        <p:sp>
          <p:nvSpPr>
            <p:cNvPr id="53251" name="Metin kutusu 27"/>
            <p:cNvSpPr txBox="1">
              <a:spLocks noChangeArrowheads="1"/>
            </p:cNvSpPr>
            <p:nvPr/>
          </p:nvSpPr>
          <p:spPr bwMode="auto">
            <a:xfrm>
              <a:off x="6444795" y="706587"/>
              <a:ext cx="2071614" cy="5883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2000">
                  <a:latin typeface="Calibri" pitchFamily="34" charset="0"/>
                </a:rPr>
                <a:t>Gösterişçi tüketim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İşsizlik 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Eğitim düzeyi</a:t>
              </a:r>
            </a:p>
            <a:p>
              <a:r>
                <a:rPr lang="tr-TR" sz="2000">
                  <a:latin typeface="Calibri" pitchFamily="34" charset="0"/>
                </a:rPr>
                <a:t>Okullaşma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Nepotizm 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Rüşvet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Mafya 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Adi suçlar</a:t>
              </a:r>
            </a:p>
            <a:p>
              <a:endParaRPr lang="tr-TR" sz="2000">
                <a:latin typeface="Calibri" pitchFamily="34" charset="0"/>
              </a:endParaRPr>
            </a:p>
            <a:p>
              <a:r>
                <a:rPr lang="tr-TR" sz="2000">
                  <a:latin typeface="Calibri" pitchFamily="34" charset="0"/>
                </a:rPr>
                <a:t>Terör </a:t>
              </a:r>
              <a:endParaRPr lang="tr-TR" sz="2000"/>
            </a:p>
            <a:p>
              <a:r>
                <a:rPr lang="tr-TR" sz="2000"/>
                <a:t>Z1….zn</a:t>
              </a:r>
            </a:p>
            <a:p>
              <a:endParaRPr lang="tr-TR" sz="2000">
                <a:latin typeface="Calibri" pitchFamily="34" charset="0"/>
              </a:endParaRPr>
            </a:p>
            <a:p>
              <a:endParaRPr lang="tr-TR" sz="2000">
                <a:latin typeface="Calibri" pitchFamily="34" charset="0"/>
              </a:endParaRPr>
            </a:p>
          </p:txBody>
        </p:sp>
        <p:cxnSp>
          <p:nvCxnSpPr>
            <p:cNvPr id="30" name="Düz Ok Bağlayıcısı 29"/>
            <p:cNvCxnSpPr/>
            <p:nvPr/>
          </p:nvCxnSpPr>
          <p:spPr>
            <a:xfrm flipV="1">
              <a:off x="5311360" y="1052653"/>
              <a:ext cx="1133435" cy="211608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Düz Ok Bağlayıcısı 31"/>
            <p:cNvCxnSpPr/>
            <p:nvPr/>
          </p:nvCxnSpPr>
          <p:spPr>
            <a:xfrm flipV="1">
              <a:off x="5508203" y="1628901"/>
              <a:ext cx="936592" cy="17192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Düz Ok Bağlayıcısı 34"/>
            <p:cNvCxnSpPr/>
            <p:nvPr/>
          </p:nvCxnSpPr>
          <p:spPr>
            <a:xfrm flipV="1">
              <a:off x="5652661" y="2497243"/>
              <a:ext cx="792134" cy="8508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Düz Ok Bağlayıcısı 36"/>
            <p:cNvCxnSpPr/>
            <p:nvPr/>
          </p:nvCxnSpPr>
          <p:spPr>
            <a:xfrm flipV="1">
              <a:off x="5652661" y="3168738"/>
              <a:ext cx="792134" cy="1793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Düz Ok Bağlayıcısı 39"/>
            <p:cNvCxnSpPr/>
            <p:nvPr/>
          </p:nvCxnSpPr>
          <p:spPr>
            <a:xfrm>
              <a:off x="5652661" y="3429082"/>
              <a:ext cx="792134" cy="2905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Düz Ok Bağlayıcısı 41"/>
            <p:cNvCxnSpPr/>
            <p:nvPr/>
          </p:nvCxnSpPr>
          <p:spPr>
            <a:xfrm>
              <a:off x="5508203" y="3522743"/>
              <a:ext cx="936592" cy="69848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Düz Ok Bağlayıcısı 43"/>
            <p:cNvCxnSpPr/>
            <p:nvPr/>
          </p:nvCxnSpPr>
          <p:spPr>
            <a:xfrm>
              <a:off x="5508203" y="3719588"/>
              <a:ext cx="936592" cy="110169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Düz Ok Bağlayıcısı 45"/>
            <p:cNvCxnSpPr/>
            <p:nvPr/>
          </p:nvCxnSpPr>
          <p:spPr>
            <a:xfrm>
              <a:off x="5508203" y="3719588"/>
              <a:ext cx="936592" cy="17970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244792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endParaRPr lang="tr-TR" sz="2800" smtClean="0"/>
          </a:p>
          <a:p>
            <a:pPr eaLnBrk="1" hangingPunct="1">
              <a:defRPr/>
            </a:pPr>
            <a:r>
              <a:rPr lang="tr-TR" sz="2800" smtClean="0"/>
              <a:t>Hempel’e göre, bir kavram </a:t>
            </a:r>
            <a:r>
              <a:rPr lang="tr-TR" sz="2800" smtClean="0">
                <a:latin typeface="Arial" charset="0"/>
              </a:rPr>
              <a:t>(concept) </a:t>
            </a:r>
            <a:r>
              <a:rPr lang="tr-TR" sz="2800" smtClean="0"/>
              <a:t>ya da değişkene</a:t>
            </a:r>
            <a:r>
              <a:rPr lang="tr-TR" sz="2800" smtClean="0">
                <a:latin typeface="Arial" charset="0"/>
              </a:rPr>
              <a:t>(variable) </a:t>
            </a:r>
            <a:r>
              <a:rPr lang="tr-TR" sz="2800" smtClean="0"/>
              <a:t> karşılık iki veya daha fazla ölçüt/kategori dizisidir.</a:t>
            </a:r>
          </a:p>
          <a:p>
            <a:pPr eaLnBrk="1" hangingPunct="1">
              <a:defRPr/>
            </a:pPr>
            <a:r>
              <a:rPr lang="tr-TR" sz="1800" b="1" smtClean="0">
                <a:solidFill>
                  <a:schemeClr val="accent2"/>
                </a:solidFill>
                <a:latin typeface="Arial" charset="0"/>
              </a:rPr>
              <a:t>Ancak h</a:t>
            </a:r>
            <a:r>
              <a:rPr lang="tr-TR" sz="1800" b="1" smtClean="0">
                <a:solidFill>
                  <a:schemeClr val="accent2"/>
                </a:solidFill>
              </a:rPr>
              <a:t>er kavram kriterlere ya da kategorilere bölünmeyebilir.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68313" y="3500438"/>
            <a:ext cx="8229600" cy="30972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tr-TR" sz="2800">
                <a:solidFill>
                  <a:srgbClr val="FF0000"/>
                </a:solidFill>
              </a:rPr>
              <a:t>Kriterler;</a:t>
            </a:r>
            <a:endParaRPr lang="tr-TR" sz="280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</a:rPr>
              <a:t>1.</a:t>
            </a:r>
            <a:r>
              <a:rPr lang="tr-TR" sz="2800" b="1">
                <a:solidFill>
                  <a:srgbClr val="000000"/>
                </a:solidFill>
              </a:rPr>
              <a:t>Tamamen birbirini dışlayan </a:t>
            </a:r>
            <a:r>
              <a:rPr lang="tr-TR" sz="2800" b="1">
                <a:solidFill>
                  <a:srgbClr val="000000"/>
                </a:solidFill>
                <a:latin typeface="Arial" charset="0"/>
              </a:rPr>
              <a:t>(mutually exclusive) </a:t>
            </a:r>
            <a:endParaRPr lang="tr-TR" sz="2800" b="1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sz="2800" b="1">
                <a:solidFill>
                  <a:srgbClr val="000000"/>
                </a:solidFill>
                <a:latin typeface="Arial" charset="0"/>
              </a:rPr>
              <a:t>2.</a:t>
            </a:r>
            <a:r>
              <a:rPr lang="tr-TR" sz="2800" b="1">
                <a:solidFill>
                  <a:srgbClr val="000000"/>
                </a:solidFill>
              </a:rPr>
              <a:t>Birbirini tamamlayan </a:t>
            </a:r>
            <a:r>
              <a:rPr lang="tr-TR" sz="2800" b="1">
                <a:solidFill>
                  <a:srgbClr val="000000"/>
                </a:solidFill>
                <a:latin typeface="Arial" charset="0"/>
              </a:rPr>
              <a:t>(mutually exhaustive) </a:t>
            </a:r>
            <a:r>
              <a:rPr lang="tr-TR" sz="2800" b="1">
                <a:solidFill>
                  <a:srgbClr val="000000"/>
                </a:solidFill>
              </a:rPr>
              <a:t>olmalıdır.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tr-TR" sz="2800" b="1">
                <a:solidFill>
                  <a:schemeClr val="tx1"/>
                </a:solidFill>
              </a:rPr>
              <a:t>Örneğin,</a:t>
            </a:r>
            <a:r>
              <a:rPr lang="tr-TR" sz="2800" b="1">
                <a:solidFill>
                  <a:schemeClr val="tx1"/>
                </a:solidFill>
                <a:latin typeface="Arial" charset="0"/>
              </a:rPr>
              <a:t>  </a:t>
            </a:r>
            <a:r>
              <a:rPr lang="tr-TR" sz="2800" b="1">
                <a:solidFill>
                  <a:srgbClr val="FF0000"/>
                </a:solidFill>
                <a:latin typeface="Arial" charset="0"/>
              </a:rPr>
              <a:t>c</a:t>
            </a:r>
            <a:r>
              <a:rPr lang="tr-TR" sz="2800" b="1">
                <a:solidFill>
                  <a:srgbClr val="FF0000"/>
                </a:solidFill>
              </a:rPr>
              <a:t>insiyet</a:t>
            </a:r>
            <a:r>
              <a:rPr lang="tr-TR" sz="2800" b="1">
                <a:solidFill>
                  <a:schemeClr val="tx1"/>
                </a:solidFill>
                <a:latin typeface="Arial" charset="0"/>
              </a:rPr>
              <a:t> bir k</a:t>
            </a:r>
            <a:r>
              <a:rPr lang="tr-TR" sz="2800" b="1">
                <a:solidFill>
                  <a:schemeClr val="tx1"/>
                </a:solidFill>
              </a:rPr>
              <a:t>avram iken;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tr-TR" sz="2800" b="1">
                <a:solidFill>
                  <a:srgbClr val="FF0000"/>
                </a:solidFill>
              </a:rPr>
              <a:t>Kadın ve erkek </a:t>
            </a:r>
            <a:r>
              <a:rPr lang="tr-TR" sz="2800" b="1">
                <a:solidFill>
                  <a:schemeClr val="tx1"/>
                </a:solidFill>
              </a:rPr>
              <a:t>onun kategorileridir</a:t>
            </a:r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444500" y="260350"/>
            <a:ext cx="8229600" cy="1143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 fontScale="92500" lnSpcReduction="20000"/>
          </a:bodyPr>
          <a:lstStyle/>
          <a:p>
            <a:pPr algn="ctr">
              <a:defRPr/>
            </a:pPr>
            <a:r>
              <a:rPr lang="tr-TR" sz="4400">
                <a:solidFill>
                  <a:srgbClr val="FFFFFF"/>
                </a:solidFill>
              </a:rPr>
              <a:t>1. SINIFLAYICI MODEL</a:t>
            </a:r>
            <a:r>
              <a:rPr lang="tr-TR" sz="4400">
                <a:solidFill>
                  <a:srgbClr val="FFFFFF"/>
                </a:solidFill>
                <a:latin typeface="Arial" charset="0"/>
              </a:rPr>
              <a:t> (Classification Model)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813"/>
            <a:ext cx="4043363" cy="345598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tr-TR" sz="2800" smtClean="0">
                <a:solidFill>
                  <a:srgbClr val="FF0000"/>
                </a:solidFill>
              </a:rPr>
              <a:t>Weber’</a:t>
            </a:r>
            <a:r>
              <a:rPr lang="tr-TR" sz="2800" smtClean="0">
                <a:solidFill>
                  <a:srgbClr val="FF0000"/>
                </a:solidFill>
                <a:latin typeface="Arial" charset="0"/>
              </a:rPr>
              <a:t> de</a:t>
            </a:r>
            <a:r>
              <a:rPr lang="tr-TR" sz="2800" smtClean="0">
                <a:solidFill>
                  <a:srgbClr val="FF0000"/>
                </a:solidFill>
              </a:rPr>
              <a:t> otorite </a:t>
            </a:r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tr-TR" sz="2800" smtClean="0">
                <a:solidFill>
                  <a:srgbClr val="000000"/>
                </a:solidFill>
              </a:rPr>
              <a:t>Geleneksel</a:t>
            </a:r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tr-TR" sz="2800" smtClean="0">
                <a:solidFill>
                  <a:srgbClr val="000000"/>
                </a:solidFill>
              </a:rPr>
              <a:t>Bürokratik</a:t>
            </a:r>
          </a:p>
          <a:p>
            <a:pPr marL="0" indent="0" eaLnBrk="1" hangingPunct="1">
              <a:buFont typeface="Wingdings" pitchFamily="2" charset="2"/>
              <a:buChar char="Ø"/>
            </a:pPr>
            <a:r>
              <a:rPr lang="tr-TR" sz="2800" smtClean="0">
                <a:solidFill>
                  <a:srgbClr val="000000"/>
                </a:solidFill>
              </a:rPr>
              <a:t>Karizmatik</a:t>
            </a:r>
          </a:p>
          <a:p>
            <a:pPr marL="0" indent="0" eaLnBrk="1" hangingPunct="1">
              <a:buFont typeface="Arial" charset="0"/>
              <a:buNone/>
            </a:pPr>
            <a:endParaRPr lang="tr-TR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4581525" y="404813"/>
            <a:ext cx="4167188" cy="34528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800" dirty="0" err="1">
                <a:solidFill>
                  <a:srgbClr val="FF0000"/>
                </a:solidFill>
              </a:rPr>
              <a:t>Osgood’un</a:t>
            </a:r>
            <a:r>
              <a:rPr lang="tr-TR" sz="2800" dirty="0">
                <a:solidFill>
                  <a:srgbClr val="FF0000"/>
                </a:solidFill>
              </a:rPr>
              <a:t> semantik ayrımı;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tr-TR" sz="2800" dirty="0">
                <a:solidFill>
                  <a:prstClr val="black"/>
                </a:solidFill>
              </a:rPr>
              <a:t>Güzel  b) Çirkin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tr-TR" sz="2800" dirty="0">
                <a:solidFill>
                  <a:prstClr val="black"/>
                </a:solidFill>
              </a:rPr>
              <a:t>Kuvvetli  b) Zayıf 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800" dirty="0">
                <a:solidFill>
                  <a:prstClr val="black"/>
                </a:solidFill>
              </a:rPr>
              <a:t>gibi 20 kutuplaşmış nitelik sınıflaması 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endParaRPr lang="tr-TR" sz="2800" dirty="0">
              <a:solidFill>
                <a:prstClr val="black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447675" y="3644900"/>
            <a:ext cx="8267700" cy="28463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Durkheim</a:t>
            </a:r>
            <a:r>
              <a:rPr lang="tr-TR" sz="2800">
                <a:solidFill>
                  <a:srgbClr val="000000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’ da </a:t>
            </a:r>
            <a:r>
              <a:rPr lang="tr-TR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intihar kavramı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"/>
            </a:pPr>
            <a:r>
              <a:rPr lang="tr-TR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Bencil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"/>
            </a:pPr>
            <a:r>
              <a:rPr lang="tr-TR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Elcil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"/>
            </a:pPr>
            <a:r>
              <a:rPr lang="tr-TR" sz="280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Anomik </a:t>
            </a:r>
          </a:p>
          <a:p>
            <a:endParaRPr lang="tr-TR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latin typeface="Arial" charset="0"/>
              </a:rPr>
              <a:t>Sınıflama modeli örnekler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K. </a:t>
            </a:r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Marx</a:t>
            </a:r>
            <a:r>
              <a:rPr lang="tr-TR" dirty="0" smtClean="0">
                <a:latin typeface="Arial" charset="0"/>
              </a:rPr>
              <a:t> :Toplum       Toplumsal  yapı</a:t>
            </a:r>
          </a:p>
          <a:p>
            <a:endParaRPr lang="tr-TR" dirty="0" smtClean="0">
              <a:latin typeface="Arial" charset="0"/>
            </a:endParaRPr>
          </a:p>
          <a:p>
            <a:r>
              <a:rPr lang="tr-TR" dirty="0" smtClean="0">
                <a:latin typeface="Arial" charset="0"/>
              </a:rPr>
              <a:t>İlkel </a:t>
            </a:r>
            <a:r>
              <a:rPr lang="tr-TR" dirty="0" err="1" smtClean="0">
                <a:latin typeface="Arial" charset="0"/>
              </a:rPr>
              <a:t>komünal</a:t>
            </a:r>
            <a:r>
              <a:rPr lang="tr-TR" dirty="0" smtClean="0">
                <a:latin typeface="Arial" charset="0"/>
              </a:rPr>
              <a:t>               Alt yapı</a:t>
            </a:r>
          </a:p>
          <a:p>
            <a:r>
              <a:rPr lang="tr-TR" dirty="0" smtClean="0">
                <a:latin typeface="Arial" charset="0"/>
              </a:rPr>
              <a:t>Köleci                          Üst yapı</a:t>
            </a:r>
          </a:p>
          <a:p>
            <a:r>
              <a:rPr lang="tr-TR" dirty="0" smtClean="0">
                <a:latin typeface="Arial" charset="0"/>
              </a:rPr>
              <a:t>Feodal</a:t>
            </a:r>
          </a:p>
          <a:p>
            <a:r>
              <a:rPr lang="tr-TR" dirty="0" smtClean="0">
                <a:latin typeface="Arial" charset="0"/>
              </a:rPr>
              <a:t>Kapitalist</a:t>
            </a:r>
          </a:p>
          <a:p>
            <a:r>
              <a:rPr lang="tr-TR" dirty="0" smtClean="0">
                <a:latin typeface="Arial" charset="0"/>
              </a:rPr>
              <a:t>Sosyalist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8313" y="620713"/>
            <a:ext cx="8229600" cy="23764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err="1"/>
              <a:t>S</a:t>
            </a:r>
            <a:r>
              <a:rPr lang="tr-TR" b="1" dirty="0" err="1" smtClean="0"/>
              <a:t>ınıflayıcı</a:t>
            </a:r>
            <a:r>
              <a:rPr lang="tr-TR" b="1" dirty="0" smtClean="0"/>
              <a:t> model iki şekilde oluşturulabilir:</a:t>
            </a:r>
            <a:endParaRPr lang="tr-TR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 smtClean="0"/>
              <a:t>Mevcut bir teoriden hareket ederek veya,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tr-TR" dirty="0" smtClean="0"/>
              <a:t>Ampirik gözlemler sonucu elde edilen bilgilerden (data) hareket ederek.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395288" y="3429000"/>
            <a:ext cx="8229600" cy="23764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tr-TR" sz="3200">
                <a:solidFill>
                  <a:srgbClr val="000000"/>
                </a:solidFill>
              </a:rPr>
              <a:t>	</a:t>
            </a:r>
            <a:r>
              <a:rPr lang="tr-TR" sz="4000" b="1">
                <a:solidFill>
                  <a:srgbClr val="000000"/>
                </a:solidFill>
              </a:rPr>
              <a:t>Sınıflayıcı model teorinin yerini tutmaz.</a:t>
            </a:r>
            <a:r>
              <a:rPr lang="tr-TR" sz="3200">
                <a:solidFill>
                  <a:srgbClr val="000000"/>
                </a:solidFill>
              </a:rPr>
              <a:t> </a:t>
            </a:r>
            <a:r>
              <a:rPr lang="tr-TR" sz="3200" b="1" i="1">
                <a:solidFill>
                  <a:srgbClr val="000000"/>
                </a:solidFill>
              </a:rPr>
              <a:t>Çünkü bir teoride </a:t>
            </a:r>
            <a:r>
              <a:rPr lang="tr-TR" sz="3200" b="1" i="1" u="sng">
                <a:solidFill>
                  <a:srgbClr val="000000"/>
                </a:solidFill>
              </a:rPr>
              <a:t>en az iki veya daha fazla </a:t>
            </a:r>
            <a:r>
              <a:rPr lang="tr-TR" sz="3200" b="1" i="1">
                <a:solidFill>
                  <a:srgbClr val="000000"/>
                </a:solidFill>
              </a:rPr>
              <a:t>kavram veya değişken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b="1" smtClean="0">
                <a:solidFill>
                  <a:srgbClr val="000000"/>
                </a:solidFill>
                <a:latin typeface="Arial" charset="0"/>
              </a:rPr>
              <a:t>2.TİPLENDİRME MODELİ </a:t>
            </a:r>
            <a:br>
              <a:rPr lang="tr-TR" sz="4000" b="1" smtClean="0">
                <a:solidFill>
                  <a:srgbClr val="000000"/>
                </a:solidFill>
                <a:latin typeface="Arial" charset="0"/>
              </a:rPr>
            </a:br>
            <a:r>
              <a:rPr lang="tr-TR" sz="4000" b="1" smtClean="0">
                <a:solidFill>
                  <a:srgbClr val="000000"/>
                </a:solidFill>
                <a:latin typeface="Arial" charset="0"/>
              </a:rPr>
              <a:t>(Typological Model)</a:t>
            </a:r>
          </a:p>
        </p:txBody>
      </p:sp>
      <p:sp>
        <p:nvSpPr>
          <p:cNvPr id="20482" name="İçerik Yer Tutucusu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tr-TR" b="1" i="1" dirty="0" smtClean="0"/>
              <a:t>	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b="1" i="1" dirty="0" smtClean="0"/>
              <a:t>	</a:t>
            </a:r>
            <a:r>
              <a:rPr lang="tr-TR" b="1" dirty="0" smtClean="0">
                <a:latin typeface="Arial" charset="0"/>
              </a:rPr>
              <a:t>İki </a:t>
            </a:r>
            <a:r>
              <a:rPr lang="tr-TR" b="1" dirty="0" smtClean="0"/>
              <a:t> veya daha fazla kavramın/değişkenin çapraz dağılımıdır.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b="1" dirty="0" smtClean="0"/>
              <a:t>	Ayrıca her kavram veya değişkenin de iki veya daha fazla boyutu söz konusudur.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Tiplendirme</a:t>
            </a:r>
            <a:r>
              <a:rPr lang="tr-TR" b="1" dirty="0" smtClean="0"/>
              <a:t> Modeline </a:t>
            </a:r>
            <a:r>
              <a:rPr lang="tr-TR" b="1" u="sng" dirty="0" err="1" smtClean="0">
                <a:solidFill>
                  <a:srgbClr val="FFFF00"/>
                </a:solidFill>
              </a:rPr>
              <a:t>Taxonomica</a:t>
            </a:r>
            <a:r>
              <a:rPr lang="tr-TR" b="1" dirty="0" err="1" smtClean="0">
                <a:solidFill>
                  <a:srgbClr val="FFFF00"/>
                </a:solidFill>
              </a:rPr>
              <a:t>l</a:t>
            </a:r>
            <a:r>
              <a:rPr lang="tr-TR" b="1" dirty="0" smtClean="0">
                <a:solidFill>
                  <a:srgbClr val="FFFF00"/>
                </a:solidFill>
              </a:rPr>
              <a:t>,</a:t>
            </a:r>
            <a:r>
              <a:rPr lang="tr-TR" b="1" dirty="0" smtClean="0"/>
              <a:t> </a:t>
            </a:r>
            <a:r>
              <a:rPr lang="tr-TR" b="1" dirty="0" err="1" smtClean="0">
                <a:solidFill>
                  <a:schemeClr val="hlink"/>
                </a:solidFill>
              </a:rPr>
              <a:t>Classificatory</a:t>
            </a:r>
            <a:r>
              <a:rPr lang="tr-TR" b="1" dirty="0" smtClean="0"/>
              <a:t>, </a:t>
            </a:r>
            <a:r>
              <a:rPr lang="tr-TR" b="1" u="sng" dirty="0" err="1" smtClean="0">
                <a:solidFill>
                  <a:srgbClr val="99FF66"/>
                </a:solidFill>
              </a:rPr>
              <a:t>Type</a:t>
            </a:r>
            <a:r>
              <a:rPr lang="tr-TR" b="1" u="sng" dirty="0" smtClean="0">
                <a:solidFill>
                  <a:srgbClr val="99FF66"/>
                </a:solidFill>
              </a:rPr>
              <a:t> </a:t>
            </a:r>
            <a:r>
              <a:rPr lang="tr-TR" b="1" u="sng" dirty="0" err="1" smtClean="0">
                <a:solidFill>
                  <a:srgbClr val="99FF66"/>
                </a:solidFill>
              </a:rPr>
              <a:t>Concept</a:t>
            </a:r>
            <a:r>
              <a:rPr lang="tr-TR" b="1" u="sng" dirty="0" smtClean="0"/>
              <a:t> </a:t>
            </a:r>
            <a:r>
              <a:rPr lang="tr-TR" b="1" dirty="0" smtClean="0"/>
              <a:t>de denilir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smtClean="0">
                <a:solidFill>
                  <a:srgbClr val="FFFFFF"/>
                </a:solidFill>
                <a:latin typeface="Arial" charset="0"/>
              </a:rPr>
              <a:t>Robert.</a:t>
            </a:r>
            <a:r>
              <a:rPr lang="tr-TR" sz="4000" smtClean="0">
                <a:solidFill>
                  <a:srgbClr val="FFFFFF"/>
                </a:solidFill>
              </a:rPr>
              <a:t>K. Merton’un Bireysel Uyum Biçimleri(1957)</a:t>
            </a:r>
          </a:p>
        </p:txBody>
      </p:sp>
      <p:graphicFrame>
        <p:nvGraphicFramePr>
          <p:cNvPr id="20517" name="Group 3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504644"/>
              </p:ext>
            </p:extLst>
          </p:nvPr>
        </p:nvGraphicFramePr>
        <p:xfrm>
          <a:off x="468313" y="2276475"/>
          <a:ext cx="8229600" cy="3779520"/>
        </p:xfrm>
        <a:graphic>
          <a:graphicData uri="http://schemas.openxmlformats.org/drawingml/2006/table">
            <a:tbl>
              <a:tblPr/>
              <a:tblGrid>
                <a:gridCol w="2057400"/>
                <a:gridCol w="1758950"/>
                <a:gridCol w="235585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Kültürel Amaçlar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Kabul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Kurumsal A</a:t>
                      </a: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raçlar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Kabul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Uy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uşma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(her zaman başı açık)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Ayinleştirme 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(sadece okulda açma)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Yenilik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/icat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(peruk /şapka)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İnzivaya çekilme/ muhalefet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(Okulu terk)</a:t>
                      </a: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Örnek:Türban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1176</Words>
  <Application>Microsoft Office PowerPoint</Application>
  <PresentationFormat>Ekran Gösterisi (4:3)</PresentationFormat>
  <Paragraphs>401</Paragraphs>
  <Slides>36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Algerian</vt:lpstr>
      <vt:lpstr>Arial</vt:lpstr>
      <vt:lpstr>Calibri</vt:lpstr>
      <vt:lpstr>Times New Roman</vt:lpstr>
      <vt:lpstr>Wingdings</vt:lpstr>
      <vt:lpstr>Ofis Teması</vt:lpstr>
      <vt:lpstr>PowerPoint Sunusu</vt:lpstr>
      <vt:lpstr>PowerPoint Sunusu</vt:lpstr>
      <vt:lpstr>Potansiyel Kuramları İnşa Etme ve Değerlendirme Aracı Olarak Modeller:  Nan Lin (1987: 42-56) </vt:lpstr>
      <vt:lpstr>PowerPoint Sunusu</vt:lpstr>
      <vt:lpstr>PowerPoint Sunusu</vt:lpstr>
      <vt:lpstr>Sınıflama modeli örnekler</vt:lpstr>
      <vt:lpstr>PowerPoint Sunusu</vt:lpstr>
      <vt:lpstr>2.TİPLENDİRME MODELİ  (Typological Model)</vt:lpstr>
      <vt:lpstr>Robert.K. Merton’un Bireysel Uyum Biçimleri(1957)</vt:lpstr>
      <vt:lpstr>Tiplendirme Modelinin Tehlikesi;</vt:lpstr>
      <vt:lpstr>Tiplendirme Modelinin İşlevi Nedir?</vt:lpstr>
      <vt:lpstr>PowerPoint Sunusu</vt:lpstr>
      <vt:lpstr>PowerPoint Sunusu</vt:lpstr>
      <vt:lpstr>PowerPoint Sunusu</vt:lpstr>
      <vt:lpstr>3.OLASILIK MODELİ</vt:lpstr>
      <vt:lpstr>Olasılık Modeli örnekler</vt:lpstr>
      <vt:lpstr>4.BİRLİKTE DEĞİŞME MODELİ (Associative Model)</vt:lpstr>
      <vt:lpstr>Yüksek</vt:lpstr>
      <vt:lpstr>Nedensel/Casual model, Birlikte Değişme Modeli’nin bir türüdür.  Nedensel model, nedensel ilişkinin üç kriterini yerinegetiren bir birlikte değişme modelidir.  Bu üç ölçüt, ‘bağımlı değişme’, ‘benzer/taklidi olmama’ ve ‘geçici sonuç’ dur.</vt:lpstr>
      <vt:lpstr>5. İŞLEVSEL MODEL  (Functional Model)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Iraksak Model  (Divergent/ Effectual model)</vt:lpstr>
      <vt:lpstr>PowerPoint Sunusu</vt:lpstr>
      <vt:lpstr>PowerPoint Sunusu</vt:lpstr>
      <vt:lpstr>Ekonomi-Mafya-Siyaset Arasındaki İlişkiler</vt:lpstr>
      <vt:lpstr>3. OLASILIK MODEL</vt:lpstr>
      <vt:lpstr>4. BİRLİKTE DEĞİŞME MODELİ</vt:lpstr>
      <vt:lpstr>PowerPoint Sunusu</vt:lpstr>
      <vt:lpstr>5. İŞLEVSEL MODEL </vt:lpstr>
      <vt:lpstr>6.Karmaşık Modeller (sosyal sorunlar)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TEORİK YAPILARI MODELLEŞTİRME</dc:title>
  <dc:creator>packard bell</dc:creator>
  <cp:lastModifiedBy>AytulKasapoglu</cp:lastModifiedBy>
  <cp:revision>82</cp:revision>
  <dcterms:created xsi:type="dcterms:W3CDTF">2012-04-14T19:03:58Z</dcterms:created>
  <dcterms:modified xsi:type="dcterms:W3CDTF">2017-11-14T08:08:25Z</dcterms:modified>
</cp:coreProperties>
</file>