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3" r:id="rId4"/>
    <p:sldId id="258"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9130"/>
    <p:restoredTop sz="94673"/>
  </p:normalViewPr>
  <p:slideViewPr>
    <p:cSldViewPr snapToGrid="0" snapToObjects="1">
      <p:cViewPr>
        <p:scale>
          <a:sx n="100" d="100"/>
          <a:sy n="100" d="100"/>
        </p:scale>
        <p:origin x="-3512" y="328"/>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09F05-291C-F441-BEF7-09EF92A965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B04AE043-E8E3-644F-BA26-B129E15D79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74FAD461-878C-774A-B91E-2AC8F9815BF0}"/>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E0C56A3-FE54-3042-9CDA-501FE351FE9B}"/>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B69AF164-FF54-E142-A7CB-ACE9843749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65051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E7F7A-C5D8-1041-97DD-67B71A8F001F}"/>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CBA02FD1-C6F2-E54F-8489-09F563BD1A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130CB309-404F-3E4E-AE52-1C9D67DDC41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DABBDD1D-0AEF-4345-8276-A81525532E10}"/>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A4CF99D8-147F-A846-81AD-E1F73A68B48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82242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9290FD-2E6D-294D-B2A4-5242C257AAA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6661609B-CAE5-324E-BD2C-DC2FA5DB81A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EE679B8D-4D81-5044-BF00-9DACCA6FAAF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163391F7-0DD0-0F45-92D0-573E3E000137}"/>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DC36849-3D8A-E549-8894-4E00D9E56DDD}"/>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67481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08758-D72B-CB48-A9CD-CBE7FF5B6BE4}"/>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F33CDBF5-C2F1-3F45-A9BA-A6B738CDCB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D8B49B56-7C80-734D-A241-D6401140A3E2}"/>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BDDE894D-38C3-3F40-8C4B-E39B707B1D65}"/>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CCE8235-4F8F-914F-AA19-B1AA3E75C552}"/>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146823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EDDE3-BCDE-A647-9F21-D3E3C0B776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A1F53870-207E-3C40-B966-3A7B5E5684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78BE83-8D86-ED47-BFF0-58C44FF93D48}"/>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00BF5BB8-F675-4E49-9FDC-E23A21AD9486}"/>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AEB012C-F2EC-F14D-8AC7-900E8682A52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873218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FEEE1-7A77-3741-8078-6DD38225FF3D}"/>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064BC8B0-403F-614C-BEE4-1E332932B1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4A3001D5-2172-8847-9D98-EB74CD1295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22EA793C-143F-F24F-BBA2-D89DB225AB9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7E0ACDDA-FB11-C34F-AAFA-54DB7F52583C}"/>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729A6B79-E597-B84A-9982-58D61B64D21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15292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01D83-679B-A343-A852-19C4C123CB4D}"/>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FD684FBE-2AB3-7C43-A72F-167B9C5E11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8DD1BF-1704-4F4C-9DF5-86026F8CA4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4779DBDB-5D9C-DA4D-BC4D-F74583790D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1B11BE-63B0-D24D-B0E3-78B19336DD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CF4081AA-A63A-E14B-8C51-B341A3CF005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8" name="Footer Placeholder 7">
            <a:extLst>
              <a:ext uri="{FF2B5EF4-FFF2-40B4-BE49-F238E27FC236}">
                <a16:creationId xmlns:a16="http://schemas.microsoft.com/office/drawing/2014/main" id="{C656FA20-D59A-264C-AFDA-23E5F1E890DD}"/>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1F041338-2A67-DD4E-BD4F-831A87DBB978}"/>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137588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60D0E-9ABF-AB47-9B9D-6B12C2FA3214}"/>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BA5296DA-21EE-0644-A9A5-71724E7D6AF1}"/>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4" name="Footer Placeholder 3">
            <a:extLst>
              <a:ext uri="{FF2B5EF4-FFF2-40B4-BE49-F238E27FC236}">
                <a16:creationId xmlns:a16="http://schemas.microsoft.com/office/drawing/2014/main" id="{F8E618FF-B95D-D244-80C6-8388B7F12A47}"/>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DC56E3F6-2607-4942-ACDD-BB30279641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896566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1D0CFE-8934-1845-A795-2CF6876827E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3" name="Footer Placeholder 2">
            <a:extLst>
              <a:ext uri="{FF2B5EF4-FFF2-40B4-BE49-F238E27FC236}">
                <a16:creationId xmlns:a16="http://schemas.microsoft.com/office/drawing/2014/main" id="{74BECD09-F342-C347-94C3-0E3C30D6530F}"/>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0901E7D1-18DD-C04E-B10C-3649BA1C26C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24516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D1CC0-E768-9F4C-9C84-00AD428C83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E4303E34-1586-CE42-B458-8807B89E00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80C5E0A6-13F5-E647-AB1F-531F52695D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84B777-F3A3-D64E-B932-C03DAD1267E6}"/>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5586540A-60CA-D94A-A435-9B19B06C50D8}"/>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BA6B5BB9-95A3-774E-A9D1-827A9D56C096}"/>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778411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C025-1A37-F04D-8346-18F64E749B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7CFA5112-2771-A44D-BEA6-163F7C72BF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4B327234-FB12-424A-91B3-9F9DF924D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D9D315-3B10-7942-A29E-1BDC747BCB0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CAEFD233-9BBD-694E-BC85-D9A99B994E43}"/>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8EB87EC0-E539-AE41-A427-D0A42DEBC68A}"/>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54113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60E0AA-0E51-A442-BD30-423E9E9378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A30383C1-2C43-F94C-99BA-26B8C0445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F7A4CCB7-FD76-B74D-8B2F-7947F98026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49C192E-D2D6-814F-9A8E-0DEE776E65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CC986A21-830A-A742-B768-4A88DB63F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F95D26-1811-3B4E-BEE8-EE009B1D92A8}" type="slidenum">
              <a:rPr lang="tr-TR" smtClean="0"/>
              <a:t>‹#›</a:t>
            </a:fld>
            <a:endParaRPr lang="tr-TR"/>
          </a:p>
        </p:txBody>
      </p:sp>
    </p:spTree>
    <p:extLst>
      <p:ext uri="{BB962C8B-B14F-4D97-AF65-F5344CB8AC3E}">
        <p14:creationId xmlns:p14="http://schemas.microsoft.com/office/powerpoint/2010/main" val="81938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B31E223E-9CA1-9D40-A230-EFA6ABD00001}"/>
              </a:ext>
            </a:extLst>
          </p:cNvPr>
          <p:cNvSpPr>
            <a:spLocks noGrp="1"/>
          </p:cNvSpPr>
          <p:nvPr>
            <p:ph type="title"/>
          </p:nvPr>
        </p:nvSpPr>
        <p:spPr>
          <a:xfrm>
            <a:off x="2555631" y="1441938"/>
            <a:ext cx="7080738" cy="3974124"/>
          </a:xfrm>
        </p:spPr>
        <p:txBody>
          <a:bodyPr>
            <a:normAutofit fontScale="90000"/>
          </a:bodyPr>
          <a:lstStyle/>
          <a:p>
            <a:pPr algn="ctr"/>
            <a:br>
              <a:rPr lang="tr-TR" sz="5400" dirty="0">
                <a:solidFill>
                  <a:schemeClr val="bg1">
                    <a:lumMod val="95000"/>
                    <a:lumOff val="5000"/>
                  </a:schemeClr>
                </a:solidFill>
              </a:rPr>
            </a:br>
            <a:r>
              <a:rPr lang="tr-TR" sz="5400" dirty="0">
                <a:solidFill>
                  <a:schemeClr val="bg1">
                    <a:lumMod val="95000"/>
                    <a:lumOff val="5000"/>
                  </a:schemeClr>
                </a:solidFill>
              </a:rPr>
              <a:t>PHI 421</a:t>
            </a:r>
            <a:br>
              <a:rPr lang="tr-TR" sz="5400" dirty="0">
                <a:solidFill>
                  <a:schemeClr val="bg1">
                    <a:lumMod val="95000"/>
                    <a:lumOff val="5000"/>
                  </a:schemeClr>
                </a:solidFill>
              </a:rPr>
            </a:br>
            <a:r>
              <a:rPr lang="tr-TR" sz="5400" dirty="0" err="1">
                <a:solidFill>
                  <a:schemeClr val="bg1">
                    <a:lumMod val="95000"/>
                    <a:lumOff val="5000"/>
                  </a:schemeClr>
                </a:solidFill>
              </a:rPr>
              <a:t>Contemporary</a:t>
            </a:r>
            <a:r>
              <a:rPr lang="tr-TR" sz="5400" dirty="0">
                <a:solidFill>
                  <a:schemeClr val="bg1">
                    <a:lumMod val="95000"/>
                    <a:lumOff val="5000"/>
                  </a:schemeClr>
                </a:solidFill>
              </a:rPr>
              <a:t> </a:t>
            </a:r>
            <a:r>
              <a:rPr lang="tr-TR" sz="5400" dirty="0" err="1">
                <a:solidFill>
                  <a:schemeClr val="bg1">
                    <a:lumMod val="95000"/>
                    <a:lumOff val="5000"/>
                  </a:schemeClr>
                </a:solidFill>
              </a:rPr>
              <a:t>Philosophy</a:t>
            </a:r>
            <a:br>
              <a:rPr lang="tr-TR" sz="2700" dirty="0">
                <a:solidFill>
                  <a:schemeClr val="bg1">
                    <a:lumMod val="95000"/>
                    <a:lumOff val="5000"/>
                  </a:schemeClr>
                </a:solidFill>
              </a:rPr>
            </a:br>
            <a:br>
              <a:rPr lang="tr-TR" sz="2700" dirty="0">
                <a:solidFill>
                  <a:schemeClr val="bg1">
                    <a:lumMod val="95000"/>
                    <a:lumOff val="5000"/>
                  </a:schemeClr>
                </a:solidFill>
              </a:rPr>
            </a:br>
            <a:r>
              <a:rPr lang="tr-TR" sz="2700" dirty="0" err="1">
                <a:solidFill>
                  <a:schemeClr val="bg1">
                    <a:lumMod val="95000"/>
                    <a:lumOff val="5000"/>
                  </a:schemeClr>
                </a:solidFill>
              </a:rPr>
              <a:t>Week</a:t>
            </a:r>
            <a:r>
              <a:rPr lang="tr-TR" sz="2700" dirty="0">
                <a:solidFill>
                  <a:schemeClr val="bg1">
                    <a:lumMod val="95000"/>
                    <a:lumOff val="5000"/>
                  </a:schemeClr>
                </a:solidFill>
              </a:rPr>
              <a:t> 13</a:t>
            </a:r>
            <a:br>
              <a:rPr lang="tr-TR" sz="2700" dirty="0">
                <a:solidFill>
                  <a:schemeClr val="bg1">
                    <a:lumMod val="95000"/>
                    <a:lumOff val="5000"/>
                  </a:schemeClr>
                </a:solidFill>
              </a:rPr>
            </a:br>
            <a:br>
              <a:rPr lang="tr-TR" sz="2700" dirty="0">
                <a:solidFill>
                  <a:schemeClr val="bg1">
                    <a:lumMod val="95000"/>
                    <a:lumOff val="5000"/>
                  </a:schemeClr>
                </a:solidFill>
              </a:rPr>
            </a:br>
            <a:endParaRPr lang="tr-TR" sz="2700" dirty="0">
              <a:solidFill>
                <a:schemeClr val="bg1">
                  <a:lumMod val="95000"/>
                  <a:lumOff val="5000"/>
                </a:schemeClr>
              </a:solidFill>
            </a:endParaRPr>
          </a:p>
        </p:txBody>
      </p:sp>
    </p:spTree>
    <p:extLst>
      <p:ext uri="{BB962C8B-B14F-4D97-AF65-F5344CB8AC3E}">
        <p14:creationId xmlns:p14="http://schemas.microsoft.com/office/powerpoint/2010/main" val="1604692497"/>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B547373F-AF2E-4907-B442-9F902B387F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B946A4C-0966-FB47-93AA-BA74B3B1C23F}"/>
              </a:ext>
            </a:extLst>
          </p:cNvPr>
          <p:cNvSpPr>
            <a:spLocks noGrp="1"/>
          </p:cNvSpPr>
          <p:nvPr>
            <p:ph type="title"/>
          </p:nvPr>
        </p:nvSpPr>
        <p:spPr>
          <a:xfrm>
            <a:off x="1028700" y="190500"/>
            <a:ext cx="2886075" cy="2851279"/>
          </a:xfrm>
          <a:noFill/>
        </p:spPr>
        <p:txBody>
          <a:bodyPr anchor="ctr">
            <a:noAutofit/>
          </a:bodyPr>
          <a:lstStyle/>
          <a:p>
            <a:pPr algn="ctr"/>
            <a:r>
              <a:rPr lang="tr-TR" sz="2000" dirty="0" err="1">
                <a:solidFill>
                  <a:schemeClr val="bg1"/>
                </a:solidFill>
              </a:rPr>
              <a:t>Today’s</a:t>
            </a:r>
            <a:r>
              <a:rPr lang="tr-TR" sz="2000" dirty="0">
                <a:solidFill>
                  <a:schemeClr val="bg1"/>
                </a:solidFill>
              </a:rPr>
              <a:t> Class: </a:t>
            </a:r>
            <a:br>
              <a:rPr lang="tr-TR" sz="2000" dirty="0">
                <a:solidFill>
                  <a:schemeClr val="bg1"/>
                </a:solidFill>
              </a:rPr>
            </a:br>
            <a:br>
              <a:rPr lang="tr-TR" sz="2000" dirty="0">
                <a:solidFill>
                  <a:schemeClr val="bg1"/>
                </a:solidFill>
              </a:rPr>
            </a:br>
            <a:r>
              <a:rPr lang="tr-TR" sz="2000" dirty="0">
                <a:solidFill>
                  <a:schemeClr val="bg1"/>
                </a:solidFill>
              </a:rPr>
              <a:t>Maurice </a:t>
            </a:r>
            <a:br>
              <a:rPr lang="tr-TR" sz="2000" dirty="0">
                <a:solidFill>
                  <a:schemeClr val="bg1"/>
                </a:solidFill>
              </a:rPr>
            </a:br>
            <a:r>
              <a:rPr lang="en-US" sz="3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Merleau-Ponty</a:t>
            </a: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tr-TR" sz="2400" dirty="0">
              <a:solidFill>
                <a:schemeClr val="bg1"/>
              </a:solidFill>
            </a:endParaRPr>
          </a:p>
        </p:txBody>
      </p:sp>
      <p:sp>
        <p:nvSpPr>
          <p:cNvPr id="4" name="TextBox 3">
            <a:extLst>
              <a:ext uri="{FF2B5EF4-FFF2-40B4-BE49-F238E27FC236}">
                <a16:creationId xmlns:a16="http://schemas.microsoft.com/office/drawing/2014/main" id="{C94F1C4C-B12E-FD45-AA5C-1F1D7B17B194}"/>
              </a:ext>
            </a:extLst>
          </p:cNvPr>
          <p:cNvSpPr txBox="1"/>
          <p:nvPr/>
        </p:nvSpPr>
        <p:spPr>
          <a:xfrm>
            <a:off x="4362449" y="0"/>
            <a:ext cx="7186178" cy="838948"/>
          </a:xfrm>
          <a:prstGeom prst="rect">
            <a:avLst/>
          </a:prstGeom>
          <a:noFill/>
        </p:spPr>
        <p:txBody>
          <a:bodyPr wrap="square" rtlCol="0">
            <a:spAutoFit/>
          </a:bodyPr>
          <a:lstStyle/>
          <a:p>
            <a:pPr marL="298450" algn="just">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FAAE8C14-56D4-636D-AB4F-BECE63561B08}"/>
              </a:ext>
            </a:extLst>
          </p:cNvPr>
          <p:cNvSpPr txBox="1"/>
          <p:nvPr/>
        </p:nvSpPr>
        <p:spPr>
          <a:xfrm>
            <a:off x="2781300" y="3524250"/>
            <a:ext cx="8401050" cy="2185214"/>
          </a:xfrm>
          <a:prstGeom prst="rect">
            <a:avLst/>
          </a:prstGeom>
          <a:noFill/>
        </p:spPr>
        <p:txBody>
          <a:bodyPr wrap="square" rtlCol="0">
            <a:spAutoFit/>
          </a:bodyPr>
          <a:lstStyle/>
          <a:p>
            <a:r>
              <a:rPr lang="tr-TR" sz="4000" dirty="0">
                <a:effectLst/>
                <a:latin typeface="Times New Roman" panose="02020603050405020304" pitchFamily="18" charset="0"/>
                <a:ea typeface="Calibri" panose="020F0502020204030204" pitchFamily="34" charset="0"/>
                <a:cs typeface="Times New Roman" panose="02020603050405020304" pitchFamily="18" charset="0"/>
              </a:rPr>
              <a:t>Body in </a:t>
            </a:r>
            <a:r>
              <a:rPr lang="tr-TR" sz="4000" dirty="0" err="1">
                <a:effectLst/>
                <a:latin typeface="Times New Roman" panose="02020603050405020304" pitchFamily="18" charset="0"/>
                <a:ea typeface="Calibri" panose="020F0502020204030204" pitchFamily="34" charset="0"/>
                <a:cs typeface="Times New Roman" panose="02020603050405020304" pitchFamily="18" charset="0"/>
              </a:rPr>
              <a:t>Phenomenology</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 of </a:t>
            </a:r>
            <a:r>
              <a:rPr lang="tr-TR" sz="4000" dirty="0" err="1">
                <a:effectLst/>
                <a:latin typeface="Times New Roman" panose="02020603050405020304" pitchFamily="18" charset="0"/>
                <a:ea typeface="Calibri" panose="020F0502020204030204" pitchFamily="34" charset="0"/>
                <a:cs typeface="Times New Roman" panose="02020603050405020304" pitchFamily="18" charset="0"/>
              </a:rPr>
              <a:t>Perception</a:t>
            </a:r>
            <a:endParaRPr lang="tr-TR" sz="400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dirty="0">
              <a:effectLst/>
              <a:latin typeface="Helvetica" pitchFamily="2" charset="0"/>
            </a:endParaRPr>
          </a:p>
          <a:p>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82413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4FB2F3E-259B-4650-B258-F09745BAA8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084C5BAC-71DF-48C0-AB51-699516D3BE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a:noFill/>
        </p:grpSpPr>
        <p:sp>
          <p:nvSpPr>
            <p:cNvPr id="10" name="Freeform 5">
              <a:extLst>
                <a:ext uri="{FF2B5EF4-FFF2-40B4-BE49-F238E27FC236}">
                  <a16:creationId xmlns:a16="http://schemas.microsoft.com/office/drawing/2014/main" id="{6742FA10-28D2-4023-A08B-427E93706E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7000"/>
                </a:schemeClr>
              </a:solidFill>
              <a:prstDash val="solid"/>
              <a:miter lim="800000"/>
              <a:headEnd/>
              <a:tailEnd/>
            </a:ln>
          </p:spPr>
        </p:sp>
        <p:sp>
          <p:nvSpPr>
            <p:cNvPr id="11" name="Freeform 6">
              <a:extLst>
                <a:ext uri="{FF2B5EF4-FFF2-40B4-BE49-F238E27FC236}">
                  <a16:creationId xmlns:a16="http://schemas.microsoft.com/office/drawing/2014/main" id="{BC497CE0-1368-4C66-923F-CA97C35ED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p:spPr>
        </p:sp>
        <p:sp>
          <p:nvSpPr>
            <p:cNvPr id="12" name="Freeform 7">
              <a:extLst>
                <a:ext uri="{FF2B5EF4-FFF2-40B4-BE49-F238E27FC236}">
                  <a16:creationId xmlns:a16="http://schemas.microsoft.com/office/drawing/2014/main" id="{F96D638D-D7BB-43E9-BC7A-6FBBDB50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8000"/>
                </a:schemeClr>
              </a:solidFill>
              <a:prstDash val="dash"/>
              <a:miter lim="800000"/>
              <a:headEnd/>
              <a:tailEnd/>
            </a:ln>
          </p:spPr>
        </p:sp>
        <p:sp>
          <p:nvSpPr>
            <p:cNvPr id="13" name="Freeform 8">
              <a:extLst>
                <a:ext uri="{FF2B5EF4-FFF2-40B4-BE49-F238E27FC236}">
                  <a16:creationId xmlns:a16="http://schemas.microsoft.com/office/drawing/2014/main" id="{207DB018-8F92-42DF-A1CA-065C774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5000"/>
                </a:schemeClr>
              </a:solidFill>
              <a:prstDash val="solid"/>
              <a:miter lim="800000"/>
              <a:headEnd/>
              <a:tailEnd/>
            </a:ln>
          </p:spPr>
        </p:sp>
        <p:sp>
          <p:nvSpPr>
            <p:cNvPr id="14" name="Freeform 9">
              <a:extLst>
                <a:ext uri="{FF2B5EF4-FFF2-40B4-BE49-F238E27FC236}">
                  <a16:creationId xmlns:a16="http://schemas.microsoft.com/office/drawing/2014/main" id="{BB2A6006-A798-4927-B799-42A45D5B1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5000"/>
                </a:schemeClr>
              </a:solidFill>
              <a:prstDash val="solid"/>
              <a:miter lim="800000"/>
              <a:headEnd/>
              <a:tailEnd/>
            </a:ln>
          </p:spPr>
        </p:sp>
        <p:sp>
          <p:nvSpPr>
            <p:cNvPr id="15" name="Freeform 10">
              <a:extLst>
                <a:ext uri="{FF2B5EF4-FFF2-40B4-BE49-F238E27FC236}">
                  <a16:creationId xmlns:a16="http://schemas.microsoft.com/office/drawing/2014/main" id="{3F6DB3F4-548A-4D02-A6CC-D5275E6C85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4000"/>
                </a:schemeClr>
              </a:solidFill>
              <a:prstDash val="solid"/>
              <a:miter lim="800000"/>
              <a:headEnd/>
              <a:tailEnd/>
            </a:ln>
          </p:spPr>
        </p:sp>
        <p:sp>
          <p:nvSpPr>
            <p:cNvPr id="16" name="Freeform 11">
              <a:extLst>
                <a:ext uri="{FF2B5EF4-FFF2-40B4-BE49-F238E27FC236}">
                  <a16:creationId xmlns:a16="http://schemas.microsoft.com/office/drawing/2014/main" id="{2D9F4A59-DDA2-427E-802B-9056AD99C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3000"/>
                </a:schemeClr>
              </a:solidFill>
              <a:prstDash val="solid"/>
              <a:miter lim="800000"/>
              <a:headEnd/>
              <a:tailEnd/>
            </a:ln>
          </p:spPr>
        </p:sp>
        <p:sp>
          <p:nvSpPr>
            <p:cNvPr id="17" name="Freeform 12">
              <a:extLst>
                <a:ext uri="{FF2B5EF4-FFF2-40B4-BE49-F238E27FC236}">
                  <a16:creationId xmlns:a16="http://schemas.microsoft.com/office/drawing/2014/main" id="{BF086A79-DD15-4D5E-A197-9ADE0ACFD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3000"/>
                </a:schemeClr>
              </a:solidFill>
              <a:prstDash val="solid"/>
              <a:miter lim="800000"/>
              <a:headEnd/>
              <a:tailEnd/>
            </a:ln>
          </p:spPr>
        </p:sp>
        <p:sp>
          <p:nvSpPr>
            <p:cNvPr id="18" name="Freeform 13">
              <a:extLst>
                <a:ext uri="{FF2B5EF4-FFF2-40B4-BE49-F238E27FC236}">
                  <a16:creationId xmlns:a16="http://schemas.microsoft.com/office/drawing/2014/main" id="{CCB86A9C-D602-4645-AF2E-7BADDF1E9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2000"/>
                </a:schemeClr>
              </a:solidFill>
              <a:prstDash val="dash"/>
              <a:miter lim="800000"/>
              <a:headEnd/>
              <a:tailEnd/>
            </a:ln>
          </p:spPr>
        </p:sp>
        <p:sp>
          <p:nvSpPr>
            <p:cNvPr id="19" name="Freeform 14">
              <a:extLst>
                <a:ext uri="{FF2B5EF4-FFF2-40B4-BE49-F238E27FC236}">
                  <a16:creationId xmlns:a16="http://schemas.microsoft.com/office/drawing/2014/main" id="{21C6649F-C4FA-423E-A09A-1B286FAE29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2000"/>
                </a:schemeClr>
              </a:solidFill>
              <a:prstDash val="dash"/>
              <a:miter lim="800000"/>
              <a:headEnd/>
              <a:tailEnd/>
            </a:ln>
          </p:spPr>
        </p:sp>
        <p:sp>
          <p:nvSpPr>
            <p:cNvPr id="20" name="Freeform 15">
              <a:extLst>
                <a:ext uri="{FF2B5EF4-FFF2-40B4-BE49-F238E27FC236}">
                  <a16:creationId xmlns:a16="http://schemas.microsoft.com/office/drawing/2014/main" id="{F00891A4-E0CB-4F23-AD2A-4A21087532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2000"/>
                </a:schemeClr>
              </a:solidFill>
              <a:prstDash val="dashDot"/>
              <a:miter lim="800000"/>
              <a:headEnd/>
              <a:tailEnd/>
            </a:ln>
          </p:spPr>
        </p:sp>
        <p:sp>
          <p:nvSpPr>
            <p:cNvPr id="21" name="Freeform 16">
              <a:extLst>
                <a:ext uri="{FF2B5EF4-FFF2-40B4-BE49-F238E27FC236}">
                  <a16:creationId xmlns:a16="http://schemas.microsoft.com/office/drawing/2014/main" id="{0688C71A-541C-4CD1-9821-92958FFC0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2000"/>
                </a:schemeClr>
              </a:solidFill>
              <a:prstDash val="dashDot"/>
              <a:miter lim="800000"/>
              <a:headEnd/>
              <a:tailEnd/>
            </a:ln>
          </p:spPr>
        </p:sp>
        <p:sp>
          <p:nvSpPr>
            <p:cNvPr id="22" name="Freeform 17">
              <a:extLst>
                <a:ext uri="{FF2B5EF4-FFF2-40B4-BE49-F238E27FC236}">
                  <a16:creationId xmlns:a16="http://schemas.microsoft.com/office/drawing/2014/main" id="{B5F5BDE4-42C0-4408-B6A9-B35D037F15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2000"/>
                </a:schemeClr>
              </a:solidFill>
              <a:prstDash val="solid"/>
              <a:miter lim="800000"/>
              <a:headEnd/>
              <a:tailEnd/>
            </a:ln>
          </p:spPr>
        </p:sp>
        <p:sp>
          <p:nvSpPr>
            <p:cNvPr id="23" name="Freeform 18">
              <a:extLst>
                <a:ext uri="{FF2B5EF4-FFF2-40B4-BE49-F238E27FC236}">
                  <a16:creationId xmlns:a16="http://schemas.microsoft.com/office/drawing/2014/main" id="{B215F5C9-B825-47D1-8E5B-AE5BE61A40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2000"/>
                </a:schemeClr>
              </a:solidFill>
              <a:prstDash val="solid"/>
              <a:miter lim="800000"/>
              <a:headEnd/>
              <a:tailEnd/>
            </a:ln>
          </p:spPr>
        </p:sp>
        <p:sp>
          <p:nvSpPr>
            <p:cNvPr id="24" name="Freeform 19">
              <a:extLst>
                <a:ext uri="{FF2B5EF4-FFF2-40B4-BE49-F238E27FC236}">
                  <a16:creationId xmlns:a16="http://schemas.microsoft.com/office/drawing/2014/main" id="{8FDD346A-E62F-4D05-B776-13CE8F35F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1000"/>
                </a:schemeClr>
              </a:solidFill>
              <a:prstDash val="solid"/>
              <a:miter lim="800000"/>
              <a:headEnd/>
              <a:tailEnd/>
            </a:ln>
          </p:spPr>
        </p:sp>
        <p:sp>
          <p:nvSpPr>
            <p:cNvPr id="25" name="Freeform 20">
              <a:extLst>
                <a:ext uri="{FF2B5EF4-FFF2-40B4-BE49-F238E27FC236}">
                  <a16:creationId xmlns:a16="http://schemas.microsoft.com/office/drawing/2014/main" id="{C1037E36-F1A3-4462-A9C6-C94A78146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1000"/>
                </a:schemeClr>
              </a:solidFill>
              <a:prstDash val="solid"/>
              <a:miter lim="800000"/>
              <a:headEnd/>
              <a:tailEnd/>
            </a:ln>
          </p:spPr>
        </p:sp>
        <p:sp>
          <p:nvSpPr>
            <p:cNvPr id="26" name="Freeform 21">
              <a:extLst>
                <a:ext uri="{FF2B5EF4-FFF2-40B4-BE49-F238E27FC236}">
                  <a16:creationId xmlns:a16="http://schemas.microsoft.com/office/drawing/2014/main" id="{10D539D8-C2C4-45F9-9778-440E86248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p:spPr>
        </p:sp>
        <p:sp>
          <p:nvSpPr>
            <p:cNvPr id="27" name="Freeform 22">
              <a:extLst>
                <a:ext uri="{FF2B5EF4-FFF2-40B4-BE49-F238E27FC236}">
                  <a16:creationId xmlns:a16="http://schemas.microsoft.com/office/drawing/2014/main" id="{8B003199-95C6-4E08-9D5D-E53DAF421B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p:spPr>
        </p:sp>
        <p:sp>
          <p:nvSpPr>
            <p:cNvPr id="28" name="Freeform 23">
              <a:extLst>
                <a:ext uri="{FF2B5EF4-FFF2-40B4-BE49-F238E27FC236}">
                  <a16:creationId xmlns:a16="http://schemas.microsoft.com/office/drawing/2014/main" id="{6A2507B4-2AA4-44A1-93B1-D65EC73AF5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p:spPr>
        </p:sp>
      </p:grpSp>
      <p:sp>
        <p:nvSpPr>
          <p:cNvPr id="30" name="Isosceles Triangle 29">
            <a:extLst>
              <a:ext uri="{FF2B5EF4-FFF2-40B4-BE49-F238E27FC236}">
                <a16:creationId xmlns:a16="http://schemas.microsoft.com/office/drawing/2014/main" id="{83CB2632-0822-4E49-A707-FA1B8A4D0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solidFill>
                <a:schemeClr val="tx1"/>
              </a:solidFill>
            </a:endParaRPr>
          </a:p>
        </p:txBody>
      </p:sp>
      <p:sp>
        <p:nvSpPr>
          <p:cNvPr id="5" name="TextBox 4">
            <a:extLst>
              <a:ext uri="{FF2B5EF4-FFF2-40B4-BE49-F238E27FC236}">
                <a16:creationId xmlns:a16="http://schemas.microsoft.com/office/drawing/2014/main" id="{E811978C-E4B2-4E48-BCDC-E5755101C0E7}"/>
              </a:ext>
            </a:extLst>
          </p:cNvPr>
          <p:cNvSpPr txBox="1"/>
          <p:nvPr/>
        </p:nvSpPr>
        <p:spPr>
          <a:xfrm>
            <a:off x="315386" y="3977009"/>
            <a:ext cx="11561228" cy="861454"/>
          </a:xfrm>
          <a:prstGeom prst="rect">
            <a:avLst/>
          </a:prstGeom>
          <a:noFill/>
        </p:spPr>
        <p:txBody>
          <a:bodyPr wrap="square" rtlCol="0">
            <a:spAutoFit/>
          </a:bodyPr>
          <a:lstStyle/>
          <a:p>
            <a:r>
              <a:rPr lang="en-US" sz="2400" dirty="0">
                <a:effectLst/>
                <a:latin typeface="Helvetica" pitchFamily="2" charset="0"/>
              </a:rPr>
              <a:t>The Body does not seem to be just another object among objects in the world. </a:t>
            </a:r>
          </a:p>
          <a:p>
            <a:pPr lvl="0" algn="just">
              <a:lnSpc>
                <a:spcPct val="115000"/>
              </a:lnSpc>
            </a:pPr>
            <a:endParaRPr lang="tr-TR" sz="2400" dirty="0"/>
          </a:p>
        </p:txBody>
      </p:sp>
      <p:sp>
        <p:nvSpPr>
          <p:cNvPr id="6" name="Title 5">
            <a:extLst>
              <a:ext uri="{FF2B5EF4-FFF2-40B4-BE49-F238E27FC236}">
                <a16:creationId xmlns:a16="http://schemas.microsoft.com/office/drawing/2014/main" id="{9DEBF6C5-7CB7-BCC7-E197-3D1624F3FF74}"/>
              </a:ext>
            </a:extLst>
          </p:cNvPr>
          <p:cNvSpPr>
            <a:spLocks noGrp="1"/>
          </p:cNvSpPr>
          <p:nvPr>
            <p:ph type="title"/>
          </p:nvPr>
        </p:nvSpPr>
        <p:spPr/>
        <p:txBody>
          <a:bodyPr>
            <a:normAutofit/>
          </a:bodyPr>
          <a:lstStyle/>
          <a:p>
            <a:r>
              <a:rPr lang="tr-TR" sz="4000" dirty="0" err="1">
                <a:latin typeface="Times New Roman" panose="02020603050405020304" pitchFamily="18" charset="0"/>
                <a:ea typeface="Calibri" panose="020F0502020204030204" pitchFamily="34" charset="0"/>
                <a:cs typeface="Times New Roman" panose="02020603050405020304" pitchFamily="18" charset="0"/>
              </a:rPr>
              <a:t>Spatiality</a:t>
            </a:r>
            <a:r>
              <a:rPr lang="tr-TR" sz="4000" dirty="0">
                <a:latin typeface="Times New Roman" panose="02020603050405020304" pitchFamily="18" charset="0"/>
                <a:ea typeface="Calibri" panose="020F0502020204030204" pitchFamily="34" charset="0"/>
                <a:cs typeface="Times New Roman" panose="02020603050405020304" pitchFamily="18" charset="0"/>
              </a:rPr>
              <a:t> of Body </a:t>
            </a:r>
            <a:endParaRPr lang="en-US" sz="3100" dirty="0"/>
          </a:p>
        </p:txBody>
      </p:sp>
    </p:spTree>
    <p:extLst>
      <p:ext uri="{BB962C8B-B14F-4D97-AF65-F5344CB8AC3E}">
        <p14:creationId xmlns:p14="http://schemas.microsoft.com/office/powerpoint/2010/main" val="409506474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5326C-F8C6-8547-9F10-E2C83E4732AF}"/>
              </a:ext>
            </a:extLst>
          </p:cNvPr>
          <p:cNvSpPr>
            <a:spLocks noGrp="1"/>
          </p:cNvSpPr>
          <p:nvPr>
            <p:ph type="title"/>
          </p:nvPr>
        </p:nvSpPr>
        <p:spPr>
          <a:xfrm>
            <a:off x="6400800" y="1007707"/>
            <a:ext cx="5467739" cy="4519094"/>
          </a:xfrm>
        </p:spPr>
        <p:txBody>
          <a:bodyPr>
            <a:normAutofit fontScale="90000"/>
          </a:bodyPr>
          <a:lstStyle/>
          <a:p>
            <a:pPr>
              <a:lnSpc>
                <a:spcPct val="115000"/>
              </a:lnSpc>
            </a:pP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r>
              <a:rPr lang="en-US" sz="1800" dirty="0">
                <a:solidFill>
                  <a:srgbClr val="000000"/>
                </a:solidFill>
                <a:latin typeface="Times" pitchFamily="2" charset="0"/>
                <a:ea typeface="Calibri" panose="020F0502020204030204" pitchFamily="34" charset="0"/>
                <a:cs typeface="Times" pitchFamily="2" charset="0"/>
              </a:rPr>
              <a:t>My body’s space is much more than a space of an object. It is actually vice versa. Rather than space enabling my body to be understood, it is my body that brings about space. It is the body that is the condition for there being space. </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Times" pitchFamily="2" charset="0"/>
                <a:ea typeface="Calibri" panose="020F0502020204030204" pitchFamily="34" charset="0"/>
                <a:cs typeface="Times" pitchFamily="2"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i="1" dirty="0">
                <a:solidFill>
                  <a:srgbClr val="000000"/>
                </a:solidFill>
                <a:effectLst/>
                <a:latin typeface="Times" pitchFamily="2" charset="0"/>
                <a:ea typeface="Calibri" panose="020F0502020204030204" pitchFamily="34" charset="0"/>
                <a:cs typeface="Times" pitchFamily="2" charset="0"/>
              </a:rPr>
              <a:t> </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endParaRPr lang="tr-TR" sz="3200" dirty="0"/>
          </a:p>
        </p:txBody>
      </p:sp>
      <p:sp>
        <p:nvSpPr>
          <p:cNvPr id="7" name="Freeform: Shape 6">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tx1">
              <a:lumMod val="75000"/>
              <a:lumOff val="2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F55FFF17-D3D5-4F58-BA56-54EA901CE0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410CB095-EC15-594A-A5DA-B39D557C9569}"/>
              </a:ext>
            </a:extLst>
          </p:cNvPr>
          <p:cNvSpPr txBox="1"/>
          <p:nvPr/>
        </p:nvSpPr>
        <p:spPr>
          <a:xfrm>
            <a:off x="578498" y="1007707"/>
            <a:ext cx="5445656" cy="845616"/>
          </a:xfrm>
          <a:prstGeom prst="rect">
            <a:avLst/>
          </a:prstGeom>
          <a:noFill/>
        </p:spPr>
        <p:txBody>
          <a:bodyPr wrap="square" rtlCol="0">
            <a:spAutoFit/>
          </a:bodyPr>
          <a:lstStyle/>
          <a:p>
            <a:pPr lvl="0" algn="just">
              <a:lnSpc>
                <a:spcPct val="115000"/>
              </a:lnSpc>
              <a:spcAft>
                <a:spcPts val="1000"/>
              </a:spcAft>
            </a:pPr>
            <a:r>
              <a:rPr lang="en-TR" sz="4400" dirty="0">
                <a:solidFill>
                  <a:schemeClr val="bg1"/>
                </a:solidFill>
                <a:latin typeface="Times" pitchFamily="2" charset="0"/>
                <a:ea typeface="Calibri" panose="020F0502020204030204" pitchFamily="34" charset="0"/>
                <a:cs typeface="Times" pitchFamily="2" charset="0"/>
              </a:rPr>
              <a:t>Body </a:t>
            </a:r>
            <a:endParaRPr lang="en-TR" sz="4400" dirty="0">
              <a:solidFill>
                <a:schemeClr val="bg1"/>
              </a:solidFill>
              <a:effectLst/>
              <a:latin typeface="Times" pitchFamily="2" charset="0"/>
              <a:ea typeface="Calibri" panose="020F0502020204030204" pitchFamily="34" charset="0"/>
              <a:cs typeface="Times" pitchFamily="2" charset="0"/>
            </a:endParaRPr>
          </a:p>
        </p:txBody>
      </p:sp>
    </p:spTree>
    <p:extLst>
      <p:ext uri="{BB962C8B-B14F-4D97-AF65-F5344CB8AC3E}">
        <p14:creationId xmlns:p14="http://schemas.microsoft.com/office/powerpoint/2010/main" val="923129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981</TotalTime>
  <Words>110</Words>
  <Application>Microsoft Macintosh PowerPoint</Application>
  <PresentationFormat>Widescreen</PresentationFormat>
  <Paragraphs>10</Paragraphs>
  <Slides>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Calibri</vt:lpstr>
      <vt:lpstr>Calibri Light</vt:lpstr>
      <vt:lpstr>Helvetica</vt:lpstr>
      <vt:lpstr>Times</vt:lpstr>
      <vt:lpstr>Times New Roman</vt:lpstr>
      <vt:lpstr>Office Theme</vt:lpstr>
      <vt:lpstr> PHI 421 Contemporary Philosophy  Week 13  </vt:lpstr>
      <vt:lpstr>Today’s Class:   Maurice  Merleau-Ponty </vt:lpstr>
      <vt:lpstr>Spatiality of Body </vt:lpstr>
      <vt:lpstr>     My body’s space is much more than a space of an object. It is actually vice versa. Rather than space enabling my body to be understood, it is my body that brings about space. It is the body that is the condition for there being space.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4. ULUSAL  ÇAĞDAŞ SİYASET FELSEFESİ SEMPOZYUMU   5-6 ARALIK 2019  ANKARA ÜNİVERSİTESİ DTCF FARABİ SALONU     GÜLBEN SALMAN</dc:title>
  <dc:creator>Gulben Salman</dc:creator>
  <cp:lastModifiedBy>Gulben Salman</cp:lastModifiedBy>
  <cp:revision>14</cp:revision>
  <dcterms:created xsi:type="dcterms:W3CDTF">2019-12-04T19:52:09Z</dcterms:created>
  <dcterms:modified xsi:type="dcterms:W3CDTF">2022-10-06T07:52:36Z</dcterms:modified>
</cp:coreProperties>
</file>