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3" r:id="rId4"/>
    <p:sldId id="258" r:id="rId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9130"/>
    <p:restoredTop sz="94673"/>
  </p:normalViewPr>
  <p:slideViewPr>
    <p:cSldViewPr snapToGrid="0" snapToObjects="1">
      <p:cViewPr>
        <p:scale>
          <a:sx n="100" d="100"/>
          <a:sy n="100" d="100"/>
        </p:scale>
        <p:origin x="-3512" y="328"/>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09F05-291C-F441-BEF7-09EF92A965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tr-TR"/>
          </a:p>
        </p:txBody>
      </p:sp>
      <p:sp>
        <p:nvSpPr>
          <p:cNvPr id="3" name="Subtitle 2">
            <a:extLst>
              <a:ext uri="{FF2B5EF4-FFF2-40B4-BE49-F238E27FC236}">
                <a16:creationId xmlns:a16="http://schemas.microsoft.com/office/drawing/2014/main" id="{B04AE043-E8E3-644F-BA26-B129E15D79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tr-TR"/>
          </a:p>
        </p:txBody>
      </p:sp>
      <p:sp>
        <p:nvSpPr>
          <p:cNvPr id="4" name="Date Placeholder 3">
            <a:extLst>
              <a:ext uri="{FF2B5EF4-FFF2-40B4-BE49-F238E27FC236}">
                <a16:creationId xmlns:a16="http://schemas.microsoft.com/office/drawing/2014/main" id="{74FAD461-878C-774A-B91E-2AC8F9815BF0}"/>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7E0C56A3-FE54-3042-9CDA-501FE351FE9B}"/>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B69AF164-FF54-E142-A7CB-ACE9843749E4}"/>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3650514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E7F7A-C5D8-1041-97DD-67B71A8F001F}"/>
              </a:ext>
            </a:extLst>
          </p:cNvPr>
          <p:cNvSpPr>
            <a:spLocks noGrp="1"/>
          </p:cNvSpPr>
          <p:nvPr>
            <p:ph type="title"/>
          </p:nvPr>
        </p:nvSpPr>
        <p:spPr/>
        <p:txBody>
          <a:bodyPr/>
          <a:lstStyle/>
          <a:p>
            <a:r>
              <a:rPr lang="en-US"/>
              <a:t>Click to edit Master title style</a:t>
            </a:r>
            <a:endParaRPr lang="tr-TR"/>
          </a:p>
        </p:txBody>
      </p:sp>
      <p:sp>
        <p:nvSpPr>
          <p:cNvPr id="3" name="Vertical Text Placeholder 2">
            <a:extLst>
              <a:ext uri="{FF2B5EF4-FFF2-40B4-BE49-F238E27FC236}">
                <a16:creationId xmlns:a16="http://schemas.microsoft.com/office/drawing/2014/main" id="{CBA02FD1-C6F2-E54F-8489-09F563BD1A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130CB309-404F-3E4E-AE52-1C9D67DDC41F}"/>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DABBDD1D-0AEF-4345-8276-A81525532E10}"/>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A4CF99D8-147F-A846-81AD-E1F73A68B48E}"/>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482242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9290FD-2E6D-294D-B2A4-5242C257AAA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tr-TR"/>
          </a:p>
        </p:txBody>
      </p:sp>
      <p:sp>
        <p:nvSpPr>
          <p:cNvPr id="3" name="Vertical Text Placeholder 2">
            <a:extLst>
              <a:ext uri="{FF2B5EF4-FFF2-40B4-BE49-F238E27FC236}">
                <a16:creationId xmlns:a16="http://schemas.microsoft.com/office/drawing/2014/main" id="{6661609B-CAE5-324E-BD2C-DC2FA5DB81A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EE679B8D-4D81-5044-BF00-9DACCA6FAAF9}"/>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163391F7-0DD0-0F45-92D0-573E3E000137}"/>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3DC36849-3D8A-E549-8894-4E00D9E56DDD}"/>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674816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08758-D72B-CB48-A9CD-CBE7FF5B6BE4}"/>
              </a:ext>
            </a:extLst>
          </p:cNvPr>
          <p:cNvSpPr>
            <a:spLocks noGrp="1"/>
          </p:cNvSpPr>
          <p:nvPr>
            <p:ph type="title"/>
          </p:nvPr>
        </p:nvSpPr>
        <p:spPr/>
        <p:txBody>
          <a:bodyPr/>
          <a:lstStyle/>
          <a:p>
            <a:r>
              <a:rPr lang="en-US"/>
              <a:t>Click to edit Master title style</a:t>
            </a:r>
            <a:endParaRPr lang="tr-TR"/>
          </a:p>
        </p:txBody>
      </p:sp>
      <p:sp>
        <p:nvSpPr>
          <p:cNvPr id="3" name="Content Placeholder 2">
            <a:extLst>
              <a:ext uri="{FF2B5EF4-FFF2-40B4-BE49-F238E27FC236}">
                <a16:creationId xmlns:a16="http://schemas.microsoft.com/office/drawing/2014/main" id="{F33CDBF5-C2F1-3F45-A9BA-A6B738CDCBE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D8B49B56-7C80-734D-A241-D6401140A3E2}"/>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BDDE894D-38C3-3F40-8C4B-E39B707B1D65}"/>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3CCE8235-4F8F-914F-AA19-B1AA3E75C552}"/>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4146823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EDDE3-BCDE-A647-9F21-D3E3C0B776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tr-TR"/>
          </a:p>
        </p:txBody>
      </p:sp>
      <p:sp>
        <p:nvSpPr>
          <p:cNvPr id="3" name="Text Placeholder 2">
            <a:extLst>
              <a:ext uri="{FF2B5EF4-FFF2-40B4-BE49-F238E27FC236}">
                <a16:creationId xmlns:a16="http://schemas.microsoft.com/office/drawing/2014/main" id="{A1F53870-207E-3C40-B966-3A7B5E5684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78BE83-8D86-ED47-BFF0-58C44FF93D48}"/>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00BF5BB8-F675-4E49-9FDC-E23A21AD9486}"/>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9AEB012C-F2EC-F14D-8AC7-900E8682A52E}"/>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1873218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FEEE1-7A77-3741-8078-6DD38225FF3D}"/>
              </a:ext>
            </a:extLst>
          </p:cNvPr>
          <p:cNvSpPr>
            <a:spLocks noGrp="1"/>
          </p:cNvSpPr>
          <p:nvPr>
            <p:ph type="title"/>
          </p:nvPr>
        </p:nvSpPr>
        <p:spPr/>
        <p:txBody>
          <a:bodyPr/>
          <a:lstStyle/>
          <a:p>
            <a:r>
              <a:rPr lang="en-US"/>
              <a:t>Click to edit Master title style</a:t>
            </a:r>
            <a:endParaRPr lang="tr-TR"/>
          </a:p>
        </p:txBody>
      </p:sp>
      <p:sp>
        <p:nvSpPr>
          <p:cNvPr id="3" name="Content Placeholder 2">
            <a:extLst>
              <a:ext uri="{FF2B5EF4-FFF2-40B4-BE49-F238E27FC236}">
                <a16:creationId xmlns:a16="http://schemas.microsoft.com/office/drawing/2014/main" id="{064BC8B0-403F-614C-BEE4-1E332932B1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Content Placeholder 3">
            <a:extLst>
              <a:ext uri="{FF2B5EF4-FFF2-40B4-BE49-F238E27FC236}">
                <a16:creationId xmlns:a16="http://schemas.microsoft.com/office/drawing/2014/main" id="{4A3001D5-2172-8847-9D98-EB74CD12952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Date Placeholder 4">
            <a:extLst>
              <a:ext uri="{FF2B5EF4-FFF2-40B4-BE49-F238E27FC236}">
                <a16:creationId xmlns:a16="http://schemas.microsoft.com/office/drawing/2014/main" id="{22EA793C-143F-F24F-BBA2-D89DB225AB9F}"/>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6" name="Footer Placeholder 5">
            <a:extLst>
              <a:ext uri="{FF2B5EF4-FFF2-40B4-BE49-F238E27FC236}">
                <a16:creationId xmlns:a16="http://schemas.microsoft.com/office/drawing/2014/main" id="{7E0ACDDA-FB11-C34F-AAFA-54DB7F52583C}"/>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729A6B79-E597-B84A-9982-58D61B64D214}"/>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1152920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01D83-679B-A343-A852-19C4C123CB4D}"/>
              </a:ext>
            </a:extLst>
          </p:cNvPr>
          <p:cNvSpPr>
            <a:spLocks noGrp="1"/>
          </p:cNvSpPr>
          <p:nvPr>
            <p:ph type="title"/>
          </p:nvPr>
        </p:nvSpPr>
        <p:spPr>
          <a:xfrm>
            <a:off x="839788" y="365125"/>
            <a:ext cx="10515600" cy="1325563"/>
          </a:xfrm>
        </p:spPr>
        <p:txBody>
          <a:bodyPr/>
          <a:lstStyle/>
          <a:p>
            <a:r>
              <a:rPr lang="en-US"/>
              <a:t>Click to edit Master title style</a:t>
            </a:r>
            <a:endParaRPr lang="tr-TR"/>
          </a:p>
        </p:txBody>
      </p:sp>
      <p:sp>
        <p:nvSpPr>
          <p:cNvPr id="3" name="Text Placeholder 2">
            <a:extLst>
              <a:ext uri="{FF2B5EF4-FFF2-40B4-BE49-F238E27FC236}">
                <a16:creationId xmlns:a16="http://schemas.microsoft.com/office/drawing/2014/main" id="{FD684FBE-2AB3-7C43-A72F-167B9C5E11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8DD1BF-1704-4F4C-9DF5-86026F8CA4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Text Placeholder 4">
            <a:extLst>
              <a:ext uri="{FF2B5EF4-FFF2-40B4-BE49-F238E27FC236}">
                <a16:creationId xmlns:a16="http://schemas.microsoft.com/office/drawing/2014/main" id="{4779DBDB-5D9C-DA4D-BC4D-F74583790D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1B11BE-63B0-D24D-B0E3-78B19336DD0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7" name="Date Placeholder 6">
            <a:extLst>
              <a:ext uri="{FF2B5EF4-FFF2-40B4-BE49-F238E27FC236}">
                <a16:creationId xmlns:a16="http://schemas.microsoft.com/office/drawing/2014/main" id="{CF4081AA-A63A-E14B-8C51-B341A3CF005D}"/>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8" name="Footer Placeholder 7">
            <a:extLst>
              <a:ext uri="{FF2B5EF4-FFF2-40B4-BE49-F238E27FC236}">
                <a16:creationId xmlns:a16="http://schemas.microsoft.com/office/drawing/2014/main" id="{C656FA20-D59A-264C-AFDA-23E5F1E890DD}"/>
              </a:ext>
            </a:extLst>
          </p:cNvPr>
          <p:cNvSpPr>
            <a:spLocks noGrp="1"/>
          </p:cNvSpPr>
          <p:nvPr>
            <p:ph type="ftr" sz="quarter" idx="11"/>
          </p:nvPr>
        </p:nvSpPr>
        <p:spPr/>
        <p:txBody>
          <a:bodyPr/>
          <a:lstStyle/>
          <a:p>
            <a:endParaRPr lang="tr-TR"/>
          </a:p>
        </p:txBody>
      </p:sp>
      <p:sp>
        <p:nvSpPr>
          <p:cNvPr id="9" name="Slide Number Placeholder 8">
            <a:extLst>
              <a:ext uri="{FF2B5EF4-FFF2-40B4-BE49-F238E27FC236}">
                <a16:creationId xmlns:a16="http://schemas.microsoft.com/office/drawing/2014/main" id="{1F041338-2A67-DD4E-BD4F-831A87DBB978}"/>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3137588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60D0E-9ABF-AB47-9B9D-6B12C2FA3214}"/>
              </a:ext>
            </a:extLst>
          </p:cNvPr>
          <p:cNvSpPr>
            <a:spLocks noGrp="1"/>
          </p:cNvSpPr>
          <p:nvPr>
            <p:ph type="title"/>
          </p:nvPr>
        </p:nvSpPr>
        <p:spPr/>
        <p:txBody>
          <a:bodyPr/>
          <a:lstStyle/>
          <a:p>
            <a:r>
              <a:rPr lang="en-US"/>
              <a:t>Click to edit Master title style</a:t>
            </a:r>
            <a:endParaRPr lang="tr-TR"/>
          </a:p>
        </p:txBody>
      </p:sp>
      <p:sp>
        <p:nvSpPr>
          <p:cNvPr id="3" name="Date Placeholder 2">
            <a:extLst>
              <a:ext uri="{FF2B5EF4-FFF2-40B4-BE49-F238E27FC236}">
                <a16:creationId xmlns:a16="http://schemas.microsoft.com/office/drawing/2014/main" id="{BA5296DA-21EE-0644-A9A5-71724E7D6AF1}"/>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4" name="Footer Placeholder 3">
            <a:extLst>
              <a:ext uri="{FF2B5EF4-FFF2-40B4-BE49-F238E27FC236}">
                <a16:creationId xmlns:a16="http://schemas.microsoft.com/office/drawing/2014/main" id="{F8E618FF-B95D-D244-80C6-8388B7F12A47}"/>
              </a:ext>
            </a:extLst>
          </p:cNvPr>
          <p:cNvSpPr>
            <a:spLocks noGrp="1"/>
          </p:cNvSpPr>
          <p:nvPr>
            <p:ph type="ftr" sz="quarter" idx="11"/>
          </p:nvPr>
        </p:nvSpPr>
        <p:spPr/>
        <p:txBody>
          <a:bodyPr/>
          <a:lstStyle/>
          <a:p>
            <a:endParaRPr lang="tr-TR"/>
          </a:p>
        </p:txBody>
      </p:sp>
      <p:sp>
        <p:nvSpPr>
          <p:cNvPr id="5" name="Slide Number Placeholder 4">
            <a:extLst>
              <a:ext uri="{FF2B5EF4-FFF2-40B4-BE49-F238E27FC236}">
                <a16:creationId xmlns:a16="http://schemas.microsoft.com/office/drawing/2014/main" id="{DC56E3F6-2607-4942-ACDD-BB30279641E4}"/>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3896566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1D0CFE-8934-1845-A795-2CF6876827ED}"/>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3" name="Footer Placeholder 2">
            <a:extLst>
              <a:ext uri="{FF2B5EF4-FFF2-40B4-BE49-F238E27FC236}">
                <a16:creationId xmlns:a16="http://schemas.microsoft.com/office/drawing/2014/main" id="{74BECD09-F342-C347-94C3-0E3C30D6530F}"/>
              </a:ext>
            </a:extLst>
          </p:cNvPr>
          <p:cNvSpPr>
            <a:spLocks noGrp="1"/>
          </p:cNvSpPr>
          <p:nvPr>
            <p:ph type="ftr" sz="quarter" idx="11"/>
          </p:nvPr>
        </p:nvSpPr>
        <p:spPr/>
        <p:txBody>
          <a:bodyPr/>
          <a:lstStyle/>
          <a:p>
            <a:endParaRPr lang="tr-TR"/>
          </a:p>
        </p:txBody>
      </p:sp>
      <p:sp>
        <p:nvSpPr>
          <p:cNvPr id="4" name="Slide Number Placeholder 3">
            <a:extLst>
              <a:ext uri="{FF2B5EF4-FFF2-40B4-BE49-F238E27FC236}">
                <a16:creationId xmlns:a16="http://schemas.microsoft.com/office/drawing/2014/main" id="{0901E7D1-18DD-C04E-B10C-3649BA1C26CE}"/>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245169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D1CC0-E768-9F4C-9C84-00AD428C83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r-TR"/>
          </a:p>
        </p:txBody>
      </p:sp>
      <p:sp>
        <p:nvSpPr>
          <p:cNvPr id="3" name="Content Placeholder 2">
            <a:extLst>
              <a:ext uri="{FF2B5EF4-FFF2-40B4-BE49-F238E27FC236}">
                <a16:creationId xmlns:a16="http://schemas.microsoft.com/office/drawing/2014/main" id="{E4303E34-1586-CE42-B458-8807B89E00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Text Placeholder 3">
            <a:extLst>
              <a:ext uri="{FF2B5EF4-FFF2-40B4-BE49-F238E27FC236}">
                <a16:creationId xmlns:a16="http://schemas.microsoft.com/office/drawing/2014/main" id="{80C5E0A6-13F5-E647-AB1F-531F52695D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84B777-F3A3-D64E-B932-C03DAD1267E6}"/>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6" name="Footer Placeholder 5">
            <a:extLst>
              <a:ext uri="{FF2B5EF4-FFF2-40B4-BE49-F238E27FC236}">
                <a16:creationId xmlns:a16="http://schemas.microsoft.com/office/drawing/2014/main" id="{5586540A-60CA-D94A-A435-9B19B06C50D8}"/>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BA6B5BB9-95A3-774E-A9D1-827A9D56C096}"/>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3778411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1C025-1A37-F04D-8346-18F64E749B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r-TR"/>
          </a:p>
        </p:txBody>
      </p:sp>
      <p:sp>
        <p:nvSpPr>
          <p:cNvPr id="3" name="Picture Placeholder 2">
            <a:extLst>
              <a:ext uri="{FF2B5EF4-FFF2-40B4-BE49-F238E27FC236}">
                <a16:creationId xmlns:a16="http://schemas.microsoft.com/office/drawing/2014/main" id="{7CFA5112-2771-A44D-BEA6-163F7C72BF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a:extLst>
              <a:ext uri="{FF2B5EF4-FFF2-40B4-BE49-F238E27FC236}">
                <a16:creationId xmlns:a16="http://schemas.microsoft.com/office/drawing/2014/main" id="{4B327234-FB12-424A-91B3-9F9DF924DC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D9D315-3B10-7942-A29E-1BDC747BCB09}"/>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6" name="Footer Placeholder 5">
            <a:extLst>
              <a:ext uri="{FF2B5EF4-FFF2-40B4-BE49-F238E27FC236}">
                <a16:creationId xmlns:a16="http://schemas.microsoft.com/office/drawing/2014/main" id="{CAEFD233-9BBD-694E-BC85-D9A99B994E43}"/>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8EB87EC0-E539-AE41-A427-D0A42DEBC68A}"/>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154113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60E0AA-0E51-A442-BD30-423E9E9378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tr-TR"/>
          </a:p>
        </p:txBody>
      </p:sp>
      <p:sp>
        <p:nvSpPr>
          <p:cNvPr id="3" name="Text Placeholder 2">
            <a:extLst>
              <a:ext uri="{FF2B5EF4-FFF2-40B4-BE49-F238E27FC236}">
                <a16:creationId xmlns:a16="http://schemas.microsoft.com/office/drawing/2014/main" id="{A30383C1-2C43-F94C-99BA-26B8C04459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F7A4CCB7-FD76-B74D-8B2F-7947F98026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749C192E-D2D6-814F-9A8E-0DEE776E65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a:extLst>
              <a:ext uri="{FF2B5EF4-FFF2-40B4-BE49-F238E27FC236}">
                <a16:creationId xmlns:a16="http://schemas.microsoft.com/office/drawing/2014/main" id="{CC986A21-830A-A742-B768-4A88DB63F3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F95D26-1811-3B4E-BEE8-EE009B1D92A8}" type="slidenum">
              <a:rPr lang="tr-TR" smtClean="0"/>
              <a:t>‹#›</a:t>
            </a:fld>
            <a:endParaRPr lang="tr-TR"/>
          </a:p>
        </p:txBody>
      </p:sp>
    </p:spTree>
    <p:extLst>
      <p:ext uri="{BB962C8B-B14F-4D97-AF65-F5344CB8AC3E}">
        <p14:creationId xmlns:p14="http://schemas.microsoft.com/office/powerpoint/2010/main" val="81938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8" name="Freeform: Shape 17">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itle 3">
            <a:extLst>
              <a:ext uri="{FF2B5EF4-FFF2-40B4-BE49-F238E27FC236}">
                <a16:creationId xmlns:a16="http://schemas.microsoft.com/office/drawing/2014/main" id="{B31E223E-9CA1-9D40-A230-EFA6ABD00001}"/>
              </a:ext>
            </a:extLst>
          </p:cNvPr>
          <p:cNvSpPr>
            <a:spLocks noGrp="1"/>
          </p:cNvSpPr>
          <p:nvPr>
            <p:ph type="title"/>
          </p:nvPr>
        </p:nvSpPr>
        <p:spPr>
          <a:xfrm>
            <a:off x="2555631" y="1441938"/>
            <a:ext cx="7080738" cy="3974124"/>
          </a:xfrm>
        </p:spPr>
        <p:txBody>
          <a:bodyPr>
            <a:normAutofit fontScale="90000"/>
          </a:bodyPr>
          <a:lstStyle/>
          <a:p>
            <a:pPr algn="ctr"/>
            <a:br>
              <a:rPr lang="tr-TR" sz="5400" dirty="0">
                <a:solidFill>
                  <a:schemeClr val="bg1">
                    <a:lumMod val="95000"/>
                    <a:lumOff val="5000"/>
                  </a:schemeClr>
                </a:solidFill>
              </a:rPr>
            </a:br>
            <a:r>
              <a:rPr lang="tr-TR" sz="5400" dirty="0">
                <a:solidFill>
                  <a:schemeClr val="bg1">
                    <a:lumMod val="95000"/>
                    <a:lumOff val="5000"/>
                  </a:schemeClr>
                </a:solidFill>
              </a:rPr>
              <a:t>PHI 421</a:t>
            </a:r>
            <a:br>
              <a:rPr lang="tr-TR" sz="5400" dirty="0">
                <a:solidFill>
                  <a:schemeClr val="bg1">
                    <a:lumMod val="95000"/>
                    <a:lumOff val="5000"/>
                  </a:schemeClr>
                </a:solidFill>
              </a:rPr>
            </a:br>
            <a:r>
              <a:rPr lang="tr-TR" sz="5400" dirty="0" err="1">
                <a:solidFill>
                  <a:schemeClr val="bg1">
                    <a:lumMod val="95000"/>
                    <a:lumOff val="5000"/>
                  </a:schemeClr>
                </a:solidFill>
              </a:rPr>
              <a:t>Contemporary</a:t>
            </a:r>
            <a:r>
              <a:rPr lang="tr-TR" sz="5400" dirty="0">
                <a:solidFill>
                  <a:schemeClr val="bg1">
                    <a:lumMod val="95000"/>
                    <a:lumOff val="5000"/>
                  </a:schemeClr>
                </a:solidFill>
              </a:rPr>
              <a:t> </a:t>
            </a:r>
            <a:r>
              <a:rPr lang="tr-TR" sz="5400" dirty="0" err="1">
                <a:solidFill>
                  <a:schemeClr val="bg1">
                    <a:lumMod val="95000"/>
                    <a:lumOff val="5000"/>
                  </a:schemeClr>
                </a:solidFill>
              </a:rPr>
              <a:t>Philosophy</a:t>
            </a:r>
            <a:br>
              <a:rPr lang="tr-TR" sz="2700" dirty="0">
                <a:solidFill>
                  <a:schemeClr val="bg1">
                    <a:lumMod val="95000"/>
                    <a:lumOff val="5000"/>
                  </a:schemeClr>
                </a:solidFill>
              </a:rPr>
            </a:br>
            <a:br>
              <a:rPr lang="tr-TR" sz="2700" dirty="0">
                <a:solidFill>
                  <a:schemeClr val="bg1">
                    <a:lumMod val="95000"/>
                    <a:lumOff val="5000"/>
                  </a:schemeClr>
                </a:solidFill>
              </a:rPr>
            </a:br>
            <a:r>
              <a:rPr lang="tr-TR" sz="2700" dirty="0" err="1">
                <a:solidFill>
                  <a:schemeClr val="bg1">
                    <a:lumMod val="95000"/>
                    <a:lumOff val="5000"/>
                  </a:schemeClr>
                </a:solidFill>
              </a:rPr>
              <a:t>Week</a:t>
            </a:r>
            <a:r>
              <a:rPr lang="tr-TR" sz="2700" dirty="0">
                <a:solidFill>
                  <a:schemeClr val="bg1">
                    <a:lumMod val="95000"/>
                    <a:lumOff val="5000"/>
                  </a:schemeClr>
                </a:solidFill>
              </a:rPr>
              <a:t> 13</a:t>
            </a:r>
            <a:br>
              <a:rPr lang="tr-TR" sz="2700" dirty="0">
                <a:solidFill>
                  <a:schemeClr val="bg1">
                    <a:lumMod val="95000"/>
                    <a:lumOff val="5000"/>
                  </a:schemeClr>
                </a:solidFill>
              </a:rPr>
            </a:br>
            <a:br>
              <a:rPr lang="tr-TR" sz="2700" dirty="0">
                <a:solidFill>
                  <a:schemeClr val="bg1">
                    <a:lumMod val="95000"/>
                    <a:lumOff val="5000"/>
                  </a:schemeClr>
                </a:solidFill>
              </a:rPr>
            </a:br>
            <a:endParaRPr lang="tr-TR" sz="2700" dirty="0">
              <a:solidFill>
                <a:schemeClr val="bg1">
                  <a:lumMod val="95000"/>
                  <a:lumOff val="5000"/>
                </a:schemeClr>
              </a:solidFill>
            </a:endParaRPr>
          </a:p>
        </p:txBody>
      </p:sp>
    </p:spTree>
    <p:extLst>
      <p:ext uri="{BB962C8B-B14F-4D97-AF65-F5344CB8AC3E}">
        <p14:creationId xmlns:p14="http://schemas.microsoft.com/office/powerpoint/2010/main" val="1604692497"/>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Down Arrow 7">
            <a:extLst>
              <a:ext uri="{FF2B5EF4-FFF2-40B4-BE49-F238E27FC236}">
                <a16:creationId xmlns:a16="http://schemas.microsoft.com/office/drawing/2014/main" id="{B547373F-AF2E-4907-B442-9F902B387F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0100" y="-4763"/>
            <a:ext cx="3333749" cy="3338514"/>
          </a:xfrm>
          <a:prstGeom prst="downArrow">
            <a:avLst>
              <a:gd name="adj1" fmla="val 100000"/>
              <a:gd name="adj2" fmla="val 26890"/>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0B946A4C-0966-FB47-93AA-BA74B3B1C23F}"/>
              </a:ext>
            </a:extLst>
          </p:cNvPr>
          <p:cNvSpPr>
            <a:spLocks noGrp="1"/>
          </p:cNvSpPr>
          <p:nvPr>
            <p:ph type="title"/>
          </p:nvPr>
        </p:nvSpPr>
        <p:spPr>
          <a:xfrm>
            <a:off x="1028700" y="190500"/>
            <a:ext cx="2886075" cy="2851279"/>
          </a:xfrm>
          <a:noFill/>
        </p:spPr>
        <p:txBody>
          <a:bodyPr anchor="ctr">
            <a:noAutofit/>
          </a:bodyPr>
          <a:lstStyle/>
          <a:p>
            <a:pPr algn="ctr"/>
            <a:r>
              <a:rPr lang="tr-TR" sz="2000" dirty="0" err="1">
                <a:solidFill>
                  <a:schemeClr val="bg1"/>
                </a:solidFill>
              </a:rPr>
              <a:t>Today’s</a:t>
            </a:r>
            <a:r>
              <a:rPr lang="tr-TR" sz="2000" dirty="0">
                <a:solidFill>
                  <a:schemeClr val="bg1"/>
                </a:solidFill>
              </a:rPr>
              <a:t> Class: </a:t>
            </a:r>
            <a:br>
              <a:rPr lang="tr-TR" sz="2000" dirty="0">
                <a:solidFill>
                  <a:schemeClr val="bg1"/>
                </a:solidFill>
              </a:rPr>
            </a:br>
            <a:br>
              <a:rPr lang="tr-TR" sz="2000" dirty="0">
                <a:solidFill>
                  <a:schemeClr val="bg1"/>
                </a:solidFill>
              </a:rPr>
            </a:br>
            <a:r>
              <a:rPr lang="tr-TR" sz="2000" dirty="0">
                <a:solidFill>
                  <a:schemeClr val="bg1"/>
                </a:solidFill>
              </a:rPr>
              <a:t>Maurice </a:t>
            </a:r>
            <a:br>
              <a:rPr lang="tr-TR" sz="2000" dirty="0">
                <a:solidFill>
                  <a:schemeClr val="bg1"/>
                </a:solidFill>
              </a:rPr>
            </a:br>
            <a:r>
              <a:rPr lang="en-US" sz="32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Merleau-Ponty</a:t>
            </a:r>
            <a:br>
              <a:rPr lang="en-TR"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tr-TR" sz="2400" dirty="0">
              <a:solidFill>
                <a:schemeClr val="bg1"/>
              </a:solidFill>
            </a:endParaRPr>
          </a:p>
        </p:txBody>
      </p:sp>
      <p:sp>
        <p:nvSpPr>
          <p:cNvPr id="4" name="TextBox 3">
            <a:extLst>
              <a:ext uri="{FF2B5EF4-FFF2-40B4-BE49-F238E27FC236}">
                <a16:creationId xmlns:a16="http://schemas.microsoft.com/office/drawing/2014/main" id="{C94F1C4C-B12E-FD45-AA5C-1F1D7B17B194}"/>
              </a:ext>
            </a:extLst>
          </p:cNvPr>
          <p:cNvSpPr txBox="1"/>
          <p:nvPr/>
        </p:nvSpPr>
        <p:spPr>
          <a:xfrm>
            <a:off x="4362449" y="0"/>
            <a:ext cx="7186178" cy="838948"/>
          </a:xfrm>
          <a:prstGeom prst="rect">
            <a:avLst/>
          </a:prstGeom>
          <a:noFill/>
        </p:spPr>
        <p:txBody>
          <a:bodyPr wrap="square" rtlCol="0">
            <a:spAutoFit/>
          </a:bodyPr>
          <a:lstStyle/>
          <a:p>
            <a:pPr marL="298450" algn="just">
              <a:lnSpc>
                <a:spcPct val="115000"/>
              </a:lnSpc>
              <a:spcAft>
                <a:spcPts val="10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T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1000"/>
              </a:spcAft>
            </a:pPr>
            <a:endParaRPr lang="en-T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FAAE8C14-56D4-636D-AB4F-BECE63561B08}"/>
              </a:ext>
            </a:extLst>
          </p:cNvPr>
          <p:cNvSpPr txBox="1"/>
          <p:nvPr/>
        </p:nvSpPr>
        <p:spPr>
          <a:xfrm>
            <a:off x="2781300" y="3524250"/>
            <a:ext cx="8401050" cy="2185214"/>
          </a:xfrm>
          <a:prstGeom prst="rect">
            <a:avLst/>
          </a:prstGeom>
          <a:noFill/>
        </p:spPr>
        <p:txBody>
          <a:bodyPr wrap="square" rtlCol="0">
            <a:spAutoFit/>
          </a:bodyPr>
          <a:lstStyle/>
          <a:p>
            <a:r>
              <a:rPr lang="tr-TR" sz="4000" dirty="0">
                <a:effectLst/>
                <a:latin typeface="Times New Roman" panose="02020603050405020304" pitchFamily="18" charset="0"/>
                <a:ea typeface="Calibri" panose="020F0502020204030204" pitchFamily="34" charset="0"/>
                <a:cs typeface="Times New Roman" panose="02020603050405020304" pitchFamily="18" charset="0"/>
              </a:rPr>
              <a:t>Body in </a:t>
            </a:r>
            <a:r>
              <a:rPr lang="tr-TR" sz="4000" dirty="0" err="1">
                <a:effectLst/>
                <a:latin typeface="Times New Roman" panose="02020603050405020304" pitchFamily="18" charset="0"/>
                <a:ea typeface="Calibri" panose="020F0502020204030204" pitchFamily="34" charset="0"/>
                <a:cs typeface="Times New Roman" panose="02020603050405020304" pitchFamily="18" charset="0"/>
              </a:rPr>
              <a:t>Phenomenology</a:t>
            </a:r>
            <a:r>
              <a:rPr lang="tr-TR" sz="4000" dirty="0">
                <a:effectLst/>
                <a:latin typeface="Times New Roman" panose="02020603050405020304" pitchFamily="18" charset="0"/>
                <a:ea typeface="Calibri" panose="020F0502020204030204" pitchFamily="34" charset="0"/>
                <a:cs typeface="Times New Roman" panose="02020603050405020304" pitchFamily="18" charset="0"/>
              </a:rPr>
              <a:t> of </a:t>
            </a:r>
            <a:r>
              <a:rPr lang="tr-TR" sz="4000" dirty="0" err="1">
                <a:effectLst/>
                <a:latin typeface="Times New Roman" panose="02020603050405020304" pitchFamily="18" charset="0"/>
                <a:ea typeface="Calibri" panose="020F0502020204030204" pitchFamily="34" charset="0"/>
                <a:cs typeface="Times New Roman" panose="02020603050405020304" pitchFamily="18" charset="0"/>
              </a:rPr>
              <a:t>Perception</a:t>
            </a:r>
            <a:endParaRPr lang="tr-TR" sz="4000" dirty="0">
              <a:latin typeface="Times New Roman" panose="02020603050405020304" pitchFamily="18" charset="0"/>
              <a:ea typeface="Calibri" panose="020F0502020204030204" pitchFamily="34" charset="0"/>
              <a:cs typeface="Times New Roman" panose="02020603050405020304" pitchFamily="18" charset="0"/>
            </a:endParaRPr>
          </a:p>
          <a:p>
            <a:endParaRPr lang="en-US" sz="2000" dirty="0">
              <a:effectLst/>
              <a:latin typeface="Helvetica" pitchFamily="2" charset="0"/>
            </a:endParaRPr>
          </a:p>
          <a:p>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82413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A4FB2F3E-259B-4650-B258-F09745BAA8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084C5BAC-71DF-48C0-AB51-699516D3BE5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a:noFill/>
        </p:grpSpPr>
        <p:sp>
          <p:nvSpPr>
            <p:cNvPr id="10" name="Freeform 5">
              <a:extLst>
                <a:ext uri="{FF2B5EF4-FFF2-40B4-BE49-F238E27FC236}">
                  <a16:creationId xmlns:a16="http://schemas.microsoft.com/office/drawing/2014/main" id="{6742FA10-28D2-4023-A08B-427E93706E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17000"/>
                </a:schemeClr>
              </a:solidFill>
              <a:prstDash val="solid"/>
              <a:miter lim="800000"/>
              <a:headEnd/>
              <a:tailEnd/>
            </a:ln>
          </p:spPr>
        </p:sp>
        <p:sp>
          <p:nvSpPr>
            <p:cNvPr id="11" name="Freeform 6">
              <a:extLst>
                <a:ext uri="{FF2B5EF4-FFF2-40B4-BE49-F238E27FC236}">
                  <a16:creationId xmlns:a16="http://schemas.microsoft.com/office/drawing/2014/main" id="{BC497CE0-1368-4C66-923F-CA97C35ED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p:spPr>
        </p:sp>
        <p:sp>
          <p:nvSpPr>
            <p:cNvPr id="12" name="Freeform 7">
              <a:extLst>
                <a:ext uri="{FF2B5EF4-FFF2-40B4-BE49-F238E27FC236}">
                  <a16:creationId xmlns:a16="http://schemas.microsoft.com/office/drawing/2014/main" id="{F96D638D-D7BB-43E9-BC7A-6FBBDB507B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18000"/>
                </a:schemeClr>
              </a:solidFill>
              <a:prstDash val="dash"/>
              <a:miter lim="800000"/>
              <a:headEnd/>
              <a:tailEnd/>
            </a:ln>
          </p:spPr>
        </p:sp>
        <p:sp>
          <p:nvSpPr>
            <p:cNvPr id="13" name="Freeform 8">
              <a:extLst>
                <a:ext uri="{FF2B5EF4-FFF2-40B4-BE49-F238E27FC236}">
                  <a16:creationId xmlns:a16="http://schemas.microsoft.com/office/drawing/2014/main" id="{207DB018-8F92-42DF-A1CA-065C774E68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15000"/>
                </a:schemeClr>
              </a:solidFill>
              <a:prstDash val="solid"/>
              <a:miter lim="800000"/>
              <a:headEnd/>
              <a:tailEnd/>
            </a:ln>
          </p:spPr>
        </p:sp>
        <p:sp>
          <p:nvSpPr>
            <p:cNvPr id="14" name="Freeform 9">
              <a:extLst>
                <a:ext uri="{FF2B5EF4-FFF2-40B4-BE49-F238E27FC236}">
                  <a16:creationId xmlns:a16="http://schemas.microsoft.com/office/drawing/2014/main" id="{BB2A6006-A798-4927-B799-42A45D5B1F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15000"/>
                </a:schemeClr>
              </a:solidFill>
              <a:prstDash val="solid"/>
              <a:miter lim="800000"/>
              <a:headEnd/>
              <a:tailEnd/>
            </a:ln>
          </p:spPr>
        </p:sp>
        <p:sp>
          <p:nvSpPr>
            <p:cNvPr id="15" name="Freeform 10">
              <a:extLst>
                <a:ext uri="{FF2B5EF4-FFF2-40B4-BE49-F238E27FC236}">
                  <a16:creationId xmlns:a16="http://schemas.microsoft.com/office/drawing/2014/main" id="{3F6DB3F4-548A-4D02-A6CC-D5275E6C85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14000"/>
                </a:schemeClr>
              </a:solidFill>
              <a:prstDash val="solid"/>
              <a:miter lim="800000"/>
              <a:headEnd/>
              <a:tailEnd/>
            </a:ln>
          </p:spPr>
        </p:sp>
        <p:sp>
          <p:nvSpPr>
            <p:cNvPr id="16" name="Freeform 11">
              <a:extLst>
                <a:ext uri="{FF2B5EF4-FFF2-40B4-BE49-F238E27FC236}">
                  <a16:creationId xmlns:a16="http://schemas.microsoft.com/office/drawing/2014/main" id="{2D9F4A59-DDA2-427E-802B-9056AD99C0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13000"/>
                </a:schemeClr>
              </a:solidFill>
              <a:prstDash val="solid"/>
              <a:miter lim="800000"/>
              <a:headEnd/>
              <a:tailEnd/>
            </a:ln>
          </p:spPr>
        </p:sp>
        <p:sp>
          <p:nvSpPr>
            <p:cNvPr id="17" name="Freeform 12">
              <a:extLst>
                <a:ext uri="{FF2B5EF4-FFF2-40B4-BE49-F238E27FC236}">
                  <a16:creationId xmlns:a16="http://schemas.microsoft.com/office/drawing/2014/main" id="{BF086A79-DD15-4D5E-A197-9ADE0ACFD1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13000"/>
                </a:schemeClr>
              </a:solidFill>
              <a:prstDash val="solid"/>
              <a:miter lim="800000"/>
              <a:headEnd/>
              <a:tailEnd/>
            </a:ln>
          </p:spPr>
        </p:sp>
        <p:sp>
          <p:nvSpPr>
            <p:cNvPr id="18" name="Freeform 13">
              <a:extLst>
                <a:ext uri="{FF2B5EF4-FFF2-40B4-BE49-F238E27FC236}">
                  <a16:creationId xmlns:a16="http://schemas.microsoft.com/office/drawing/2014/main" id="{CCB86A9C-D602-4645-AF2E-7BADDF1E91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12000"/>
                </a:schemeClr>
              </a:solidFill>
              <a:prstDash val="dash"/>
              <a:miter lim="800000"/>
              <a:headEnd/>
              <a:tailEnd/>
            </a:ln>
          </p:spPr>
        </p:sp>
        <p:sp>
          <p:nvSpPr>
            <p:cNvPr id="19" name="Freeform 14">
              <a:extLst>
                <a:ext uri="{FF2B5EF4-FFF2-40B4-BE49-F238E27FC236}">
                  <a16:creationId xmlns:a16="http://schemas.microsoft.com/office/drawing/2014/main" id="{21C6649F-C4FA-423E-A09A-1B286FAE29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12000"/>
                </a:schemeClr>
              </a:solidFill>
              <a:prstDash val="dash"/>
              <a:miter lim="800000"/>
              <a:headEnd/>
              <a:tailEnd/>
            </a:ln>
          </p:spPr>
        </p:sp>
        <p:sp>
          <p:nvSpPr>
            <p:cNvPr id="20" name="Freeform 15">
              <a:extLst>
                <a:ext uri="{FF2B5EF4-FFF2-40B4-BE49-F238E27FC236}">
                  <a16:creationId xmlns:a16="http://schemas.microsoft.com/office/drawing/2014/main" id="{F00891A4-E0CB-4F23-AD2A-4A21087532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12000"/>
                </a:schemeClr>
              </a:solidFill>
              <a:prstDash val="dashDot"/>
              <a:miter lim="800000"/>
              <a:headEnd/>
              <a:tailEnd/>
            </a:ln>
          </p:spPr>
        </p:sp>
        <p:sp>
          <p:nvSpPr>
            <p:cNvPr id="21" name="Freeform 16">
              <a:extLst>
                <a:ext uri="{FF2B5EF4-FFF2-40B4-BE49-F238E27FC236}">
                  <a16:creationId xmlns:a16="http://schemas.microsoft.com/office/drawing/2014/main" id="{0688C71A-541C-4CD1-9821-92958FFC0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12000"/>
                </a:schemeClr>
              </a:solidFill>
              <a:prstDash val="dashDot"/>
              <a:miter lim="800000"/>
              <a:headEnd/>
              <a:tailEnd/>
            </a:ln>
          </p:spPr>
        </p:sp>
        <p:sp>
          <p:nvSpPr>
            <p:cNvPr id="22" name="Freeform 17">
              <a:extLst>
                <a:ext uri="{FF2B5EF4-FFF2-40B4-BE49-F238E27FC236}">
                  <a16:creationId xmlns:a16="http://schemas.microsoft.com/office/drawing/2014/main" id="{B5F5BDE4-42C0-4408-B6A9-B35D037F15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12000"/>
                </a:schemeClr>
              </a:solidFill>
              <a:prstDash val="solid"/>
              <a:miter lim="800000"/>
              <a:headEnd/>
              <a:tailEnd/>
            </a:ln>
          </p:spPr>
        </p:sp>
        <p:sp>
          <p:nvSpPr>
            <p:cNvPr id="23" name="Freeform 18">
              <a:extLst>
                <a:ext uri="{FF2B5EF4-FFF2-40B4-BE49-F238E27FC236}">
                  <a16:creationId xmlns:a16="http://schemas.microsoft.com/office/drawing/2014/main" id="{B215F5C9-B825-47D1-8E5B-AE5BE61A40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12000"/>
                </a:schemeClr>
              </a:solidFill>
              <a:prstDash val="solid"/>
              <a:miter lim="800000"/>
              <a:headEnd/>
              <a:tailEnd/>
            </a:ln>
          </p:spPr>
        </p:sp>
        <p:sp>
          <p:nvSpPr>
            <p:cNvPr id="24" name="Freeform 19">
              <a:extLst>
                <a:ext uri="{FF2B5EF4-FFF2-40B4-BE49-F238E27FC236}">
                  <a16:creationId xmlns:a16="http://schemas.microsoft.com/office/drawing/2014/main" id="{8FDD346A-E62F-4D05-B776-13CE8F35FA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11000"/>
                </a:schemeClr>
              </a:solidFill>
              <a:prstDash val="solid"/>
              <a:miter lim="800000"/>
              <a:headEnd/>
              <a:tailEnd/>
            </a:ln>
          </p:spPr>
        </p:sp>
        <p:sp>
          <p:nvSpPr>
            <p:cNvPr id="25" name="Freeform 20">
              <a:extLst>
                <a:ext uri="{FF2B5EF4-FFF2-40B4-BE49-F238E27FC236}">
                  <a16:creationId xmlns:a16="http://schemas.microsoft.com/office/drawing/2014/main" id="{C1037E36-F1A3-4462-A9C6-C94A781467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11000"/>
                </a:schemeClr>
              </a:solidFill>
              <a:prstDash val="solid"/>
              <a:miter lim="800000"/>
              <a:headEnd/>
              <a:tailEnd/>
            </a:ln>
          </p:spPr>
        </p:sp>
        <p:sp>
          <p:nvSpPr>
            <p:cNvPr id="26" name="Freeform 21">
              <a:extLst>
                <a:ext uri="{FF2B5EF4-FFF2-40B4-BE49-F238E27FC236}">
                  <a16:creationId xmlns:a16="http://schemas.microsoft.com/office/drawing/2014/main" id="{10D539D8-C2C4-45F9-9778-440E86248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10000"/>
                </a:schemeClr>
              </a:solidFill>
              <a:prstDash val="solid"/>
              <a:miter lim="800000"/>
              <a:headEnd/>
              <a:tailEnd/>
            </a:ln>
          </p:spPr>
        </p:sp>
        <p:sp>
          <p:nvSpPr>
            <p:cNvPr id="27" name="Freeform 22">
              <a:extLst>
                <a:ext uri="{FF2B5EF4-FFF2-40B4-BE49-F238E27FC236}">
                  <a16:creationId xmlns:a16="http://schemas.microsoft.com/office/drawing/2014/main" id="{8B003199-95C6-4E08-9D5D-E53DAF421B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10000"/>
                </a:schemeClr>
              </a:solidFill>
              <a:prstDash val="dash"/>
              <a:miter lim="800000"/>
              <a:headEnd/>
              <a:tailEnd/>
            </a:ln>
          </p:spPr>
        </p:sp>
        <p:sp>
          <p:nvSpPr>
            <p:cNvPr id="28" name="Freeform 23">
              <a:extLst>
                <a:ext uri="{FF2B5EF4-FFF2-40B4-BE49-F238E27FC236}">
                  <a16:creationId xmlns:a16="http://schemas.microsoft.com/office/drawing/2014/main" id="{6A2507B4-2AA4-44A1-93B1-D65EC73AF5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10000"/>
                </a:schemeClr>
              </a:solidFill>
              <a:prstDash val="solid"/>
              <a:miter lim="800000"/>
              <a:headEnd/>
              <a:tailEnd/>
            </a:ln>
          </p:spPr>
        </p:sp>
      </p:grpSp>
      <p:sp>
        <p:nvSpPr>
          <p:cNvPr id="30" name="Isosceles Triangle 29">
            <a:extLst>
              <a:ext uri="{FF2B5EF4-FFF2-40B4-BE49-F238E27FC236}">
                <a16:creationId xmlns:a16="http://schemas.microsoft.com/office/drawing/2014/main" id="{83CB2632-0822-4E49-A707-FA1B8A4D0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435823" y="3320139"/>
            <a:ext cx="300774" cy="25928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solidFill>
                <a:schemeClr val="tx1"/>
              </a:solidFill>
            </a:endParaRPr>
          </a:p>
        </p:txBody>
      </p:sp>
      <p:sp>
        <p:nvSpPr>
          <p:cNvPr id="5" name="TextBox 4">
            <a:extLst>
              <a:ext uri="{FF2B5EF4-FFF2-40B4-BE49-F238E27FC236}">
                <a16:creationId xmlns:a16="http://schemas.microsoft.com/office/drawing/2014/main" id="{E811978C-E4B2-4E48-BCDC-E5755101C0E7}"/>
              </a:ext>
            </a:extLst>
          </p:cNvPr>
          <p:cNvSpPr txBox="1"/>
          <p:nvPr/>
        </p:nvSpPr>
        <p:spPr>
          <a:xfrm>
            <a:off x="315386" y="3977009"/>
            <a:ext cx="11561228" cy="861454"/>
          </a:xfrm>
          <a:prstGeom prst="rect">
            <a:avLst/>
          </a:prstGeom>
          <a:noFill/>
        </p:spPr>
        <p:txBody>
          <a:bodyPr wrap="square" rtlCol="0">
            <a:spAutoFit/>
          </a:bodyPr>
          <a:lstStyle/>
          <a:p>
            <a:r>
              <a:rPr lang="en-US" sz="2400" dirty="0">
                <a:effectLst/>
                <a:latin typeface="Helvetica" pitchFamily="2" charset="0"/>
              </a:rPr>
              <a:t>The Body does not seem to be just another object among objects in the world. </a:t>
            </a:r>
          </a:p>
          <a:p>
            <a:pPr lvl="0" algn="just">
              <a:lnSpc>
                <a:spcPct val="115000"/>
              </a:lnSpc>
            </a:pPr>
            <a:endParaRPr lang="tr-TR" sz="2400" dirty="0"/>
          </a:p>
        </p:txBody>
      </p:sp>
      <p:sp>
        <p:nvSpPr>
          <p:cNvPr id="6" name="Title 5">
            <a:extLst>
              <a:ext uri="{FF2B5EF4-FFF2-40B4-BE49-F238E27FC236}">
                <a16:creationId xmlns:a16="http://schemas.microsoft.com/office/drawing/2014/main" id="{9DEBF6C5-7CB7-BCC7-E197-3D1624F3FF74}"/>
              </a:ext>
            </a:extLst>
          </p:cNvPr>
          <p:cNvSpPr>
            <a:spLocks noGrp="1"/>
          </p:cNvSpPr>
          <p:nvPr>
            <p:ph type="title"/>
          </p:nvPr>
        </p:nvSpPr>
        <p:spPr/>
        <p:txBody>
          <a:bodyPr>
            <a:normAutofit/>
          </a:bodyPr>
          <a:lstStyle/>
          <a:p>
            <a:r>
              <a:rPr lang="tr-TR" sz="4000" dirty="0" err="1">
                <a:latin typeface="Times New Roman" panose="02020603050405020304" pitchFamily="18" charset="0"/>
                <a:ea typeface="Calibri" panose="020F0502020204030204" pitchFamily="34" charset="0"/>
                <a:cs typeface="Times New Roman" panose="02020603050405020304" pitchFamily="18" charset="0"/>
              </a:rPr>
              <a:t>Spatiality</a:t>
            </a:r>
            <a:r>
              <a:rPr lang="tr-TR" sz="4000" dirty="0">
                <a:latin typeface="Times New Roman" panose="02020603050405020304" pitchFamily="18" charset="0"/>
                <a:ea typeface="Calibri" panose="020F0502020204030204" pitchFamily="34" charset="0"/>
                <a:cs typeface="Times New Roman" panose="02020603050405020304" pitchFamily="18" charset="0"/>
              </a:rPr>
              <a:t> of Body </a:t>
            </a:r>
            <a:endParaRPr lang="en-US" sz="3100" dirty="0"/>
          </a:p>
        </p:txBody>
      </p:sp>
    </p:spTree>
    <p:extLst>
      <p:ext uri="{BB962C8B-B14F-4D97-AF65-F5344CB8AC3E}">
        <p14:creationId xmlns:p14="http://schemas.microsoft.com/office/powerpoint/2010/main" val="409506474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5326C-F8C6-8547-9F10-E2C83E4732AF}"/>
              </a:ext>
            </a:extLst>
          </p:cNvPr>
          <p:cNvSpPr>
            <a:spLocks noGrp="1"/>
          </p:cNvSpPr>
          <p:nvPr>
            <p:ph type="title"/>
          </p:nvPr>
        </p:nvSpPr>
        <p:spPr>
          <a:xfrm>
            <a:off x="6400800" y="1007707"/>
            <a:ext cx="5467739" cy="4519094"/>
          </a:xfrm>
        </p:spPr>
        <p:txBody>
          <a:bodyPr>
            <a:normAutofit fontScale="90000"/>
          </a:bodyPr>
          <a:lstStyle/>
          <a:p>
            <a:pPr>
              <a:lnSpc>
                <a:spcPct val="115000"/>
              </a:lnSpc>
            </a:pPr>
            <a:br>
              <a:rPr lang="en-US" sz="1800" dirty="0">
                <a:solidFill>
                  <a:srgbClr val="000000"/>
                </a:solidFill>
                <a:latin typeface="Times" pitchFamily="2" charset="0"/>
                <a:ea typeface="Calibri" panose="020F0502020204030204" pitchFamily="34" charset="0"/>
                <a:cs typeface="Times" pitchFamily="2" charset="0"/>
              </a:rPr>
            </a:br>
            <a:br>
              <a:rPr lang="en-US" sz="1800" dirty="0">
                <a:solidFill>
                  <a:srgbClr val="000000"/>
                </a:solidFill>
                <a:latin typeface="Times" pitchFamily="2" charset="0"/>
                <a:ea typeface="Calibri" panose="020F0502020204030204" pitchFamily="34" charset="0"/>
                <a:cs typeface="Times" pitchFamily="2" charset="0"/>
              </a:rPr>
            </a:br>
            <a:br>
              <a:rPr lang="en-US" sz="1800" dirty="0">
                <a:solidFill>
                  <a:srgbClr val="000000"/>
                </a:solidFill>
                <a:latin typeface="Times" pitchFamily="2" charset="0"/>
                <a:ea typeface="Calibri" panose="020F0502020204030204" pitchFamily="34" charset="0"/>
                <a:cs typeface="Times" pitchFamily="2" charset="0"/>
              </a:rPr>
            </a:br>
            <a:br>
              <a:rPr lang="en-US" sz="1800" dirty="0">
                <a:solidFill>
                  <a:srgbClr val="000000"/>
                </a:solidFill>
                <a:latin typeface="Times" pitchFamily="2" charset="0"/>
                <a:ea typeface="Calibri" panose="020F0502020204030204" pitchFamily="34" charset="0"/>
                <a:cs typeface="Times" pitchFamily="2" charset="0"/>
              </a:rPr>
            </a:br>
            <a:br>
              <a:rPr lang="en-US" sz="1800" dirty="0">
                <a:solidFill>
                  <a:srgbClr val="000000"/>
                </a:solidFill>
                <a:latin typeface="Times" pitchFamily="2" charset="0"/>
                <a:ea typeface="Calibri" panose="020F0502020204030204" pitchFamily="34" charset="0"/>
                <a:cs typeface="Times" pitchFamily="2" charset="0"/>
              </a:rPr>
            </a:br>
            <a:r>
              <a:rPr lang="en-US" sz="1800" dirty="0">
                <a:solidFill>
                  <a:srgbClr val="000000"/>
                </a:solidFill>
                <a:latin typeface="Times" pitchFamily="2" charset="0"/>
                <a:ea typeface="Calibri" panose="020F0502020204030204" pitchFamily="34" charset="0"/>
                <a:cs typeface="Times" pitchFamily="2" charset="0"/>
              </a:rPr>
              <a:t>My body’s space is much more than a space of an object. It is actually vice versa. Rather than space enabling my body to be understood, it is my body that brings about space. It is the body that is the condition for there being space. </a:t>
            </a:r>
            <a:br>
              <a:rPr lang="en-TR" sz="1800" dirty="0">
                <a:effectLst/>
                <a:latin typeface="Calibri" panose="020F0502020204030204" pitchFamily="34" charset="0"/>
                <a:ea typeface="Calibri" panose="020F0502020204030204" pitchFamily="34" charset="0"/>
                <a:cs typeface="Times New Roman" panose="02020603050405020304" pitchFamily="18" charset="0"/>
              </a:rPr>
            </a:br>
            <a:br>
              <a:rPr lang="en-TR" sz="1800" dirty="0">
                <a:effectLst/>
                <a:latin typeface="Times" pitchFamily="2" charset="0"/>
                <a:ea typeface="Calibri" panose="020F0502020204030204" pitchFamily="34" charset="0"/>
                <a:cs typeface="Times" pitchFamily="2" charset="0"/>
              </a:rPr>
            </a:br>
            <a:br>
              <a:rPr lang="en-TR" sz="1800" dirty="0">
                <a:effectLst/>
                <a:latin typeface="Calibri" panose="020F0502020204030204" pitchFamily="34" charset="0"/>
                <a:ea typeface="Calibri" panose="020F0502020204030204" pitchFamily="34" charset="0"/>
                <a:cs typeface="Times New Roman" panose="02020603050405020304" pitchFamily="18" charset="0"/>
              </a:rPr>
            </a:br>
            <a:br>
              <a:rPr lang="en-TR" sz="1800" dirty="0">
                <a:effectLst/>
                <a:latin typeface="Calibri" panose="020F0502020204030204" pitchFamily="34" charset="0"/>
                <a:ea typeface="Calibri" panose="020F0502020204030204" pitchFamily="34" charset="0"/>
                <a:cs typeface="Times New Roman" panose="02020603050405020304" pitchFamily="18" charset="0"/>
              </a:rPr>
            </a:br>
            <a:br>
              <a:rPr lang="en-TR"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i="1" dirty="0">
                <a:solidFill>
                  <a:srgbClr val="000000"/>
                </a:solidFill>
                <a:effectLst/>
                <a:latin typeface="Times" pitchFamily="2" charset="0"/>
                <a:ea typeface="Calibri" panose="020F0502020204030204" pitchFamily="34" charset="0"/>
                <a:cs typeface="Times" pitchFamily="2" charset="0"/>
              </a:rPr>
              <a:t> </a:t>
            </a:r>
            <a:br>
              <a:rPr lang="en-TR" sz="1800" dirty="0">
                <a:effectLst/>
                <a:latin typeface="Calibri" panose="020F0502020204030204" pitchFamily="34" charset="0"/>
                <a:ea typeface="Calibri" panose="020F0502020204030204" pitchFamily="34" charset="0"/>
                <a:cs typeface="Times New Roman" panose="02020603050405020304" pitchFamily="18" charset="0"/>
              </a:rPr>
            </a:br>
            <a:endParaRPr lang="tr-TR" sz="3200" dirty="0"/>
          </a:p>
        </p:txBody>
      </p:sp>
      <p:sp>
        <p:nvSpPr>
          <p:cNvPr id="7" name="Freeform: Shape 6">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tx1">
              <a:lumMod val="75000"/>
              <a:lumOff val="2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F55FFF17-D3D5-4F58-BA56-54EA901CE0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rgbClr val="4040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extBox 2">
            <a:extLst>
              <a:ext uri="{FF2B5EF4-FFF2-40B4-BE49-F238E27FC236}">
                <a16:creationId xmlns:a16="http://schemas.microsoft.com/office/drawing/2014/main" id="{410CB095-EC15-594A-A5DA-B39D557C9569}"/>
              </a:ext>
            </a:extLst>
          </p:cNvPr>
          <p:cNvSpPr txBox="1"/>
          <p:nvPr/>
        </p:nvSpPr>
        <p:spPr>
          <a:xfrm>
            <a:off x="578498" y="1007707"/>
            <a:ext cx="5445656" cy="845616"/>
          </a:xfrm>
          <a:prstGeom prst="rect">
            <a:avLst/>
          </a:prstGeom>
          <a:noFill/>
        </p:spPr>
        <p:txBody>
          <a:bodyPr wrap="square" rtlCol="0">
            <a:spAutoFit/>
          </a:bodyPr>
          <a:lstStyle/>
          <a:p>
            <a:pPr lvl="0" algn="just">
              <a:lnSpc>
                <a:spcPct val="115000"/>
              </a:lnSpc>
              <a:spcAft>
                <a:spcPts val="1000"/>
              </a:spcAft>
            </a:pPr>
            <a:r>
              <a:rPr lang="en-TR" sz="4400" dirty="0">
                <a:solidFill>
                  <a:schemeClr val="bg1"/>
                </a:solidFill>
                <a:latin typeface="Times" pitchFamily="2" charset="0"/>
                <a:ea typeface="Calibri" panose="020F0502020204030204" pitchFamily="34" charset="0"/>
                <a:cs typeface="Times" pitchFamily="2" charset="0"/>
              </a:rPr>
              <a:t>Body </a:t>
            </a:r>
            <a:endParaRPr lang="en-TR" sz="4400" dirty="0">
              <a:solidFill>
                <a:schemeClr val="bg1"/>
              </a:solidFill>
              <a:effectLst/>
              <a:latin typeface="Times" pitchFamily="2" charset="0"/>
              <a:ea typeface="Calibri" panose="020F0502020204030204" pitchFamily="34" charset="0"/>
              <a:cs typeface="Times" pitchFamily="2" charset="0"/>
            </a:endParaRPr>
          </a:p>
        </p:txBody>
      </p:sp>
    </p:spTree>
    <p:extLst>
      <p:ext uri="{BB962C8B-B14F-4D97-AF65-F5344CB8AC3E}">
        <p14:creationId xmlns:p14="http://schemas.microsoft.com/office/powerpoint/2010/main" val="923129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981</TotalTime>
  <Words>110</Words>
  <Application>Microsoft Macintosh PowerPoint</Application>
  <PresentationFormat>Widescreen</PresentationFormat>
  <Paragraphs>10</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Calibri Light</vt:lpstr>
      <vt:lpstr>Helvetica</vt:lpstr>
      <vt:lpstr>Times</vt:lpstr>
      <vt:lpstr>Times New Roman</vt:lpstr>
      <vt:lpstr>Office Theme</vt:lpstr>
      <vt:lpstr> PHI 421 Contemporary Philosophy  Week 13  </vt:lpstr>
      <vt:lpstr>Today’s Class:   Maurice  Merleau-Ponty </vt:lpstr>
      <vt:lpstr>Spatiality of Body </vt:lpstr>
      <vt:lpstr>     My body’s space is much more than a space of an object. It is actually vice versa. Rather than space enabling my body to be understood, it is my body that brings about space. It is the body that is the condition for there being space.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4. ULUSAL  ÇAĞDAŞ SİYASET FELSEFESİ SEMPOZYUMU   5-6 ARALIK 2019  ANKARA ÜNİVERSİTESİ DTCF FARABİ SALONU     GÜLBEN SALMAN</dc:title>
  <dc:creator>Gulben Salman</dc:creator>
  <cp:lastModifiedBy>Gulben Salman</cp:lastModifiedBy>
  <cp:revision>14</cp:revision>
  <dcterms:created xsi:type="dcterms:W3CDTF">2019-12-04T19:52:09Z</dcterms:created>
  <dcterms:modified xsi:type="dcterms:W3CDTF">2022-10-06T07:52:36Z</dcterms:modified>
</cp:coreProperties>
</file>