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9130"/>
    <p:restoredTop sz="94673"/>
  </p:normalViewPr>
  <p:slideViewPr>
    <p:cSldViewPr snapToGrid="0" snapToObjects="1">
      <p:cViewPr>
        <p:scale>
          <a:sx n="100" d="100"/>
          <a:sy n="100" d="100"/>
        </p:scale>
        <p:origin x="-3512" y="328"/>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dirty="0">
                <a:solidFill>
                  <a:schemeClr val="bg1">
                    <a:lumMod val="95000"/>
                    <a:lumOff val="5000"/>
                  </a:schemeClr>
                </a:solidFill>
              </a:rPr>
              <a:t> 13</a:t>
            </a:r>
            <a:br>
              <a:rPr lang="tr-TR" sz="2700" dirty="0">
                <a:solidFill>
                  <a:schemeClr val="bg1">
                    <a:lumMod val="95000"/>
                    <a:lumOff val="5000"/>
                  </a:schemeClr>
                </a:solidFill>
              </a:rPr>
            </a:br>
            <a:br>
              <a:rPr lang="tr-TR" sz="2700" dirty="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0"/>
            <a:ext cx="2886075" cy="2851279"/>
          </a:xfrm>
          <a:noFill/>
        </p:spPr>
        <p:txBody>
          <a:bodyPr anchor="ctr">
            <a:noAutofit/>
          </a:bodyPr>
          <a:lstStyle/>
          <a:p>
            <a:pPr algn="ctr"/>
            <a:r>
              <a:rPr lang="tr-TR" sz="2000" dirty="0" err="1">
                <a:solidFill>
                  <a:schemeClr val="bg1"/>
                </a:solidFill>
              </a:rPr>
              <a:t>Today’s</a:t>
            </a:r>
            <a:r>
              <a:rPr lang="tr-TR" sz="2000" dirty="0">
                <a:solidFill>
                  <a:schemeClr val="bg1"/>
                </a:solidFill>
              </a:rPr>
              <a:t> Class: </a:t>
            </a:r>
            <a:br>
              <a:rPr lang="tr-TR" sz="2000" dirty="0">
                <a:solidFill>
                  <a:schemeClr val="bg1"/>
                </a:solidFill>
              </a:rPr>
            </a:br>
            <a:br>
              <a:rPr lang="tr-TR" sz="2000" dirty="0">
                <a:solidFill>
                  <a:schemeClr val="bg1"/>
                </a:solidFill>
              </a:rPr>
            </a:br>
            <a:r>
              <a:rPr lang="tr-TR" sz="2000" dirty="0">
                <a:solidFill>
                  <a:schemeClr val="bg1"/>
                </a:solidFill>
              </a:rPr>
              <a:t>Maurice </a:t>
            </a:r>
            <a:br>
              <a:rPr lang="tr-TR" sz="2000" dirty="0">
                <a:solidFill>
                  <a:schemeClr val="bg1"/>
                </a:solidFill>
              </a:rPr>
            </a:b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Merleau-Ponty</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tr-TR" sz="2400" dirty="0">
              <a:solidFill>
                <a:schemeClr val="bg1"/>
              </a:solidFill>
            </a:endParaRPr>
          </a:p>
        </p:txBody>
      </p:sp>
      <p:sp>
        <p:nvSpPr>
          <p:cNvPr id="4" name="TextBox 3">
            <a:extLst>
              <a:ext uri="{FF2B5EF4-FFF2-40B4-BE49-F238E27FC236}">
                <a16:creationId xmlns:a16="http://schemas.microsoft.com/office/drawing/2014/main" id="{C94F1C4C-B12E-FD45-AA5C-1F1D7B17B194}"/>
              </a:ext>
            </a:extLst>
          </p:cNvPr>
          <p:cNvSpPr txBox="1"/>
          <p:nvPr/>
        </p:nvSpPr>
        <p:spPr>
          <a:xfrm>
            <a:off x="4362449" y="0"/>
            <a:ext cx="7186178" cy="838948"/>
          </a:xfrm>
          <a:prstGeom prst="rect">
            <a:avLst/>
          </a:prstGeom>
          <a:noFill/>
        </p:spPr>
        <p:txBody>
          <a:bodyPr wrap="square" rtlCol="0">
            <a:spAutoFit/>
          </a:bodyPr>
          <a:lstStyle/>
          <a:p>
            <a:pPr marL="29845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FAAE8C14-56D4-636D-AB4F-BECE63561B08}"/>
              </a:ext>
            </a:extLst>
          </p:cNvPr>
          <p:cNvSpPr txBox="1"/>
          <p:nvPr/>
        </p:nvSpPr>
        <p:spPr>
          <a:xfrm>
            <a:off x="2781300" y="3524250"/>
            <a:ext cx="8401050" cy="2185214"/>
          </a:xfrm>
          <a:prstGeom prst="rect">
            <a:avLst/>
          </a:prstGeom>
          <a:noFill/>
        </p:spPr>
        <p:txBody>
          <a:bodyPr wrap="square" rtlCol="0">
            <a:spAutoFit/>
          </a:bodyPr>
          <a:lstStyle/>
          <a:p>
            <a:r>
              <a:rPr lang="tr-TR" sz="4000" dirty="0">
                <a:effectLst/>
                <a:latin typeface="Times New Roman" panose="02020603050405020304" pitchFamily="18" charset="0"/>
                <a:ea typeface="Calibri" panose="020F0502020204030204" pitchFamily="34" charset="0"/>
                <a:cs typeface="Times New Roman" panose="02020603050405020304" pitchFamily="18" charset="0"/>
              </a:rPr>
              <a:t>Body in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Phenomenology</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of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Perception</a:t>
            </a:r>
            <a:endParaRPr lang="tr-TR" sz="4000" dirty="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a:effectLst/>
              <a:latin typeface="Helvetica" pitchFamily="2" charset="0"/>
            </a:endParaRPr>
          </a:p>
          <a:p>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561228" cy="861454"/>
          </a:xfrm>
          <a:prstGeom prst="rect">
            <a:avLst/>
          </a:prstGeom>
          <a:noFill/>
        </p:spPr>
        <p:txBody>
          <a:bodyPr wrap="square" rtlCol="0">
            <a:spAutoFit/>
          </a:bodyPr>
          <a:lstStyle/>
          <a:p>
            <a:r>
              <a:rPr lang="en-US" sz="2400" dirty="0">
                <a:effectLst/>
                <a:latin typeface="Helvetica" pitchFamily="2" charset="0"/>
              </a:rPr>
              <a:t>The Body does not seem to be just another object among objects in the world. </a:t>
            </a:r>
          </a:p>
          <a:p>
            <a:pPr lvl="0" algn="just">
              <a:lnSpc>
                <a:spcPct val="115000"/>
              </a:lnSpc>
            </a:pPr>
            <a:endParaRPr lang="tr-TR" sz="2400" dirty="0"/>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normAutofit/>
          </a:bodyPr>
          <a:lstStyle/>
          <a:p>
            <a:r>
              <a:rPr lang="tr-TR" sz="4000" dirty="0" err="1">
                <a:latin typeface="Times New Roman" panose="02020603050405020304" pitchFamily="18" charset="0"/>
                <a:ea typeface="Calibri" panose="020F0502020204030204" pitchFamily="34" charset="0"/>
                <a:cs typeface="Times New Roman" panose="02020603050405020304" pitchFamily="18" charset="0"/>
              </a:rPr>
              <a:t>Spatiality</a:t>
            </a:r>
            <a:r>
              <a:rPr lang="tr-TR" sz="4000" dirty="0">
                <a:latin typeface="Times New Roman" panose="02020603050405020304" pitchFamily="18" charset="0"/>
                <a:ea typeface="Calibri" panose="020F0502020204030204" pitchFamily="34" charset="0"/>
                <a:cs typeface="Times New Roman" panose="02020603050405020304" pitchFamily="18" charset="0"/>
              </a:rPr>
              <a:t> of Body </a:t>
            </a:r>
            <a:endParaRPr lang="en-US" sz="3100" dirty="0"/>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6400800" y="1007707"/>
            <a:ext cx="5467739" cy="4519094"/>
          </a:xfrm>
        </p:spPr>
        <p:txBody>
          <a:bodyPr>
            <a:normAutofit fontScale="90000"/>
          </a:bodyPr>
          <a:lstStyle/>
          <a:p>
            <a:pPr>
              <a:lnSpc>
                <a:spcPct val="115000"/>
              </a:lnSpc>
            </a:pP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r>
              <a:rPr lang="en-US" sz="1800" dirty="0">
                <a:solidFill>
                  <a:srgbClr val="000000"/>
                </a:solidFill>
                <a:latin typeface="Times" pitchFamily="2" charset="0"/>
                <a:ea typeface="Calibri" panose="020F0502020204030204" pitchFamily="34" charset="0"/>
                <a:cs typeface="Times" pitchFamily="2" charset="0"/>
              </a:rPr>
              <a:t>My body’s space is much more than a space of an object. It is actually vice versa. Rather than space enabling my body to be understood, it is my body that brings about space. It is the body that is the condition for there being space.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578498" y="1007707"/>
            <a:ext cx="5445656" cy="845616"/>
          </a:xfrm>
          <a:prstGeom prst="rect">
            <a:avLst/>
          </a:prstGeom>
          <a:noFill/>
        </p:spPr>
        <p:txBody>
          <a:bodyPr wrap="square" rtlCol="0">
            <a:spAutoFit/>
          </a:bodyPr>
          <a:lstStyle/>
          <a:p>
            <a:pPr lvl="0" algn="just">
              <a:lnSpc>
                <a:spcPct val="115000"/>
              </a:lnSpc>
              <a:spcAft>
                <a:spcPts val="1000"/>
              </a:spcAft>
            </a:pPr>
            <a:r>
              <a:rPr lang="en-TR" sz="4400" dirty="0">
                <a:solidFill>
                  <a:schemeClr val="bg1"/>
                </a:solidFill>
                <a:latin typeface="Times" pitchFamily="2" charset="0"/>
                <a:ea typeface="Calibri" panose="020F0502020204030204" pitchFamily="34" charset="0"/>
                <a:cs typeface="Times" pitchFamily="2" charset="0"/>
              </a:rPr>
              <a:t>Body </a:t>
            </a:r>
            <a:endParaRPr lang="en-TR" sz="4400" dirty="0">
              <a:solidFill>
                <a:schemeClr val="bg1"/>
              </a:solidFill>
              <a:effectLst/>
              <a:latin typeface="Times" pitchFamily="2" charset="0"/>
              <a:ea typeface="Calibri" panose="020F0502020204030204" pitchFamily="34" charset="0"/>
              <a:cs typeface="Times" pitchFamily="2" charset="0"/>
            </a:endParaRPr>
          </a:p>
        </p:txBody>
      </p:sp>
    </p:spTree>
    <p:extLst>
      <p:ext uri="{BB962C8B-B14F-4D97-AF65-F5344CB8AC3E}">
        <p14:creationId xmlns:p14="http://schemas.microsoft.com/office/powerpoint/2010/main" val="92312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981</TotalTime>
  <Words>110</Words>
  <Application>Microsoft Macintosh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Helvetica</vt:lpstr>
      <vt:lpstr>Times</vt:lpstr>
      <vt:lpstr>Times New Roman</vt:lpstr>
      <vt:lpstr>Office Theme</vt:lpstr>
      <vt:lpstr> PHI 421 Contemporary Philosophy  Week 13  </vt:lpstr>
      <vt:lpstr>Today’s Class:   Maurice  Merleau-Ponty </vt:lpstr>
      <vt:lpstr>Spatiality of Body </vt:lpstr>
      <vt:lpstr>     My body’s space is much more than a space of an object. It is actually vice versa. Rather than space enabling my body to be understood, it is my body that brings about space. It is the body that is the condition for there being space.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14</cp:revision>
  <dcterms:created xsi:type="dcterms:W3CDTF">2019-12-04T19:52:09Z</dcterms:created>
  <dcterms:modified xsi:type="dcterms:W3CDTF">2022-10-06T07:52:36Z</dcterms:modified>
</cp:coreProperties>
</file>