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3" r:id="rId1"/>
  </p:sldMasterIdLst>
  <p:sldIdLst>
    <p:sldId id="256" r:id="rId2"/>
    <p:sldId id="269" r:id="rId3"/>
    <p:sldId id="268" r:id="rId4"/>
    <p:sldId id="370" r:id="rId5"/>
    <p:sldId id="371" r:id="rId6"/>
    <p:sldId id="264" r:id="rId7"/>
    <p:sldId id="318" r:id="rId8"/>
    <p:sldId id="260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4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08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2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96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3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2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25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16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1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57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177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13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tr.wikipedia.org/wiki/N%C3%BCfus" TargetMode="External"/><Relationship Id="rId13" Type="http://schemas.openxmlformats.org/officeDocument/2006/relationships/hyperlink" Target="http://tr.wikipedia.org/wiki/Rus" TargetMode="External"/><Relationship Id="rId18" Type="http://schemas.openxmlformats.org/officeDocument/2006/relationships/hyperlink" Target="http://tr.wikipedia.org/wiki/%C3%96zbek%C3%A7e" TargetMode="External"/><Relationship Id="rId3" Type="http://schemas.openxmlformats.org/officeDocument/2006/relationships/hyperlink" Target="http://tr.wikipedia.org/wiki/Tacikistan" TargetMode="External"/><Relationship Id="rId21" Type="http://schemas.openxmlformats.org/officeDocument/2006/relationships/hyperlink" Target="http://tr.wikipedia.org/wiki/Rus%C3%A7a" TargetMode="External"/><Relationship Id="rId7" Type="http://schemas.openxmlformats.org/officeDocument/2006/relationships/hyperlink" Target="http://tr.wikipedia.org/wiki/Y%C3%BCz%C3%B6l%C3%A7%C3%BCmlerine_g%C3%B6re_%C3%BClkeler_listesi" TargetMode="External"/><Relationship Id="rId12" Type="http://schemas.openxmlformats.org/officeDocument/2006/relationships/hyperlink" Target="http://tr.wikipedia.org/wiki/%C3%96zbek" TargetMode="External"/><Relationship Id="rId17" Type="http://schemas.openxmlformats.org/officeDocument/2006/relationships/hyperlink" Target="http://tr.wikipedia.org/wiki/Tatar" TargetMode="External"/><Relationship Id="rId2" Type="http://schemas.openxmlformats.org/officeDocument/2006/relationships/hyperlink" Target="http://tr.wikipedia.org/wiki/Kazakistan" TargetMode="External"/><Relationship Id="rId16" Type="http://schemas.openxmlformats.org/officeDocument/2006/relationships/hyperlink" Target="http://tr.wikipedia.org/wiki/Karakalpak" TargetMode="External"/><Relationship Id="rId20" Type="http://schemas.openxmlformats.org/officeDocument/2006/relationships/hyperlink" Target="http://tr.wikipedia.org/wiki/Karakalpak%C3%A7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r.wikipedia.org/wiki/T%C3%BCrkmenistan" TargetMode="External"/><Relationship Id="rId11" Type="http://schemas.openxmlformats.org/officeDocument/2006/relationships/hyperlink" Target="http://tr.wikipedia.org/wiki/Etnik_gruplar" TargetMode="External"/><Relationship Id="rId5" Type="http://schemas.openxmlformats.org/officeDocument/2006/relationships/hyperlink" Target="http://tr.wikipedia.org/wiki/K%C4%B1rg%C4%B1zistan" TargetMode="External"/><Relationship Id="rId15" Type="http://schemas.openxmlformats.org/officeDocument/2006/relationships/hyperlink" Target="http://tr.wikipedia.org/wiki/Kazak" TargetMode="External"/><Relationship Id="rId10" Type="http://schemas.openxmlformats.org/officeDocument/2006/relationships/hyperlink" Target="http://tr.wikipedia.org/wiki/Ortodoks" TargetMode="External"/><Relationship Id="rId19" Type="http://schemas.openxmlformats.org/officeDocument/2006/relationships/hyperlink" Target="http://tr.wikipedia.org/w/index.php?title=B%C3%B6lgesel_dil&amp;action=edit&amp;redlink=1" TargetMode="External"/><Relationship Id="rId4" Type="http://schemas.openxmlformats.org/officeDocument/2006/relationships/hyperlink" Target="http://tr.wikipedia.org/wiki/Afganistan" TargetMode="External"/><Relationship Id="rId9" Type="http://schemas.openxmlformats.org/officeDocument/2006/relationships/hyperlink" Target="http://tr.wikipedia.org/wiki/M%C3%BCsl%C3%BCman" TargetMode="External"/><Relationship Id="rId14" Type="http://schemas.openxmlformats.org/officeDocument/2006/relationships/hyperlink" Target="http://tr.wikipedia.org/wiki/Taci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r.wikipedia.org/wiki/Hokand_Hanl%C4%B1%C4%9F%C4%B1" TargetMode="External"/><Relationship Id="rId2" Type="http://schemas.openxmlformats.org/officeDocument/2006/relationships/hyperlink" Target="http://tr.wikipedia.org/wiki/Buhara_Emirli%C4%9F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r.wikipedia.org/wiki/1994" TargetMode="External"/><Relationship Id="rId5" Type="http://schemas.openxmlformats.org/officeDocument/2006/relationships/hyperlink" Target="http://tr.wikipedia.org/wiki/%C3%96zbek_SSC" TargetMode="External"/><Relationship Id="rId4" Type="http://schemas.openxmlformats.org/officeDocument/2006/relationships/hyperlink" Target="http://tr.wikipedia.org/wiki/Harezm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tr.wikipedia.org/wiki/Buhara" TargetMode="External"/><Relationship Id="rId13" Type="http://schemas.openxmlformats.org/officeDocument/2006/relationships/hyperlink" Target="http://tr.wikipedia.org/wiki/Nukus" TargetMode="External"/><Relationship Id="rId3" Type="http://schemas.openxmlformats.org/officeDocument/2006/relationships/hyperlink" Target="http://tr.wikipedia.org/wiki/Karakalpakistan" TargetMode="External"/><Relationship Id="rId7" Type="http://schemas.openxmlformats.org/officeDocument/2006/relationships/hyperlink" Target="http://tr.wikipedia.org/wiki/Semerkand" TargetMode="External"/><Relationship Id="rId12" Type="http://schemas.openxmlformats.org/officeDocument/2006/relationships/hyperlink" Target="http://tr.wikipedia.org/wiki/Urgen%C3%A7" TargetMode="External"/><Relationship Id="rId2" Type="http://schemas.openxmlformats.org/officeDocument/2006/relationships/hyperlink" Target="http://tr.wikipedia.org/wiki/Ta%C5%9Fk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r.wikipedia.org/wiki/Andican" TargetMode="External"/><Relationship Id="rId11" Type="http://schemas.openxmlformats.org/officeDocument/2006/relationships/hyperlink" Target="http://tr.wikipedia.org/w/index.php?title=Kar%C5%9F%C4%B1,_%C3%96zbekistan&amp;action=edit&amp;redlink=1" TargetMode="External"/><Relationship Id="rId5" Type="http://schemas.openxmlformats.org/officeDocument/2006/relationships/hyperlink" Target="http://tr.wikipedia.org/wiki/Fergana" TargetMode="External"/><Relationship Id="rId10" Type="http://schemas.openxmlformats.org/officeDocument/2006/relationships/hyperlink" Target="http://tr.wikipedia.org/w/index.php?title=Hokand&amp;action=edit&amp;redlink=1" TargetMode="External"/><Relationship Id="rId4" Type="http://schemas.openxmlformats.org/officeDocument/2006/relationships/hyperlink" Target="http://tr.wikipedia.org/wiki/Namangan" TargetMode="External"/><Relationship Id="rId9" Type="http://schemas.openxmlformats.org/officeDocument/2006/relationships/hyperlink" Target="http://tr.wikipedia.org/wiki/Hiv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0999"/>
            <a:ext cx="7772400" cy="1124057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>
                <a:solidFill>
                  <a:srgbClr val="FF0000"/>
                </a:solidFill>
              </a:rPr>
              <a:t>Özbekistan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Cumhuriyeti</a:t>
            </a:r>
            <a:r>
              <a:rPr lang="en-US" dirty="0"/>
              <a:t/>
            </a:r>
            <a:br>
              <a:rPr lang="en-US" dirty="0"/>
            </a:br>
            <a:r>
              <a:rPr lang="uz-Latn-UZ" b="1" dirty="0" smtClean="0"/>
              <a:t>'</a:t>
            </a:r>
            <a:r>
              <a:rPr lang="uz-Latn-UZ" dirty="0"/>
              <a:t>O‘zbekiston Respublikasi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 err="1"/>
              <a:t>Ўзбекистон</a:t>
            </a:r>
            <a:r>
              <a:rPr lang="en-US" i="1" dirty="0"/>
              <a:t> </a:t>
            </a:r>
            <a:r>
              <a:rPr lang="en-US" i="1" dirty="0" err="1" smtClean="0"/>
              <a:t>Республикаси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5387"/>
            <a:ext cx="6400800" cy="3257035"/>
          </a:xfrm>
        </p:spPr>
        <p:txBody>
          <a:bodyPr/>
          <a:lstStyle/>
          <a:p>
            <a:r>
              <a:rPr lang="en-US" dirty="0" err="1" smtClean="0"/>
              <a:t>Bayrak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35" y="2492477"/>
            <a:ext cx="5670088" cy="2905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172" y="2633848"/>
            <a:ext cx="2958828" cy="303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70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44162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Bayrağın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Anlamı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887" y="975935"/>
            <a:ext cx="8834898" cy="540879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Mavi</a:t>
            </a:r>
            <a:r>
              <a:rPr lang="en-US" dirty="0" smtClean="0"/>
              <a:t> </a:t>
            </a:r>
            <a:r>
              <a:rPr lang="en-US" dirty="0" err="1"/>
              <a:t>göğün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suyun</a:t>
            </a:r>
            <a:r>
              <a:rPr lang="en-US" dirty="0"/>
              <a:t> </a:t>
            </a:r>
            <a:r>
              <a:rPr lang="en-US" dirty="0" err="1" smtClean="0"/>
              <a:t>sembolü</a:t>
            </a:r>
            <a:r>
              <a:rPr lang="en-US" dirty="0" smtClean="0"/>
              <a:t> </a:t>
            </a:r>
            <a:r>
              <a:rPr lang="en-US" dirty="0" err="1"/>
              <a:t>Timur</a:t>
            </a:r>
            <a:r>
              <a:rPr lang="en-US" dirty="0"/>
              <a:t> </a:t>
            </a:r>
            <a:r>
              <a:rPr lang="en-US" dirty="0" err="1"/>
              <a:t>Emirliği’nin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bayrağı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dirty="0" err="1" smtClean="0">
                <a:solidFill>
                  <a:srgbClr val="FF0000"/>
                </a:solidFill>
              </a:rPr>
              <a:t>Beyaz</a:t>
            </a:r>
            <a:r>
              <a:rPr lang="en-US" dirty="0" smtClean="0"/>
              <a:t> </a:t>
            </a:r>
            <a:r>
              <a:rPr lang="en-US" dirty="0" err="1"/>
              <a:t>güneş</a:t>
            </a:r>
            <a:r>
              <a:rPr lang="en-US" dirty="0"/>
              <a:t> </a:t>
            </a:r>
            <a:r>
              <a:rPr lang="en-US" dirty="0" err="1" smtClean="0"/>
              <a:t>ışığı</a:t>
            </a:r>
            <a:r>
              <a:rPr lang="en-US" dirty="0" smtClean="0"/>
              <a:t>, </a:t>
            </a:r>
            <a:r>
              <a:rPr lang="en-US" dirty="0" err="1" smtClean="0"/>
              <a:t>safiyet</a:t>
            </a:r>
            <a:r>
              <a:rPr lang="en-US" dirty="0" smtClean="0"/>
              <a:t> </a:t>
            </a:r>
            <a:r>
              <a:rPr lang="en-US" dirty="0" err="1" smtClean="0"/>
              <a:t>ahlaki</a:t>
            </a:r>
            <a:r>
              <a:rPr lang="en-US" dirty="0" smtClean="0"/>
              <a:t> </a:t>
            </a:r>
            <a:r>
              <a:rPr lang="en-US" dirty="0" err="1" smtClean="0"/>
              <a:t>temizlik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dirty="0" err="1">
                <a:solidFill>
                  <a:srgbClr val="FF0000"/>
                </a:solidFill>
              </a:rPr>
              <a:t>Yeşil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, </a:t>
            </a:r>
            <a:r>
              <a:rPr lang="en-US" dirty="0" err="1"/>
              <a:t>tabiatın</a:t>
            </a:r>
            <a:r>
              <a:rPr lang="en-US" dirty="0"/>
              <a:t> </a:t>
            </a:r>
            <a:r>
              <a:rPr lang="en-US" dirty="0" err="1" smtClean="0"/>
              <a:t>yenilenmesi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b="1" dirty="0" err="1" smtClean="0">
                <a:solidFill>
                  <a:srgbClr val="FF0000"/>
                </a:solidFill>
              </a:rPr>
              <a:t>Kırmızı</a:t>
            </a:r>
            <a:r>
              <a:rPr lang="en-US" dirty="0" smtClean="0"/>
              <a:t> </a:t>
            </a:r>
            <a:r>
              <a:rPr lang="en-US" dirty="0" err="1" smtClean="0"/>
              <a:t>yaratıcılık</a:t>
            </a:r>
            <a:r>
              <a:rPr lang="en-US" dirty="0" smtClean="0"/>
              <a:t>, </a:t>
            </a:r>
            <a:r>
              <a:rPr lang="en-US" dirty="0" err="1" smtClean="0"/>
              <a:t>vatan</a:t>
            </a:r>
            <a:r>
              <a:rPr lang="en-US" dirty="0" smtClean="0"/>
              <a:t> </a:t>
            </a:r>
            <a:r>
              <a:rPr lang="en-US" dirty="0" err="1" smtClean="0"/>
              <a:t>bağlılık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dirty="0" err="1" smtClean="0">
                <a:solidFill>
                  <a:srgbClr val="FF0000"/>
                </a:solidFill>
              </a:rPr>
              <a:t>hilal</a:t>
            </a:r>
            <a:r>
              <a:rPr lang="en-US" dirty="0"/>
              <a:t>, </a:t>
            </a:r>
            <a:r>
              <a:rPr lang="en-US" dirty="0" err="1"/>
              <a:t>Özbek</a:t>
            </a:r>
            <a:r>
              <a:rPr lang="en-US" dirty="0"/>
              <a:t> </a:t>
            </a:r>
            <a:r>
              <a:rPr lang="en-US" dirty="0" err="1"/>
              <a:t>halkının</a:t>
            </a:r>
            <a:r>
              <a:rPr lang="en-US" dirty="0"/>
              <a:t> </a:t>
            </a:r>
            <a:r>
              <a:rPr lang="en-US" dirty="0" err="1" smtClean="0"/>
              <a:t>tarihinin</a:t>
            </a:r>
            <a:r>
              <a:rPr lang="en-US" dirty="0"/>
              <a:t>, </a:t>
            </a:r>
            <a:r>
              <a:rPr lang="en-US" dirty="0" err="1"/>
              <a:t>geleneklerle</a:t>
            </a:r>
            <a:r>
              <a:rPr lang="en-US" dirty="0"/>
              <a:t> </a:t>
            </a:r>
            <a:r>
              <a:rPr lang="en-US" dirty="0" err="1"/>
              <a:t>bağlı</a:t>
            </a:r>
            <a:r>
              <a:rPr lang="en-US" dirty="0"/>
              <a:t> </a:t>
            </a:r>
            <a:r>
              <a:rPr lang="en-US" dirty="0" err="1"/>
              <a:t>olduğunun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aynı</a:t>
            </a:r>
            <a:r>
              <a:rPr lang="en-US" dirty="0"/>
              <a:t> </a:t>
            </a:r>
            <a:r>
              <a:rPr lang="en-US" dirty="0" err="1"/>
              <a:t>zamanda</a:t>
            </a:r>
            <a:r>
              <a:rPr lang="en-US" dirty="0"/>
              <a:t> </a:t>
            </a:r>
            <a:r>
              <a:rPr lang="en-US" dirty="0" err="1" smtClean="0"/>
              <a:t>Özbekistan’ın</a:t>
            </a:r>
            <a:r>
              <a:rPr lang="en-US" dirty="0" smtClean="0"/>
              <a:t> </a:t>
            </a:r>
            <a:r>
              <a:rPr lang="en-US" dirty="0" err="1"/>
              <a:t>yeni</a:t>
            </a:r>
            <a:r>
              <a:rPr lang="en-US" dirty="0"/>
              <a:t> </a:t>
            </a:r>
            <a:r>
              <a:rPr lang="en-US" dirty="0" err="1"/>
              <a:t>kazanmış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bağımsızlığının</a:t>
            </a:r>
            <a:r>
              <a:rPr lang="en-US" dirty="0"/>
              <a:t> </a:t>
            </a:r>
            <a:r>
              <a:rPr lang="en-US" dirty="0" err="1" smtClean="0"/>
              <a:t>ifadesi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dirty="0" err="1" smtClean="0">
                <a:solidFill>
                  <a:srgbClr val="FF0000"/>
                </a:solidFill>
              </a:rPr>
              <a:t>Yıldızlar</a:t>
            </a:r>
            <a:r>
              <a:rPr lang="en-US" dirty="0" smtClean="0"/>
              <a:t> </a:t>
            </a:r>
            <a:r>
              <a:rPr lang="en-US" dirty="0" err="1" smtClean="0"/>
              <a:t>ilahi</a:t>
            </a:r>
            <a:r>
              <a:rPr lang="en-US" dirty="0" smtClean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 smtClean="0"/>
              <a:t>anlam</a:t>
            </a:r>
            <a:r>
              <a:rPr lang="en-US" dirty="0" smtClean="0"/>
              <a:t> </a:t>
            </a:r>
            <a:r>
              <a:rPr lang="en-US" dirty="0" err="1"/>
              <a:t>içermektedir</a:t>
            </a:r>
            <a:r>
              <a:rPr lang="en-US" dirty="0"/>
              <a:t>. </a:t>
            </a:r>
            <a:r>
              <a:rPr lang="en-US" dirty="0" smtClean="0"/>
              <a:t>12 </a:t>
            </a:r>
            <a:r>
              <a:rPr lang="en-US" dirty="0" err="1" smtClean="0"/>
              <a:t>adet</a:t>
            </a:r>
            <a:r>
              <a:rPr lang="en-US" dirty="0" smtClean="0"/>
              <a:t> </a:t>
            </a:r>
            <a:r>
              <a:rPr lang="en-US" dirty="0" err="1"/>
              <a:t>olmasının</a:t>
            </a:r>
            <a:r>
              <a:rPr lang="en-US" dirty="0"/>
              <a:t> </a:t>
            </a:r>
            <a:r>
              <a:rPr lang="en-US" dirty="0" err="1"/>
              <a:t>nedeni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 smtClean="0"/>
              <a:t>Özbek</a:t>
            </a:r>
            <a:r>
              <a:rPr lang="en-US" dirty="0" smtClean="0"/>
              <a:t> </a:t>
            </a:r>
            <a:r>
              <a:rPr lang="en-US" dirty="0" err="1"/>
              <a:t>tarihiyle</a:t>
            </a:r>
            <a:r>
              <a:rPr lang="en-US" dirty="0"/>
              <a:t> </a:t>
            </a:r>
            <a:r>
              <a:rPr lang="en-US" dirty="0" err="1" smtClean="0"/>
              <a:t>ilgisi</a:t>
            </a:r>
            <a:r>
              <a:rPr lang="en-US" dirty="0" smtClean="0"/>
              <a:t> </a:t>
            </a:r>
            <a:r>
              <a:rPr lang="en-US" dirty="0" err="1"/>
              <a:t>yanında</a:t>
            </a:r>
            <a:r>
              <a:rPr lang="en-US" dirty="0"/>
              <a:t> </a:t>
            </a:r>
            <a:r>
              <a:rPr lang="en-US" dirty="0" err="1"/>
              <a:t>eski</a:t>
            </a:r>
            <a:r>
              <a:rPr lang="en-US" dirty="0"/>
              <a:t> </a:t>
            </a:r>
            <a:r>
              <a:rPr lang="en-US" dirty="0" err="1"/>
              <a:t>güneş</a:t>
            </a:r>
            <a:r>
              <a:rPr lang="en-US" dirty="0"/>
              <a:t> </a:t>
            </a:r>
            <a:r>
              <a:rPr lang="en-US" dirty="0" err="1"/>
              <a:t>takvimindeki</a:t>
            </a:r>
            <a:r>
              <a:rPr lang="en-US" dirty="0"/>
              <a:t> </a:t>
            </a:r>
            <a:r>
              <a:rPr lang="en-US" dirty="0" err="1" smtClean="0"/>
              <a:t>ayları</a:t>
            </a:r>
            <a:r>
              <a:rPr lang="en-US" dirty="0" smtClean="0"/>
              <a:t> </a:t>
            </a:r>
            <a:r>
              <a:rPr lang="en-US" dirty="0" err="1"/>
              <a:t>ifade</a:t>
            </a:r>
            <a:r>
              <a:rPr lang="en-US" dirty="0"/>
              <a:t> </a:t>
            </a:r>
            <a:r>
              <a:rPr lang="en-US" dirty="0" err="1"/>
              <a:t>eder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595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Türkistan</a:t>
            </a:r>
            <a:r>
              <a:rPr lang="en-US" dirty="0" smtClean="0"/>
              <a:t> </a:t>
            </a:r>
            <a:r>
              <a:rPr lang="en-US" dirty="0" err="1" smtClean="0"/>
              <a:t>Cumhuriyetleri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716" b="137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309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330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Türk</a:t>
            </a:r>
            <a:r>
              <a:rPr lang="en-US" dirty="0" smtClean="0"/>
              <a:t> </a:t>
            </a:r>
            <a:r>
              <a:rPr lang="en-US" dirty="0" err="1" smtClean="0"/>
              <a:t>Dünyası-Türkistan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5890" b="-5890"/>
          <a:stretch>
            <a:fillRect/>
          </a:stretch>
        </p:blipFill>
        <p:spPr>
          <a:xfrm>
            <a:off x="457199" y="1247425"/>
            <a:ext cx="8399057" cy="5307223"/>
          </a:xfrm>
        </p:spPr>
      </p:pic>
    </p:spTree>
    <p:extLst>
      <p:ext uri="{BB962C8B-B14F-4D97-AF65-F5344CB8AC3E}">
        <p14:creationId xmlns:p14="http://schemas.microsoft.com/office/powerpoint/2010/main" val="2835800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Özbekistan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2504" r="-125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89112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48865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Özbekistan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858352"/>
            <a:ext cx="8503920" cy="5785060"/>
          </a:xfrm>
        </p:spPr>
        <p:txBody>
          <a:bodyPr>
            <a:normAutofit fontScale="77500" lnSpcReduction="20000"/>
          </a:bodyPr>
          <a:lstStyle/>
          <a:p>
            <a:r>
              <a:rPr lang="tr-TR" dirty="0"/>
              <a:t> </a:t>
            </a:r>
            <a:r>
              <a:rPr lang="tr-TR" dirty="0" smtClean="0"/>
              <a:t>Komşular: </a:t>
            </a:r>
            <a:r>
              <a:rPr lang="tr-TR" dirty="0" smtClean="0">
                <a:hlinkClick r:id="rId2" tooltip="Kazakistan"/>
              </a:rPr>
              <a:t>Kazakistan</a:t>
            </a:r>
            <a:r>
              <a:rPr lang="tr-TR" dirty="0"/>
              <a:t>, </a:t>
            </a:r>
            <a:r>
              <a:rPr lang="tr-TR" dirty="0">
                <a:hlinkClick r:id="rId3" tooltip="Tacikistan"/>
              </a:rPr>
              <a:t>Tacikistan</a:t>
            </a:r>
            <a:r>
              <a:rPr lang="tr-TR" dirty="0"/>
              <a:t>, </a:t>
            </a:r>
            <a:r>
              <a:rPr lang="tr-TR" dirty="0">
                <a:hlinkClick r:id="rId4" tooltip="Afganistan"/>
              </a:rPr>
              <a:t>Afganistan</a:t>
            </a:r>
            <a:r>
              <a:rPr lang="tr-TR" dirty="0" smtClean="0"/>
              <a:t>,  </a:t>
            </a:r>
            <a:r>
              <a:rPr lang="tr-TR" dirty="0" smtClean="0">
                <a:hlinkClick r:id="rId5" tooltip="Kırgızistan"/>
              </a:rPr>
              <a:t>Kırgızistan</a:t>
            </a:r>
            <a:r>
              <a:rPr lang="tr-TR" dirty="0"/>
              <a:t> ve </a:t>
            </a:r>
            <a:r>
              <a:rPr lang="tr-TR" dirty="0" smtClean="0">
                <a:hlinkClick r:id="rId6" tooltip="Türkmenistan"/>
              </a:rPr>
              <a:t>Türkmenistan</a:t>
            </a:r>
            <a:endParaRPr lang="en-US" b="1" dirty="0" smtClean="0">
              <a:hlinkClick r:id="rId7" tooltip="Yüzölçümlerine göre ülkeler listesi"/>
            </a:endParaRPr>
          </a:p>
          <a:p>
            <a:r>
              <a:rPr lang="en-US" b="1" dirty="0" smtClean="0">
                <a:hlinkClick r:id="rId7" tooltip="Yüzölçümlerine göre ülkeler listesi"/>
              </a:rPr>
              <a:t>Yüzölçümü</a:t>
            </a:r>
            <a:r>
              <a:rPr lang="en-US" dirty="0"/>
              <a:t>	</a:t>
            </a:r>
            <a:r>
              <a:rPr lang="en-US" dirty="0" err="1" smtClean="0"/>
              <a:t>Toplam</a:t>
            </a:r>
            <a:r>
              <a:rPr lang="en-US" dirty="0"/>
              <a:t>	447.400 km² </a:t>
            </a:r>
            <a:br>
              <a:rPr lang="en-US" dirty="0"/>
            </a:br>
            <a:r>
              <a:rPr lang="tr-TR" b="1" dirty="0" smtClean="0">
                <a:hlinkClick r:id="rId8" tooltip="Nüfus"/>
              </a:rPr>
              <a:t>Nüfus</a:t>
            </a:r>
            <a:r>
              <a:rPr lang="tr-TR" dirty="0"/>
              <a:t>	</a:t>
            </a:r>
            <a:r>
              <a:rPr lang="en-US" dirty="0" smtClean="0"/>
              <a:t>: </a:t>
            </a:r>
            <a:r>
              <a:rPr lang="tr-TR" dirty="0" smtClean="0"/>
              <a:t>tahmini 32 milyon </a:t>
            </a:r>
            <a:r>
              <a:rPr lang="tr-TR" dirty="0">
                <a:hlinkClick r:id="rId9" tooltip="Müslüman"/>
              </a:rPr>
              <a:t>Müslüman</a:t>
            </a:r>
            <a:r>
              <a:rPr lang="tr-TR" dirty="0"/>
              <a:t> % 90, </a:t>
            </a:r>
            <a:r>
              <a:rPr lang="tr-TR" dirty="0" smtClean="0">
                <a:hlinkClick r:id="rId10" tooltip="Ortodoks"/>
              </a:rPr>
              <a:t>Ortodoks</a:t>
            </a:r>
            <a:r>
              <a:rPr lang="tr-TR" dirty="0" smtClean="0"/>
              <a:t> %2 </a:t>
            </a:r>
            <a:r>
              <a:rPr lang="tr-TR" dirty="0"/>
              <a:t> </a:t>
            </a:r>
            <a:endParaRPr lang="en-US" dirty="0"/>
          </a:p>
          <a:p>
            <a:r>
              <a:rPr lang="tr-TR" b="1" u="sng" dirty="0">
                <a:hlinkClick r:id="rId11" tooltip="Etnik gruplar"/>
              </a:rPr>
              <a:t>Etnik gruplar</a:t>
            </a:r>
            <a:r>
              <a:rPr lang="tr-TR" dirty="0"/>
              <a:t> 	 </a:t>
            </a:r>
          </a:p>
          <a:p>
            <a:pPr marL="0" indent="0">
              <a:buNone/>
            </a:pPr>
            <a:r>
              <a:rPr lang="tr-TR" dirty="0"/>
              <a:t>	%80 </a:t>
            </a:r>
            <a:r>
              <a:rPr lang="tr-TR" u="sng" dirty="0">
                <a:hlinkClick r:id="rId12" tooltip="Özbek"/>
              </a:rPr>
              <a:t>Özbek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>	%5,5 </a:t>
            </a:r>
            <a:r>
              <a:rPr lang="tr-TR" u="sng" dirty="0">
                <a:hlinkClick r:id="rId13" tooltip="Rus"/>
              </a:rPr>
              <a:t>Rus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>	%5-5,5 </a:t>
            </a:r>
            <a:r>
              <a:rPr lang="tr-TR" u="sng" dirty="0">
                <a:hlinkClick r:id="rId14" tooltip="Tacik"/>
              </a:rPr>
              <a:t>Tacik</a:t>
            </a:r>
            <a:endParaRPr lang="tr-TR" u="sng" baseline="30000" dirty="0"/>
          </a:p>
          <a:p>
            <a:pPr marL="0" indent="0">
              <a:buNone/>
            </a:pPr>
            <a:r>
              <a:rPr lang="tr-TR" dirty="0"/>
              <a:t>	% 3 </a:t>
            </a:r>
            <a:r>
              <a:rPr lang="tr-TR" u="sng" dirty="0">
                <a:hlinkClick r:id="rId15" tooltip="Kazak"/>
              </a:rPr>
              <a:t>Kazak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>	%2,5 </a:t>
            </a:r>
            <a:r>
              <a:rPr lang="tr-TR" u="sng" dirty="0">
                <a:hlinkClick r:id="rId16" tooltip="Karakalpak"/>
              </a:rPr>
              <a:t>Karakalpak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>	%1,5 </a:t>
            </a:r>
            <a:r>
              <a:rPr lang="tr-TR" u="sng" dirty="0">
                <a:hlinkClick r:id="rId17" tooltip="Tatar"/>
              </a:rPr>
              <a:t>Tatar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>	%2,5 </a:t>
            </a:r>
            <a:r>
              <a:rPr lang="tr-TR" dirty="0" smtClean="0"/>
              <a:t>Diğer</a:t>
            </a:r>
          </a:p>
          <a:p>
            <a:r>
              <a:rPr lang="tr-TR" b="1" dirty="0"/>
              <a:t>Resmî dil(</a:t>
            </a:r>
            <a:r>
              <a:rPr lang="tr-TR" b="1" dirty="0" err="1"/>
              <a:t>ler</a:t>
            </a:r>
            <a:r>
              <a:rPr lang="tr-TR" b="1" dirty="0"/>
              <a:t>)</a:t>
            </a:r>
            <a:r>
              <a:rPr lang="tr-TR" dirty="0"/>
              <a:t>	 </a:t>
            </a:r>
            <a:r>
              <a:rPr lang="tr-TR" u="sng" dirty="0">
                <a:hlinkClick r:id="rId18" tooltip="Özbekçe"/>
              </a:rPr>
              <a:t>Özbekçe</a:t>
            </a:r>
            <a:endParaRPr lang="en-US" dirty="0"/>
          </a:p>
          <a:p>
            <a:r>
              <a:rPr lang="tr-TR" b="1" u="sng" dirty="0">
                <a:hlinkClick r:id="rId19" tooltip="Bölgesel dil (sayfa mevcut değil)"/>
              </a:rPr>
              <a:t>Bölgesel dil(ler)</a:t>
            </a:r>
            <a:r>
              <a:rPr lang="tr-TR" dirty="0"/>
              <a:t> </a:t>
            </a:r>
            <a:r>
              <a:rPr lang="tr-TR" u="sng" dirty="0">
                <a:hlinkClick r:id="rId20" tooltip="Karakalpakça"/>
              </a:rPr>
              <a:t>Karakalpakça</a:t>
            </a:r>
            <a:endParaRPr lang="en-US" dirty="0"/>
          </a:p>
          <a:p>
            <a:r>
              <a:rPr lang="tr-TR" b="1" dirty="0"/>
              <a:t>Çok dillilikte iletişim için:</a:t>
            </a:r>
            <a:r>
              <a:rPr lang="tr-TR" dirty="0"/>
              <a:t> </a:t>
            </a:r>
            <a:r>
              <a:rPr lang="tr-TR" u="sng" dirty="0">
                <a:hlinkClick r:id="rId21" tooltip="Rusça"/>
              </a:rPr>
              <a:t>Rusça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tr-TR" dirty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563153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402"/>
            <a:ext cx="8229600" cy="58969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Kuruluş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7836"/>
            <a:ext cx="8229600" cy="5674477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Formasyon	1747 (</a:t>
            </a:r>
            <a:r>
              <a:rPr lang="tr-TR" dirty="0" smtClean="0">
                <a:hlinkClick r:id="rId2" tooltip="Buhara Emirliği"/>
              </a:rPr>
              <a:t>Buhara Emirliği</a:t>
            </a:r>
            <a:r>
              <a:rPr lang="tr-TR" dirty="0" smtClean="0"/>
              <a:t>, </a:t>
            </a:r>
            <a:r>
              <a:rPr lang="tr-TR" dirty="0" smtClean="0">
                <a:hlinkClick r:id="rId3" tooltip="Hokand Hanlığı"/>
              </a:rPr>
              <a:t>Hokand Hanlığı</a:t>
            </a:r>
            <a:r>
              <a:rPr lang="tr-TR" dirty="0" smtClean="0"/>
              <a:t>, </a:t>
            </a:r>
            <a:r>
              <a:rPr lang="tr-TR" dirty="0" smtClean="0">
                <a:hlinkClick r:id="rId4" tooltip="Harezm"/>
              </a:rPr>
              <a:t>Harezm</a:t>
            </a:r>
            <a:r>
              <a:rPr lang="tr-TR" dirty="0" smtClean="0"/>
              <a:t> olarak)</a:t>
            </a:r>
            <a:endParaRPr lang="en-US" dirty="0" smtClean="0"/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 </a:t>
            </a:r>
            <a:r>
              <a:rPr lang="tr-TR" dirty="0" smtClean="0">
                <a:hlinkClick r:id="rId5" tooltip="Özbek SSC"/>
              </a:rPr>
              <a:t>Özbek SSC</a:t>
            </a:r>
            <a:r>
              <a:rPr lang="tr-TR" dirty="0" smtClean="0"/>
              <a:t>	27 Ekim 1924</a:t>
            </a:r>
          </a:p>
          <a:p>
            <a:endParaRPr lang="tr-TR" dirty="0" smtClean="0"/>
          </a:p>
          <a:p>
            <a:r>
              <a:rPr lang="tr-TR" u="sng" dirty="0" smtClean="0">
                <a:solidFill>
                  <a:srgbClr val="0000FF"/>
                </a:solidFill>
              </a:rPr>
              <a:t>Özbekistan </a:t>
            </a:r>
            <a:r>
              <a:rPr lang="tr-TR" u="sng" dirty="0" err="1" smtClean="0">
                <a:solidFill>
                  <a:srgbClr val="0000FF"/>
                </a:solidFill>
              </a:rPr>
              <a:t>Respublikası</a:t>
            </a:r>
            <a:r>
              <a:rPr lang="tr-TR" dirty="0" smtClean="0"/>
              <a:t> </a:t>
            </a:r>
          </a:p>
          <a:p>
            <a:r>
              <a:rPr lang="tr-TR" dirty="0" smtClean="0"/>
              <a:t>- İlan	1 Eylül 1991</a:t>
            </a:r>
            <a:endParaRPr lang="en-US" dirty="0" smtClean="0"/>
          </a:p>
          <a:p>
            <a:r>
              <a:rPr lang="tr-TR" dirty="0" smtClean="0"/>
              <a:t> - Tanıma	8 Aralık 1991</a:t>
            </a:r>
            <a:endParaRPr lang="en-US" dirty="0" smtClean="0"/>
          </a:p>
          <a:p>
            <a:r>
              <a:rPr lang="tr-TR" dirty="0" smtClean="0"/>
              <a:t> - Tamamlanışı	 25 Aralık 1991 (Referandum)</a:t>
            </a:r>
          </a:p>
          <a:p>
            <a:endParaRPr lang="tr-TR" u="sng" dirty="0" smtClean="0">
              <a:solidFill>
                <a:srgbClr val="0000FF"/>
              </a:solidFill>
            </a:endParaRPr>
          </a:p>
          <a:p>
            <a:r>
              <a:rPr lang="tr-TR" u="sng" dirty="0" smtClean="0">
                <a:solidFill>
                  <a:srgbClr val="0000FF"/>
                </a:solidFill>
              </a:rPr>
              <a:t>Yönetim Biçimi</a:t>
            </a:r>
            <a:r>
              <a:rPr lang="en-US" dirty="0" smtClean="0"/>
              <a:t>: </a:t>
            </a:r>
            <a:r>
              <a:rPr lang="en-US" dirty="0" err="1" smtClean="0"/>
              <a:t>Cumhuriyet</a:t>
            </a:r>
            <a:endParaRPr lang="en-US" dirty="0"/>
          </a:p>
          <a:p>
            <a:r>
              <a:rPr lang="en-US" dirty="0"/>
              <a:t> </a:t>
            </a:r>
            <a:r>
              <a:rPr lang="tr-TR" dirty="0"/>
              <a:t>Ülkede hâlen Halk Demokratik Partisi, Liberal Demokrat Partisi, Adalet Sosyal Demokrat Partisi ve Millî </a:t>
            </a:r>
            <a:r>
              <a:rPr lang="tr-TR" dirty="0" err="1"/>
              <a:t>Tikleniş</a:t>
            </a:r>
            <a:r>
              <a:rPr lang="tr-TR" dirty="0"/>
              <a:t> Partisi bulunmaktadır. </a:t>
            </a:r>
          </a:p>
          <a:p>
            <a:r>
              <a:rPr lang="tr-TR" dirty="0"/>
              <a:t>İlk parlamento seçimleri </a:t>
            </a:r>
            <a:r>
              <a:rPr lang="tr-TR" dirty="0">
                <a:hlinkClick r:id="rId6" tooltip="1994"/>
              </a:rPr>
              <a:t>1994</a:t>
            </a:r>
            <a:r>
              <a:rPr lang="tr-TR" dirty="0"/>
              <a:t>'te yapılmıştır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553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415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>
                <a:solidFill>
                  <a:srgbClr val="FF0000"/>
                </a:solidFill>
              </a:rPr>
              <a:t>Özbekistan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Cumhuriyeti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err="1" smtClean="0">
                <a:solidFill>
                  <a:srgbClr val="FF0000"/>
                </a:solidFill>
              </a:rPr>
              <a:t>İdari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Taksimat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53" y="1600200"/>
            <a:ext cx="8678055" cy="4984421"/>
          </a:xfrm>
        </p:spPr>
        <p:txBody>
          <a:bodyPr>
            <a:normAutofit fontScale="92500" lnSpcReduction="10000"/>
          </a:bodyPr>
          <a:lstStyle/>
          <a:p>
            <a:r>
              <a:rPr lang="tr-TR" b="1" dirty="0" smtClean="0"/>
              <a:t>Başkent</a:t>
            </a:r>
            <a:r>
              <a:rPr lang="en-US" dirty="0" smtClean="0"/>
              <a:t> : </a:t>
            </a:r>
            <a:r>
              <a:rPr lang="tr-TR" dirty="0" smtClean="0"/>
              <a:t>ve </a:t>
            </a:r>
            <a:r>
              <a:rPr lang="tr-TR" dirty="0"/>
              <a:t>en </a:t>
            </a:r>
            <a:r>
              <a:rPr lang="tr-TR" dirty="0" smtClean="0"/>
              <a:t>büyük</a:t>
            </a:r>
            <a:r>
              <a:rPr lang="en-US" dirty="0"/>
              <a:t> </a:t>
            </a:r>
            <a:r>
              <a:rPr lang="tr-TR" dirty="0" smtClean="0">
                <a:hlinkClick r:id="rId2" tooltip="Taşkent"/>
              </a:rPr>
              <a:t>Taşkent</a:t>
            </a:r>
            <a:r>
              <a:rPr lang="en-US" dirty="0" smtClean="0"/>
              <a:t> </a:t>
            </a:r>
            <a:r>
              <a:rPr lang="en-US" dirty="0" err="1" smtClean="0"/>
              <a:t>nüfusu</a:t>
            </a:r>
            <a:r>
              <a:rPr lang="en-US" dirty="0" smtClean="0"/>
              <a:t>: 2.192.000</a:t>
            </a:r>
          </a:p>
          <a:p>
            <a:endParaRPr lang="tr-TR" dirty="0" smtClean="0"/>
          </a:p>
          <a:p>
            <a:r>
              <a:rPr lang="tr-TR" dirty="0" smtClean="0"/>
              <a:t>Özbekistan 12 il (</a:t>
            </a:r>
            <a:r>
              <a:rPr lang="en-US" i="1" dirty="0" err="1" smtClean="0"/>
              <a:t>viloyat</a:t>
            </a:r>
            <a:r>
              <a:rPr lang="en-US" dirty="0" smtClean="0"/>
              <a:t>), </a:t>
            </a:r>
          </a:p>
          <a:p>
            <a:r>
              <a:rPr lang="en-US" dirty="0" smtClean="0"/>
              <a:t>1 </a:t>
            </a:r>
            <a:r>
              <a:rPr lang="en-US" dirty="0" err="1" smtClean="0"/>
              <a:t>özerk</a:t>
            </a:r>
            <a:r>
              <a:rPr lang="en-US" dirty="0" smtClean="0"/>
              <a:t> </a:t>
            </a:r>
            <a:r>
              <a:rPr lang="en-US" dirty="0" err="1" smtClean="0"/>
              <a:t>cumhuriyet</a:t>
            </a:r>
            <a:r>
              <a:rPr lang="en-US" dirty="0" smtClean="0"/>
              <a:t> (</a:t>
            </a:r>
            <a:r>
              <a:rPr lang="tr-TR" dirty="0" smtClean="0">
                <a:hlinkClick r:id="rId3" tooltip="Karakalpakistan"/>
              </a:rPr>
              <a:t>Karakalpakistan Cumhuriyeti</a:t>
            </a:r>
            <a:r>
              <a:rPr lang="tr-TR" dirty="0" smtClean="0"/>
              <a:t>) ve </a:t>
            </a:r>
          </a:p>
          <a:p>
            <a:r>
              <a:rPr lang="tr-TR" dirty="0" smtClean="0"/>
              <a:t>1 bağımsız şehirden (</a:t>
            </a:r>
            <a:r>
              <a:rPr lang="tr-TR" dirty="0" smtClean="0">
                <a:hlinkClick r:id="rId2" tooltip="Taşkent"/>
              </a:rPr>
              <a:t>Taşkent</a:t>
            </a:r>
            <a:r>
              <a:rPr lang="tr-TR" dirty="0" smtClean="0"/>
              <a:t>) oluşur.</a:t>
            </a:r>
            <a:r>
              <a:rPr lang="en-US" dirty="0" smtClean="0"/>
              <a:t> </a:t>
            </a:r>
            <a:endParaRPr lang="tr-TR" b="1" dirty="0" smtClean="0"/>
          </a:p>
          <a:p>
            <a:endParaRPr lang="tr-TR" b="1" dirty="0" smtClean="0"/>
          </a:p>
          <a:p>
            <a:r>
              <a:rPr lang="tr-TR" b="1" dirty="0" smtClean="0"/>
              <a:t>Önemli </a:t>
            </a:r>
            <a:r>
              <a:rPr lang="tr-TR" b="1" dirty="0"/>
              <a:t>Şehirler</a:t>
            </a:r>
            <a:endParaRPr lang="en-US" b="1" dirty="0"/>
          </a:p>
          <a:p>
            <a:r>
              <a:rPr lang="tr-TR" dirty="0" smtClean="0">
                <a:hlinkClick r:id="rId4" tooltip="Namangan"/>
              </a:rPr>
              <a:t>Namangan</a:t>
            </a:r>
            <a:r>
              <a:rPr lang="en-US" dirty="0" smtClean="0"/>
              <a:t>, </a:t>
            </a:r>
            <a:r>
              <a:rPr lang="tr-TR" dirty="0" smtClean="0">
                <a:hlinkClick r:id="rId5" tooltip="Fergana"/>
              </a:rPr>
              <a:t>Fergana</a:t>
            </a:r>
            <a:r>
              <a:rPr lang="en-US" dirty="0" smtClean="0"/>
              <a:t>, </a:t>
            </a:r>
            <a:r>
              <a:rPr lang="tr-TR" dirty="0" smtClean="0">
                <a:hlinkClick r:id="rId6" tooltip="Andican"/>
              </a:rPr>
              <a:t>Andican</a:t>
            </a:r>
            <a:r>
              <a:rPr lang="en-US" dirty="0" smtClean="0"/>
              <a:t>, </a:t>
            </a:r>
            <a:r>
              <a:rPr lang="tr-TR" dirty="0" smtClean="0">
                <a:hlinkClick r:id="rId7" tooltip="Semerkand"/>
              </a:rPr>
              <a:t>Semerkand</a:t>
            </a:r>
            <a:r>
              <a:rPr lang="en-US" dirty="0" smtClean="0"/>
              <a:t>, </a:t>
            </a:r>
            <a:r>
              <a:rPr lang="tr-TR" dirty="0" smtClean="0">
                <a:hlinkClick r:id="rId8" tooltip="Buhara"/>
              </a:rPr>
              <a:t>Buhara</a:t>
            </a:r>
            <a:r>
              <a:rPr lang="en-US" dirty="0" smtClean="0"/>
              <a:t>, </a:t>
            </a:r>
            <a:r>
              <a:rPr lang="tr-TR" dirty="0" smtClean="0">
                <a:hlinkClick r:id="rId9" tooltip="Hive"/>
              </a:rPr>
              <a:t>Hive</a:t>
            </a:r>
            <a:r>
              <a:rPr lang="en-US" dirty="0" smtClean="0"/>
              <a:t>, </a:t>
            </a:r>
            <a:r>
              <a:rPr lang="tr-TR" dirty="0" smtClean="0">
                <a:hlinkClick r:id="rId10" tooltip="Hokand (sayfa mevcut değil)"/>
              </a:rPr>
              <a:t>Hokand</a:t>
            </a:r>
            <a:r>
              <a:rPr lang="en-US" dirty="0" smtClean="0"/>
              <a:t>, </a:t>
            </a:r>
            <a:r>
              <a:rPr lang="tr-TR" dirty="0" smtClean="0">
                <a:hlinkClick r:id="rId11" tooltip="Karşı, Özbekistan (sayfa mevcut değil)"/>
              </a:rPr>
              <a:t>Karşı</a:t>
            </a:r>
            <a:r>
              <a:rPr lang="en-US" dirty="0" smtClean="0"/>
              <a:t>, </a:t>
            </a:r>
            <a:r>
              <a:rPr lang="tr-TR" dirty="0" smtClean="0">
                <a:hlinkClick r:id="rId12" tooltip="Urgenç"/>
              </a:rPr>
              <a:t>Ürgenç</a:t>
            </a:r>
            <a:r>
              <a:rPr lang="en-US" dirty="0" smtClean="0"/>
              <a:t>, </a:t>
            </a:r>
            <a:r>
              <a:rPr lang="tr-TR" dirty="0" smtClean="0">
                <a:hlinkClick r:id="rId13" tooltip="Nukus"/>
              </a:rPr>
              <a:t>Nukus</a:t>
            </a:r>
            <a:r>
              <a:rPr lang="tr-TR" dirty="0" smtClean="0"/>
              <a:t> (</a:t>
            </a:r>
            <a:r>
              <a:rPr lang="tr-TR" dirty="0" err="1" smtClean="0"/>
              <a:t>Karakalpakistan</a:t>
            </a:r>
            <a:r>
              <a:rPr lang="tr-TR" dirty="0" smtClean="0"/>
              <a:t> başkenti)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311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</TotalTime>
  <Words>137</Words>
  <Application>Microsoft Office PowerPoint</Application>
  <PresentationFormat>Ekran Gösterisi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Office Theme</vt:lpstr>
      <vt:lpstr>  Özbekistan Cumhuriyeti 'O‘zbekiston Respublikasi Ўзбекистон Республикаси </vt:lpstr>
      <vt:lpstr>Bayrağın Anlamı</vt:lpstr>
      <vt:lpstr>Türkistan Cumhuriyetleri</vt:lpstr>
      <vt:lpstr>Türk Dünyası-Türkistan</vt:lpstr>
      <vt:lpstr>Özbekistan</vt:lpstr>
      <vt:lpstr>Özbekistan</vt:lpstr>
      <vt:lpstr>Kuruluş</vt:lpstr>
      <vt:lpstr> Özbekistan Cumhuriyeti İdari Taksimat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Özbekistan Cumhuriyeti </dc:title>
  <dc:creator>Seyfettin Ersahin</dc:creator>
  <cp:lastModifiedBy>canan</cp:lastModifiedBy>
  <cp:revision>35</cp:revision>
  <dcterms:created xsi:type="dcterms:W3CDTF">2015-03-15T03:57:59Z</dcterms:created>
  <dcterms:modified xsi:type="dcterms:W3CDTF">2018-02-12T19:36:38Z</dcterms:modified>
</cp:coreProperties>
</file>