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13" r:id="rId2"/>
    <p:sldId id="257" r:id="rId3"/>
    <p:sldId id="297" r:id="rId4"/>
    <p:sldId id="298" r:id="rId5"/>
    <p:sldId id="299" r:id="rId6"/>
    <p:sldId id="300" r:id="rId7"/>
    <p:sldId id="282" r:id="rId8"/>
    <p:sldId id="304" r:id="rId9"/>
    <p:sldId id="289" r:id="rId10"/>
    <p:sldId id="283" r:id="rId11"/>
    <p:sldId id="284" r:id="rId12"/>
  </p:sldIdLst>
  <p:sldSz cx="12192000" cy="6858000"/>
  <p:notesSz cx="6858000" cy="9144000"/>
  <p:defaultTextStyle>
    <a:defPPr>
      <a:defRPr lang="pt-P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7" d="100"/>
          <a:sy n="67" d="100"/>
        </p:scale>
        <p:origin x="644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D92BB9-4621-4B21-A00D-A4DBAE42641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pt-PT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FDA6E6C-98E0-4716-BC53-EF9B0DDAD18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pt-PT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C6F3393-8799-45F0-941B-D8563EAA6C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DEEA0-C259-42DE-9E8B-C4B2FAD96788}" type="datetimeFigureOut">
              <a:rPr lang="pt-PT" smtClean="0"/>
              <a:t>04/05/2020</a:t>
            </a:fld>
            <a:endParaRPr lang="pt-P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2C5C196-EC47-4E82-B7D0-C5563B2700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6CC8F23-194F-405A-8A3C-83A18C8509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3FBFAD-768C-4BA9-9F11-122678CB524A}" type="slidenum">
              <a:rPr lang="pt-PT" smtClean="0"/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6587206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CCAC3A-FAF4-43A3-BD55-0104CEF400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pt-PT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CFE8431-FAA0-4CE1-B45E-47D79708350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PT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17D0A6-469E-493A-A432-02F0E74661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DEEA0-C259-42DE-9E8B-C4B2FAD96788}" type="datetimeFigureOut">
              <a:rPr lang="pt-PT" smtClean="0"/>
              <a:t>04/05/2020</a:t>
            </a:fld>
            <a:endParaRPr lang="pt-P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84E5CA5-EE2C-4750-9C8A-7FEC346565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E88A2D9-5BAF-4AB7-A225-84F4202053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3FBFAD-768C-4BA9-9F11-122678CB524A}" type="slidenum">
              <a:rPr lang="pt-PT" smtClean="0"/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674688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1E179D4-B992-4346-BE9E-20C43188FE6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pt-PT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0288ACC-5837-45A1-B457-BD5304C6664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PT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FAA9629-EB30-4438-A3DD-B08A505C2E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DEEA0-C259-42DE-9E8B-C4B2FAD96788}" type="datetimeFigureOut">
              <a:rPr lang="pt-PT" smtClean="0"/>
              <a:t>04/05/2020</a:t>
            </a:fld>
            <a:endParaRPr lang="pt-P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094827D-48C7-4380-89F4-55BF20D0A0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2FE721C-52CD-4E07-B7B1-6E59A3D07B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3FBFAD-768C-4BA9-9F11-122678CB524A}" type="slidenum">
              <a:rPr lang="pt-PT" smtClean="0"/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4296989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06CCDB-F4C1-46A5-9F40-CACF4AD1B8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pt-PT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3CFAA6E-0DEE-48A8-BBF4-99CF8949470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PT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A67C7B-28DA-4118-B7B2-5EB242DFB7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DEEA0-C259-42DE-9E8B-C4B2FAD96788}" type="datetimeFigureOut">
              <a:rPr lang="pt-PT" smtClean="0"/>
              <a:t>04/05/2020</a:t>
            </a:fld>
            <a:endParaRPr lang="pt-P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4DDB641-838B-4705-9098-6B1E674320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A0FE44-44C7-4584-A4B3-F3C19ECD1E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3FBFAD-768C-4BA9-9F11-122678CB524A}" type="slidenum">
              <a:rPr lang="pt-PT" smtClean="0"/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6580619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4A7824-678B-4689-97FA-4323AFDAAC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pt-PT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7BC83A6-B28A-4899-A20A-A18D08AD2E6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A36324-80E3-4DF5-9972-FDFDE18734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DEEA0-C259-42DE-9E8B-C4B2FAD96788}" type="datetimeFigureOut">
              <a:rPr lang="pt-PT" smtClean="0"/>
              <a:t>04/05/2020</a:t>
            </a:fld>
            <a:endParaRPr lang="pt-P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44097BC-2786-4BD3-A765-D16C83326C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344C6B6-A4DE-409A-9AB1-9031B34707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3FBFAD-768C-4BA9-9F11-122678CB524A}" type="slidenum">
              <a:rPr lang="pt-PT" smtClean="0"/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41170514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385F11-5AD2-4C5E-AECB-751AD18EC2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pt-PT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6467FF4-EE9B-4956-BCF1-11A43ED6CFE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PT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8842981-70EC-45D7-B086-358536A5510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PT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7E260CF-D4B8-4295-8E58-45599D2526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DEEA0-C259-42DE-9E8B-C4B2FAD96788}" type="datetimeFigureOut">
              <a:rPr lang="pt-PT" smtClean="0"/>
              <a:t>04/05/2020</a:t>
            </a:fld>
            <a:endParaRPr lang="pt-PT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6566F51-C7D8-4078-92C3-EF6006642F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9578190-817C-4D7D-9165-6FA8351F9C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3FBFAD-768C-4BA9-9F11-122678CB524A}" type="slidenum">
              <a:rPr lang="pt-PT" smtClean="0"/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962329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8839B0-2F7D-49F9-9D07-6C56EEFED1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pt-PT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EA9E4CD-3EE8-438B-8FF5-DFF245B793A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3F1B2CC-16CE-46ED-8561-2DA649D0D55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PT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87C2D6D-26FA-40DC-9E14-C6F330D1044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974565F-F8F4-45AB-B35D-5162BDC7173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PT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E5BD2E6-C534-4548-8EFB-B2C8655B2F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DEEA0-C259-42DE-9E8B-C4B2FAD96788}" type="datetimeFigureOut">
              <a:rPr lang="pt-PT" smtClean="0"/>
              <a:t>04/05/2020</a:t>
            </a:fld>
            <a:endParaRPr lang="pt-PT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0EB09B9-CB70-4F1E-830D-265F2A9F8E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3F7CCD4-6385-485A-BF5E-1DB63C2FD3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3FBFAD-768C-4BA9-9F11-122678CB524A}" type="slidenum">
              <a:rPr lang="pt-PT" smtClean="0"/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0141219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6EC83E-62DA-46E4-973E-590BE7053D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pt-PT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8D4240E-7E28-4998-BDB0-27000DBC3E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DEEA0-C259-42DE-9E8B-C4B2FAD96788}" type="datetimeFigureOut">
              <a:rPr lang="pt-PT" smtClean="0"/>
              <a:t>04/05/2020</a:t>
            </a:fld>
            <a:endParaRPr lang="pt-PT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F891AE2-16B3-4FA8-8676-2A8A7A3213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A06C660-ABA5-4141-8683-FA0AD93EB8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3FBFAD-768C-4BA9-9F11-122678CB524A}" type="slidenum">
              <a:rPr lang="pt-PT" smtClean="0"/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2198203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0C58E60-36C6-4EE6-9764-D919E66563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DEEA0-C259-42DE-9E8B-C4B2FAD96788}" type="datetimeFigureOut">
              <a:rPr lang="pt-PT" smtClean="0"/>
              <a:t>04/05/2020</a:t>
            </a:fld>
            <a:endParaRPr lang="pt-PT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807B381-B456-4CDC-B958-2A89409B5F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A325BEF-3012-4DB6-A978-90F96574A2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3FBFAD-768C-4BA9-9F11-122678CB524A}" type="slidenum">
              <a:rPr lang="pt-PT" smtClean="0"/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7339424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55E4A0-B19B-4DA5-B751-95C0154357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pt-PT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BAA533-4192-4295-B78B-AF5924BFC65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PT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467DB77-1D37-43FA-BDB4-6DD1033C8B4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025DA14-5C57-42D7-828B-CA62542136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DEEA0-C259-42DE-9E8B-C4B2FAD96788}" type="datetimeFigureOut">
              <a:rPr lang="pt-PT" smtClean="0"/>
              <a:t>04/05/2020</a:t>
            </a:fld>
            <a:endParaRPr lang="pt-PT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F3B611C-ACD7-4BE6-A9C4-BF33D122B7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9ABD72E-3160-46EE-A2E0-B88603C3FC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3FBFAD-768C-4BA9-9F11-122678CB524A}" type="slidenum">
              <a:rPr lang="pt-PT" smtClean="0"/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6661021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D04A96-69B2-4E82-986A-B3E76BE8B4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pt-PT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8C08D0B-7C4B-401A-B808-F6AD1527BEB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PT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C40DB1C-E733-4085-B054-F687CAFA3E9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B4293C1-1FE7-4D05-AFF0-482BACF105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DEEA0-C259-42DE-9E8B-C4B2FAD96788}" type="datetimeFigureOut">
              <a:rPr lang="pt-PT" smtClean="0"/>
              <a:t>04/05/2020</a:t>
            </a:fld>
            <a:endParaRPr lang="pt-PT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A1BED4D-9072-4ACF-B985-A2A1383CC7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9F03343-9C70-42E3-8AE3-11E5AF6658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3FBFAD-768C-4BA9-9F11-122678CB524A}" type="slidenum">
              <a:rPr lang="pt-PT" smtClean="0"/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5635764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C015383-FB57-4132-BD69-53EBC2A2B0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pt-PT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8818EBB-8DB5-4BC9-A0AD-F5708F5D316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PT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155F15C-4A09-4EEF-81A3-DAA4DA8411F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ADEEA0-C259-42DE-9E8B-C4B2FAD96788}" type="datetimeFigureOut">
              <a:rPr lang="pt-PT" smtClean="0"/>
              <a:t>04/05/2020</a:t>
            </a:fld>
            <a:endParaRPr lang="pt-P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041D1B7-854C-4E7E-B08F-B0130178ABD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P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8F1BA39-2849-428E-B1DD-154258B6CA2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3FBFAD-768C-4BA9-9F11-122678CB524A}" type="slidenum">
              <a:rPr lang="pt-PT" smtClean="0"/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0381598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P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http://ensina.rtp.pt/artigo/padre-antonio-vieira-e-a-utopia-do-quinto-imperio-do-mundo/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152807" y="3783106"/>
            <a:ext cx="9448800" cy="2246501"/>
          </a:xfrm>
        </p:spPr>
        <p:txBody>
          <a:bodyPr/>
          <a:lstStyle/>
          <a:p>
            <a:r>
              <a:rPr lang="pt-PT" b="1" dirty="0"/>
              <a:t>ISP 420 – Portekiz </a:t>
            </a:r>
            <a:r>
              <a:rPr lang="tr-TR" b="1" dirty="0"/>
              <a:t>Kültürü </a:t>
            </a:r>
            <a:r>
              <a:rPr lang="pt-PT" b="1" dirty="0"/>
              <a:t>|   Cultura Portuguesa </a:t>
            </a:r>
            <a:endParaRPr lang="en-GB" dirty="0"/>
          </a:p>
          <a:p>
            <a:endParaRPr lang="en-GB" dirty="0"/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pic>
        <p:nvPicPr>
          <p:cNvPr id="1025" name="Resim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8047" y="874021"/>
            <a:ext cx="1238627" cy="12386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-399202" y="2529469"/>
            <a:ext cx="12339874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PT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Sub-Departamento de Língua Portuguesa | Faculdade de Línguas, História e Geografia |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PT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UNIVERSIDADE DE ANKARA</a:t>
            </a:r>
            <a:endParaRPr kumimoji="0" lang="pt-PT" sz="4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6791190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-12812"/>
            <a:ext cx="10515600" cy="1325563"/>
          </a:xfrm>
        </p:spPr>
        <p:txBody>
          <a:bodyPr/>
          <a:lstStyle/>
          <a:p>
            <a:r>
              <a:rPr lang="pt-PT" dirty="0"/>
              <a:t>O Quinto Império -  Fernando Pessoa</a:t>
            </a:r>
            <a:endParaRPr lang="en-GB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055485" y="1674971"/>
            <a:ext cx="5924739" cy="4932787"/>
          </a:xfrm>
        </p:spPr>
        <p:txBody>
          <a:bodyPr>
            <a:normAutofit/>
          </a:bodyPr>
          <a:lstStyle/>
          <a:p>
            <a:r>
              <a:rPr lang="pt-PT" dirty="0"/>
              <a:t>Fernando Pessoa, na obra </a:t>
            </a:r>
            <a:r>
              <a:rPr lang="pt-PT" i="1" dirty="0"/>
              <a:t>Mensagem, </a:t>
            </a:r>
            <a:r>
              <a:rPr lang="pt-PT" dirty="0"/>
              <a:t>anuncia um novo império civilizacional, que, como Vieira, acredita ser o português. </a:t>
            </a:r>
          </a:p>
          <a:p>
            <a:pPr marL="0" indent="0">
              <a:buNone/>
            </a:pPr>
            <a:endParaRPr lang="pt-PT" dirty="0"/>
          </a:p>
          <a:p>
            <a:r>
              <a:rPr lang="pt-PT" dirty="0"/>
              <a:t>O "intenso sofrimento patriótico" leva-o a antever um império que se encontra para além do material. </a:t>
            </a:r>
          </a:p>
          <a:p>
            <a:pPr marL="0" indent="0">
              <a:buNone/>
            </a:pPr>
            <a:endParaRPr lang="pt-PT" dirty="0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3676" y="995880"/>
            <a:ext cx="3998174" cy="57839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306786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0"/>
            <a:ext cx="10515600" cy="1325563"/>
          </a:xfrm>
        </p:spPr>
        <p:txBody>
          <a:bodyPr/>
          <a:lstStyle/>
          <a:p>
            <a:r>
              <a:rPr lang="pt-PT" dirty="0"/>
              <a:t>O Quinto Império -  Fernando Pessoa</a:t>
            </a:r>
            <a:endParaRPr lang="en-GB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62549" y="1807519"/>
            <a:ext cx="11814773" cy="4351338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pt-PT" dirty="0"/>
              <a:t>“(…)com a civilização que vivemos, do Império espiritual da Grécia, origem do que espiritualmente somos. E, sendo esse o Primeiro Império, o Segundo é o de Roma. O Terceiro o da Cristandade, e o Quarto o da Europa – isto é, da Europa laica de depois da Renascença. Aqui o </a:t>
            </a:r>
            <a:r>
              <a:rPr lang="pt-PT" i="1" dirty="0"/>
              <a:t>Quinto Império </a:t>
            </a:r>
            <a:r>
              <a:rPr lang="pt-PT" dirty="0"/>
              <a:t>terá de ser outro (…) Nós o atribuímos a Portugal, para quem o esperamos." 						  	</a:t>
            </a:r>
            <a:r>
              <a:rPr lang="pt-PT" sz="2200" dirty="0"/>
              <a:t>(Textos transcritos por António Quadros, em </a:t>
            </a:r>
            <a:r>
              <a:rPr lang="pt-PT" sz="2200" i="1" dirty="0"/>
              <a:t>Fernando Pessoa, Iniciação Global à Obra</a:t>
            </a:r>
            <a:r>
              <a:rPr lang="pt-PT" sz="2200" dirty="0"/>
              <a:t>)</a:t>
            </a:r>
          </a:p>
          <a:p>
            <a:pPr marL="0" indent="0">
              <a:buNone/>
            </a:pPr>
            <a:r>
              <a:rPr lang="pt-PT" dirty="0"/>
              <a:t> </a:t>
            </a:r>
          </a:p>
          <a:p>
            <a:pPr marL="0" indent="0">
              <a:buNone/>
            </a:pPr>
            <a:r>
              <a:rPr lang="pt-PT" i="1" dirty="0"/>
              <a:t>“O Quinto Império. O futuro de Portugal – que não calculo, mas sei – está escrito já, para quem saiba lê-lo, nas trovas do Bandarra, e também nas quadras de Nostradamus. Esse futuro é sermos tudo.“</a:t>
            </a:r>
          </a:p>
          <a:p>
            <a:pPr marL="0" indent="0" algn="r">
              <a:buNone/>
            </a:pPr>
            <a:r>
              <a:rPr lang="pt-PT" sz="2200" dirty="0"/>
              <a:t>(entrevista a Alves Martins (1897-1929) em Revista Portuguesa, nº 23-24, de 13 de outubro de 1923)</a:t>
            </a:r>
            <a:endParaRPr lang="en-GB" sz="2200" dirty="0"/>
          </a:p>
        </p:txBody>
      </p:sp>
    </p:spTree>
    <p:extLst>
      <p:ext uri="{BB962C8B-B14F-4D97-AF65-F5344CB8AC3E}">
        <p14:creationId xmlns:p14="http://schemas.microsoft.com/office/powerpoint/2010/main" val="31857686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165948"/>
            <a:ext cx="10515600" cy="1325563"/>
          </a:xfrm>
        </p:spPr>
        <p:txBody>
          <a:bodyPr/>
          <a:lstStyle/>
          <a:p>
            <a:pPr algn="ctr"/>
            <a:r>
              <a:rPr lang="pt-PT" dirty="0"/>
              <a:t>Summary</a:t>
            </a:r>
            <a:endParaRPr lang="en-GB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838200" y="1380655"/>
            <a:ext cx="11262511" cy="5477345"/>
          </a:xfrm>
        </p:spPr>
        <p:txBody>
          <a:bodyPr>
            <a:normAutofit/>
          </a:bodyPr>
          <a:lstStyle/>
          <a:p>
            <a:pPr marL="514350" lvl="0" indent="-514350">
              <a:buAutoNum type="arabicPeriod"/>
            </a:pPr>
            <a:r>
              <a:rPr lang="pt-PT" dirty="0"/>
              <a:t>Sebastianismo e o Quinto Império, a Inquisição e a Decadência ou Declínio? (XVII-XVIII)</a:t>
            </a:r>
          </a:p>
          <a:p>
            <a:pPr marL="514350" lvl="0" indent="-514350">
              <a:buAutoNum type="arabicPeriod"/>
            </a:pPr>
            <a:r>
              <a:rPr lang="pt-PT" dirty="0"/>
              <a:t>O modernismo.</a:t>
            </a:r>
          </a:p>
          <a:p>
            <a:pPr marL="0" lvl="0" indent="0">
              <a:buNone/>
            </a:pPr>
            <a:endParaRPr lang="pt-PT" dirty="0"/>
          </a:p>
          <a:p>
            <a:pPr marL="0" lvl="0" indent="0" algn="ctr">
              <a:buNone/>
            </a:pPr>
            <a:r>
              <a:rPr lang="pt-PT" b="1" dirty="0"/>
              <a:t>Portuguese Culture through its Literature</a:t>
            </a:r>
          </a:p>
          <a:p>
            <a:pPr marL="514350" indent="-514350">
              <a:buFont typeface="Arial" panose="020B0604020202020204" pitchFamily="34" charset="0"/>
              <a:buAutoNum type="arabicPeriod"/>
            </a:pPr>
            <a:r>
              <a:rPr lang="pt-PT" dirty="0"/>
              <a:t>The epic </a:t>
            </a:r>
            <a:r>
              <a:rPr lang="pt-PT" b="1" dirty="0"/>
              <a:t>poetry</a:t>
            </a:r>
            <a:r>
              <a:rPr lang="pt-PT" dirty="0"/>
              <a:t> - ‘Lusíadas’ of Luís Camões. </a:t>
            </a:r>
          </a:p>
          <a:p>
            <a:pPr marL="514350" indent="-514350">
              <a:buFont typeface="Arial" panose="020B0604020202020204" pitchFamily="34" charset="0"/>
              <a:buAutoNum type="arabicPeriod"/>
            </a:pPr>
            <a:r>
              <a:rPr lang="en-GB" dirty="0"/>
              <a:t>The features of Portuguese Literature: Between the founder of Modern Literature Almeida Garret to Romanticism and Realism </a:t>
            </a:r>
            <a:r>
              <a:rPr lang="pt-PT" dirty="0"/>
              <a:t>The genius of Eça de Queiroz</a:t>
            </a:r>
            <a:endParaRPr lang="en-GB" b="1" dirty="0"/>
          </a:p>
          <a:p>
            <a:pPr marL="0" lv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89239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207818" y="268143"/>
            <a:ext cx="11831782" cy="1325563"/>
          </a:xfrm>
        </p:spPr>
        <p:txBody>
          <a:bodyPr/>
          <a:lstStyle/>
          <a:p>
            <a:r>
              <a:rPr lang="pt-PT" dirty="0"/>
              <a:t>The myth of Sebastianismo for </a:t>
            </a:r>
            <a:r>
              <a:rPr lang="pt-PT" i="1" dirty="0"/>
              <a:t>Restauração </a:t>
            </a:r>
            <a:r>
              <a:rPr lang="pt-PT" dirty="0"/>
              <a:t>of 1640</a:t>
            </a:r>
            <a:endParaRPr lang="tr-TR" dirty="0"/>
          </a:p>
        </p:txBody>
      </p:sp>
      <p:sp>
        <p:nvSpPr>
          <p:cNvPr id="6" name="İçerik Yer Tutucusu 2"/>
          <p:cNvSpPr txBox="1">
            <a:spLocks/>
          </p:cNvSpPr>
          <p:nvPr/>
        </p:nvSpPr>
        <p:spPr>
          <a:xfrm>
            <a:off x="207818" y="1922607"/>
            <a:ext cx="6857999" cy="50323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en-US" i="1" dirty="0"/>
              <a:t>“A </a:t>
            </a:r>
            <a:r>
              <a:rPr lang="en-US" i="1" dirty="0" err="1"/>
              <a:t>consciência</a:t>
            </a:r>
            <a:r>
              <a:rPr lang="en-US" i="1" dirty="0"/>
              <a:t> de </a:t>
            </a:r>
            <a:r>
              <a:rPr lang="en-US" i="1" dirty="0" err="1"/>
              <a:t>uma</a:t>
            </a:r>
            <a:r>
              <a:rPr lang="en-US" i="1" dirty="0"/>
              <a:t> </a:t>
            </a:r>
            <a:r>
              <a:rPr lang="en-US" i="1" dirty="0" err="1"/>
              <a:t>identidade</a:t>
            </a:r>
            <a:r>
              <a:rPr lang="en-US" i="1" dirty="0"/>
              <a:t> </a:t>
            </a:r>
            <a:r>
              <a:rPr lang="en-US" i="1" dirty="0" err="1"/>
              <a:t>nacional</a:t>
            </a:r>
            <a:r>
              <a:rPr lang="en-US" i="1" dirty="0"/>
              <a:t> </a:t>
            </a:r>
            <a:r>
              <a:rPr lang="en-US" i="1" dirty="0" err="1"/>
              <a:t>tinha</a:t>
            </a:r>
            <a:r>
              <a:rPr lang="en-US" i="1" dirty="0"/>
              <a:t> </a:t>
            </a:r>
            <a:r>
              <a:rPr lang="en-US" i="1" dirty="0" err="1"/>
              <a:t>sido</a:t>
            </a:r>
            <a:r>
              <a:rPr lang="en-US" i="1" dirty="0"/>
              <a:t> </a:t>
            </a:r>
            <a:r>
              <a:rPr lang="en-US" i="1" dirty="0" err="1"/>
              <a:t>desenvolvida</a:t>
            </a:r>
            <a:r>
              <a:rPr lang="en-US" i="1" dirty="0"/>
              <a:t>, </a:t>
            </a:r>
            <a:r>
              <a:rPr lang="en-US" i="1" dirty="0" err="1"/>
              <a:t>talvez</a:t>
            </a:r>
            <a:r>
              <a:rPr lang="en-US" i="1" dirty="0"/>
              <a:t> pela </a:t>
            </a:r>
            <a:r>
              <a:rPr lang="en-US" i="1" dirty="0" err="1"/>
              <a:t>primeira</a:t>
            </a:r>
            <a:r>
              <a:rPr lang="en-US" i="1" dirty="0"/>
              <a:t> </a:t>
            </a:r>
            <a:r>
              <a:rPr lang="en-US" i="1" dirty="0" err="1"/>
              <a:t>vez</a:t>
            </a:r>
            <a:r>
              <a:rPr lang="en-US" i="1" dirty="0"/>
              <a:t> </a:t>
            </a:r>
            <a:r>
              <a:rPr lang="en-US" i="1" dirty="0" err="1"/>
              <a:t>desde</a:t>
            </a:r>
            <a:r>
              <a:rPr lang="en-US" i="1" dirty="0"/>
              <a:t> a </a:t>
            </a:r>
            <a:r>
              <a:rPr lang="en-US" i="1" dirty="0" err="1"/>
              <a:t>fundação</a:t>
            </a:r>
            <a:r>
              <a:rPr lang="en-US" i="1" dirty="0"/>
              <a:t> do </a:t>
            </a:r>
            <a:r>
              <a:rPr lang="en-US" i="1" dirty="0" err="1"/>
              <a:t>reino</a:t>
            </a:r>
            <a:r>
              <a:rPr lang="en-US" i="1" dirty="0"/>
              <a:t> (…)” </a:t>
            </a:r>
            <a:r>
              <a:rPr lang="pt-PT" sz="2000" dirty="0"/>
              <a:t>(Espírito Santo, p.12)</a:t>
            </a:r>
          </a:p>
          <a:p>
            <a:pPr marL="0" indent="0" algn="just">
              <a:buNone/>
            </a:pPr>
            <a:endParaRPr lang="pt-PT" sz="2000" dirty="0"/>
          </a:p>
          <a:p>
            <a:pPr marL="0" indent="0" algn="just">
              <a:buNone/>
            </a:pPr>
            <a:r>
              <a:rPr lang="en-US" dirty="0"/>
              <a:t>Prophetic and messianic movement based on the belief that the Portuguese king Dom </a:t>
            </a:r>
            <a:r>
              <a:rPr lang="en-US" dirty="0" err="1"/>
              <a:t>Sebastião</a:t>
            </a:r>
            <a:r>
              <a:rPr lang="en-US" dirty="0"/>
              <a:t> (1554-1578), disappeared in the battle of </a:t>
            </a:r>
            <a:r>
              <a:rPr lang="en-US" dirty="0" err="1"/>
              <a:t>Alcácer</a:t>
            </a:r>
            <a:r>
              <a:rPr lang="en-US" dirty="0"/>
              <a:t> </a:t>
            </a:r>
            <a:r>
              <a:rPr lang="en-US" dirty="0" err="1"/>
              <a:t>Quibir</a:t>
            </a:r>
            <a:r>
              <a:rPr lang="en-US" dirty="0"/>
              <a:t>, will return to Portugal on a foggy morning </a:t>
            </a:r>
            <a:r>
              <a:rPr lang="en-US" i="1" dirty="0"/>
              <a:t>“O </a:t>
            </a:r>
            <a:r>
              <a:rPr lang="en-US" i="1" dirty="0" err="1"/>
              <a:t>Enconberto</a:t>
            </a:r>
            <a:r>
              <a:rPr lang="en-US" i="1" dirty="0"/>
              <a:t>” </a:t>
            </a:r>
            <a:r>
              <a:rPr lang="en-US" dirty="0"/>
              <a:t>to lead the country to a new era of splendor.  </a:t>
            </a:r>
            <a:endParaRPr lang="tr-TR" dirty="0"/>
          </a:p>
        </p:txBody>
      </p:sp>
      <p:pic>
        <p:nvPicPr>
          <p:cNvPr id="7" name="İçerik Yer Tutucusu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6122" y="2401094"/>
            <a:ext cx="4743478" cy="33112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88185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09600" y="0"/>
            <a:ext cx="11831782" cy="1325563"/>
          </a:xfrm>
        </p:spPr>
        <p:txBody>
          <a:bodyPr/>
          <a:lstStyle/>
          <a:p>
            <a:r>
              <a:rPr lang="pt-PT" dirty="0"/>
              <a:t>Sebastianismo in Pessoa’s </a:t>
            </a:r>
            <a:r>
              <a:rPr lang="pt-PT" i="1" dirty="0"/>
              <a:t>‘Mensagem’</a:t>
            </a:r>
            <a:endParaRPr lang="tr-TR" i="1" dirty="0"/>
          </a:p>
        </p:txBody>
      </p:sp>
      <p:sp>
        <p:nvSpPr>
          <p:cNvPr id="6" name="İçerik Yer Tutucusu 2"/>
          <p:cNvSpPr txBox="1">
            <a:spLocks/>
          </p:cNvSpPr>
          <p:nvPr/>
        </p:nvSpPr>
        <p:spPr>
          <a:xfrm>
            <a:off x="207818" y="1922607"/>
            <a:ext cx="6857999" cy="50323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endParaRPr lang="tr-TR" dirty="0"/>
          </a:p>
        </p:txBody>
      </p:sp>
      <p:sp>
        <p:nvSpPr>
          <p:cNvPr id="8" name="İçerik Yer Tutucusu 7"/>
          <p:cNvSpPr>
            <a:spLocks noGrp="1"/>
          </p:cNvSpPr>
          <p:nvPr>
            <p:ph idx="1"/>
          </p:nvPr>
        </p:nvSpPr>
        <p:spPr>
          <a:xfrm>
            <a:off x="450273" y="1579851"/>
            <a:ext cx="5687291" cy="4351338"/>
          </a:xfrm>
        </p:spPr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br>
              <a:rPr lang="pt-BR" dirty="0"/>
            </a:br>
            <a:r>
              <a:rPr lang="pt-BR" dirty="0"/>
              <a:t>        D. SEBASTIÃO</a:t>
            </a:r>
          </a:p>
          <a:p>
            <a:pPr marL="0" indent="0" algn="ctr">
              <a:buNone/>
            </a:pPr>
            <a:r>
              <a:rPr lang="pt-BR" dirty="0"/>
              <a:t> REI DE PORTUGAL</a:t>
            </a:r>
          </a:p>
          <a:p>
            <a:pPr marL="0" indent="0" algn="ctr">
              <a:buNone/>
            </a:pPr>
            <a:r>
              <a:rPr lang="pt-BR" dirty="0"/>
              <a:t> </a:t>
            </a:r>
          </a:p>
          <a:p>
            <a:pPr marL="0" indent="0">
              <a:buNone/>
            </a:pPr>
            <a:r>
              <a:rPr lang="pt-BR" i="1" dirty="0"/>
              <a:t>Louco, sim, louco, porque quis grandeza</a:t>
            </a:r>
          </a:p>
          <a:p>
            <a:pPr marL="0" indent="0">
              <a:buNone/>
            </a:pPr>
            <a:r>
              <a:rPr lang="pt-BR" i="1" dirty="0"/>
              <a:t>Qual a Sorte a não dá.</a:t>
            </a:r>
          </a:p>
          <a:p>
            <a:pPr marL="0" indent="0">
              <a:buNone/>
            </a:pPr>
            <a:r>
              <a:rPr lang="pt-BR" i="1" dirty="0"/>
              <a:t>Não coube em mim minha certeza;</a:t>
            </a:r>
          </a:p>
          <a:p>
            <a:pPr marL="0" indent="0">
              <a:buNone/>
            </a:pPr>
            <a:r>
              <a:rPr lang="pt-BR" i="1" dirty="0"/>
              <a:t>Por isso onde o areal está</a:t>
            </a:r>
          </a:p>
          <a:p>
            <a:pPr marL="0" indent="0">
              <a:buNone/>
            </a:pPr>
            <a:r>
              <a:rPr lang="pt-BR" i="1" dirty="0"/>
              <a:t>Ficou meu ser que houve, não o que há</a:t>
            </a:r>
            <a:r>
              <a:rPr lang="pt-BR" dirty="0"/>
              <a:t> (...)</a:t>
            </a:r>
          </a:p>
          <a:p>
            <a:endParaRPr lang="tr-TR" dirty="0"/>
          </a:p>
        </p:txBody>
      </p:sp>
      <p:pic>
        <p:nvPicPr>
          <p:cNvPr id="10" name="Resim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0019" y="1325563"/>
            <a:ext cx="3387436" cy="5485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43829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99655" y="-106724"/>
            <a:ext cx="11831782" cy="1325563"/>
          </a:xfrm>
        </p:spPr>
        <p:txBody>
          <a:bodyPr/>
          <a:lstStyle/>
          <a:p>
            <a:r>
              <a:rPr lang="pt-PT" dirty="0"/>
              <a:t>Sebastianismo in Pessoa’s </a:t>
            </a:r>
            <a:r>
              <a:rPr lang="pt-PT" i="1" dirty="0"/>
              <a:t>‘Mensagem’</a:t>
            </a:r>
            <a:endParaRPr lang="tr-TR" i="1" dirty="0"/>
          </a:p>
        </p:txBody>
      </p:sp>
      <p:sp>
        <p:nvSpPr>
          <p:cNvPr id="6" name="İçerik Yer Tutucusu 2"/>
          <p:cNvSpPr txBox="1">
            <a:spLocks/>
          </p:cNvSpPr>
          <p:nvPr/>
        </p:nvSpPr>
        <p:spPr>
          <a:xfrm>
            <a:off x="207818" y="1922607"/>
            <a:ext cx="6857999" cy="50323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endParaRPr lang="tr-TR" dirty="0"/>
          </a:p>
        </p:txBody>
      </p:sp>
      <p:sp>
        <p:nvSpPr>
          <p:cNvPr id="8" name="İçerik Yer Tutucusu 7"/>
          <p:cNvSpPr>
            <a:spLocks noGrp="1"/>
          </p:cNvSpPr>
          <p:nvPr>
            <p:ph idx="1"/>
          </p:nvPr>
        </p:nvSpPr>
        <p:spPr>
          <a:xfrm>
            <a:off x="473507" y="1455880"/>
            <a:ext cx="5811982" cy="4931785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pt-BR" dirty="0"/>
              <a:t>D. SEBASTIÃO</a:t>
            </a:r>
          </a:p>
          <a:p>
            <a:pPr marL="0" indent="0">
              <a:buNone/>
            </a:pPr>
            <a:endParaRPr lang="pt-BR" dirty="0"/>
          </a:p>
          <a:p>
            <a:pPr marL="0" indent="0">
              <a:buNone/>
            </a:pPr>
            <a:r>
              <a:rPr lang="pt-BR" i="1" dirty="0"/>
              <a:t>(...)</a:t>
            </a:r>
          </a:p>
          <a:p>
            <a:pPr marL="0" indent="0">
              <a:buNone/>
            </a:pPr>
            <a:r>
              <a:rPr lang="pt-BR" i="1" dirty="0"/>
              <a:t>Que importa o areal e a morte e a desventura</a:t>
            </a:r>
          </a:p>
          <a:p>
            <a:pPr marL="0" indent="0">
              <a:buNone/>
            </a:pPr>
            <a:r>
              <a:rPr lang="pt-BR" i="1" dirty="0"/>
              <a:t>Se com Deus me guardei?</a:t>
            </a:r>
          </a:p>
          <a:p>
            <a:pPr marL="0" indent="0">
              <a:buNone/>
            </a:pPr>
            <a:r>
              <a:rPr lang="pt-BR" i="1" dirty="0"/>
              <a:t>É O que eu me sonhei que eterno dura,</a:t>
            </a:r>
          </a:p>
          <a:p>
            <a:pPr marL="0" indent="0">
              <a:buNone/>
            </a:pPr>
            <a:r>
              <a:rPr lang="pt-BR" i="1" dirty="0"/>
              <a:t>É Esse que regressarei.</a:t>
            </a:r>
          </a:p>
          <a:p>
            <a:endParaRPr lang="tr-TR" dirty="0"/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3309" y="1095446"/>
            <a:ext cx="3686319" cy="56526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15343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17419" y="-106724"/>
            <a:ext cx="11831782" cy="1325563"/>
          </a:xfrm>
        </p:spPr>
        <p:txBody>
          <a:bodyPr/>
          <a:lstStyle/>
          <a:p>
            <a:r>
              <a:rPr lang="pt-PT" i="1" dirty="0"/>
              <a:t>O Encoberto </a:t>
            </a:r>
            <a:r>
              <a:rPr lang="pt-PT" dirty="0"/>
              <a:t>in Pessoa’s </a:t>
            </a:r>
            <a:r>
              <a:rPr lang="pt-PT" i="1" dirty="0"/>
              <a:t>‘Mensagem’</a:t>
            </a:r>
            <a:endParaRPr lang="tr-TR" i="1" dirty="0"/>
          </a:p>
        </p:txBody>
      </p:sp>
      <p:sp>
        <p:nvSpPr>
          <p:cNvPr id="6" name="İçerik Yer Tutucusu 2"/>
          <p:cNvSpPr txBox="1">
            <a:spLocks/>
          </p:cNvSpPr>
          <p:nvPr/>
        </p:nvSpPr>
        <p:spPr>
          <a:xfrm>
            <a:off x="207818" y="1922607"/>
            <a:ext cx="6857999" cy="50323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endParaRPr lang="tr-TR" dirty="0"/>
          </a:p>
        </p:txBody>
      </p:sp>
      <p:sp>
        <p:nvSpPr>
          <p:cNvPr id="8" name="İçerik Yer Tutucusu 7"/>
          <p:cNvSpPr>
            <a:spLocks noGrp="1"/>
          </p:cNvSpPr>
          <p:nvPr>
            <p:ph idx="1"/>
          </p:nvPr>
        </p:nvSpPr>
        <p:spPr>
          <a:xfrm>
            <a:off x="564573" y="1218839"/>
            <a:ext cx="5811982" cy="4931785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pt-BR" dirty="0"/>
          </a:p>
          <a:p>
            <a:pPr marL="0" indent="0" algn="ctr">
              <a:buNone/>
            </a:pPr>
            <a:r>
              <a:rPr lang="pt-BR" dirty="0"/>
              <a:t>NEVOEIRO</a:t>
            </a:r>
          </a:p>
          <a:p>
            <a:pPr marL="0" indent="0">
              <a:buNone/>
            </a:pPr>
            <a:endParaRPr lang="pt-BR" dirty="0"/>
          </a:p>
          <a:p>
            <a:pPr marL="0" indent="0">
              <a:buNone/>
            </a:pPr>
            <a:r>
              <a:rPr lang="pt-BR" dirty="0"/>
              <a:t>(...) Tudo é incerto e derradeiro.</a:t>
            </a:r>
          </a:p>
          <a:p>
            <a:pPr marL="0" indent="0">
              <a:buNone/>
            </a:pPr>
            <a:r>
              <a:rPr lang="pt-BR" dirty="0"/>
              <a:t>Tudo é disperso, nada é inteiro.</a:t>
            </a:r>
          </a:p>
          <a:p>
            <a:pPr marL="0" indent="0">
              <a:buNone/>
            </a:pPr>
            <a:r>
              <a:rPr lang="pt-BR" dirty="0"/>
              <a:t>Ó Portugal, hoje és nevoeiro...</a:t>
            </a:r>
          </a:p>
          <a:p>
            <a:pPr marL="0" indent="0">
              <a:buNone/>
            </a:pPr>
            <a:r>
              <a:rPr lang="pt-BR" dirty="0"/>
              <a:t>É a hora!</a:t>
            </a:r>
          </a:p>
          <a:p>
            <a:pPr marL="0" indent="0">
              <a:buNone/>
            </a:pPr>
            <a:r>
              <a:rPr lang="pt-BR" dirty="0"/>
              <a:t>                                 </a:t>
            </a:r>
            <a:r>
              <a:rPr lang="pt-BR" i="1" dirty="0"/>
              <a:t>Valete, Fratres.</a:t>
            </a:r>
            <a:endParaRPr lang="pt-BR" dirty="0"/>
          </a:p>
          <a:p>
            <a:endParaRPr lang="tr-TR" dirty="0"/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8565" y="1052584"/>
            <a:ext cx="3463635" cy="55338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737041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25563"/>
          </a:xfrm>
        </p:spPr>
        <p:txBody>
          <a:bodyPr/>
          <a:lstStyle/>
          <a:p>
            <a:pPr algn="ctr"/>
            <a:r>
              <a:rPr lang="pt-PT" dirty="0"/>
              <a:t>O Quinto Império – Padre António Vieira (1608-1697)</a:t>
            </a:r>
            <a:endParaRPr lang="en-GB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46915" y="2259422"/>
            <a:ext cx="7297093" cy="499163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t-PT" dirty="0"/>
              <a:t>O Padre António Vieira, ao desenvolver o mito do Quinto Império, considera que:</a:t>
            </a:r>
          </a:p>
          <a:p>
            <a:pPr marL="0" indent="0">
              <a:buNone/>
            </a:pPr>
            <a:endParaRPr lang="pt-PT" dirty="0"/>
          </a:p>
          <a:p>
            <a:r>
              <a:rPr lang="pt-PT" dirty="0"/>
              <a:t>depois desses grandes impérios liderados por Nabucodonosor (da Babilónia ou dos Assírios), por Ciro (da Pérsia), por Péricles (da Grécia) e por César (de Roma), chegará o Império Universal Cristão, o Quinto Império, liderado pelo Rei de Portugal. </a:t>
            </a:r>
            <a:endParaRPr lang="pt-PT" i="1" dirty="0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44008" y="1255831"/>
            <a:ext cx="4539895" cy="53869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434550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0"/>
            <a:ext cx="9813956" cy="1325563"/>
          </a:xfrm>
        </p:spPr>
        <p:txBody>
          <a:bodyPr/>
          <a:lstStyle/>
          <a:p>
            <a:pPr algn="ctr"/>
            <a:r>
              <a:rPr lang="pt-PT" dirty="0"/>
              <a:t>O Quinto Império – Padre António Vieira</a:t>
            </a:r>
            <a:endParaRPr lang="en-GB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0" y="1824856"/>
            <a:ext cx="7297093" cy="4991634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pt-PT" dirty="0"/>
              <a:t>Diz Vieira em ‘</a:t>
            </a:r>
            <a:r>
              <a:rPr lang="pt-PT" i="1" dirty="0"/>
              <a:t>História do Futuro’</a:t>
            </a:r>
            <a:r>
              <a:rPr lang="pt-PT" dirty="0"/>
              <a:t>: </a:t>
            </a:r>
          </a:p>
          <a:p>
            <a:pPr marL="0" indent="0">
              <a:buNone/>
            </a:pPr>
            <a:endParaRPr lang="pt-PT" dirty="0"/>
          </a:p>
          <a:p>
            <a:pPr marL="0" indent="0">
              <a:buNone/>
            </a:pPr>
            <a:r>
              <a:rPr lang="pt-PT" i="1" dirty="0"/>
              <a:t>"Chamamos Império Quinto ao novo e futuro que mostrará o discurso desta nossa História; o qual se há de seguir ao Império Romano na mesma forma de sucessão em que o Romano se seguiu ao Grego, o Grego ao Persa e o Persa ao Assírio".</a:t>
            </a: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7628" y="1228670"/>
            <a:ext cx="4539895" cy="53869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913811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dirty="0"/>
              <a:t>O Quinto Império – Padre António Vieira</a:t>
            </a:r>
            <a:endParaRPr lang="en-GB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48901" y="1825625"/>
            <a:ext cx="11157642" cy="5032375"/>
          </a:xfrm>
        </p:spPr>
        <p:txBody>
          <a:bodyPr>
            <a:normAutofit/>
          </a:bodyPr>
          <a:lstStyle/>
          <a:p>
            <a:r>
              <a:rPr lang="pt-PT" dirty="0"/>
              <a:t>Mas neste labor de encontrar um novo papel para Portugal, que à época atravessava um período de declínio pós-restauração da independência, havia o sentimento prático de devolver a esperança às elites e a um povo inteiro.</a:t>
            </a:r>
          </a:p>
          <a:p>
            <a:endParaRPr lang="pt-PT" dirty="0"/>
          </a:p>
          <a:p>
            <a:r>
              <a:rPr lang="pt-PT" dirty="0"/>
              <a:t>Na “História do Futuro” os portugueses seriam o povo eleito para construir o Quinto Império de Cristo na terra. </a:t>
            </a:r>
          </a:p>
          <a:p>
            <a:pPr marL="0" indent="0">
              <a:buNone/>
            </a:pPr>
            <a:endParaRPr lang="pt-PT" i="1" dirty="0"/>
          </a:p>
          <a:p>
            <a:pPr marL="0" indent="0">
              <a:buNone/>
            </a:pPr>
            <a:r>
              <a:rPr lang="en-GB" i="1" dirty="0">
                <a:hlinkClick r:id="rId2"/>
              </a:rPr>
              <a:t>http://ensina.rtp.pt/artigo/padre-antonio-vieira-e-a-utopia-do-quinto-imperio-do-mundo/</a:t>
            </a:r>
            <a:endParaRPr lang="en-GB" i="1" dirty="0"/>
          </a:p>
        </p:txBody>
      </p:sp>
    </p:spTree>
    <p:extLst>
      <p:ext uri="{BB962C8B-B14F-4D97-AF65-F5344CB8AC3E}">
        <p14:creationId xmlns:p14="http://schemas.microsoft.com/office/powerpoint/2010/main" val="283371183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600</Words>
  <Application>Microsoft Office PowerPoint</Application>
  <PresentationFormat>Widescreen</PresentationFormat>
  <Paragraphs>63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5" baseType="lpstr">
      <vt:lpstr>Arial</vt:lpstr>
      <vt:lpstr>Calibri</vt:lpstr>
      <vt:lpstr>Calibri Light</vt:lpstr>
      <vt:lpstr>Office Theme</vt:lpstr>
      <vt:lpstr>PowerPoint Presentation</vt:lpstr>
      <vt:lpstr>Summary</vt:lpstr>
      <vt:lpstr>The myth of Sebastianismo for Restauração of 1640</vt:lpstr>
      <vt:lpstr>Sebastianismo in Pessoa’s ‘Mensagem’</vt:lpstr>
      <vt:lpstr>Sebastianismo in Pessoa’s ‘Mensagem’</vt:lpstr>
      <vt:lpstr>O Encoberto in Pessoa’s ‘Mensagem’</vt:lpstr>
      <vt:lpstr>O Quinto Império – Padre António Vieira (1608-1697)</vt:lpstr>
      <vt:lpstr>O Quinto Império – Padre António Vieira</vt:lpstr>
      <vt:lpstr>O Quinto Império – Padre António Vieira</vt:lpstr>
      <vt:lpstr>O Quinto Império -  Fernando Pessoa</vt:lpstr>
      <vt:lpstr>O Quinto Império -  Fernando Pessoa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José Duarte</dc:creator>
  <cp:lastModifiedBy>José Duarte</cp:lastModifiedBy>
  <cp:revision>2</cp:revision>
  <dcterms:created xsi:type="dcterms:W3CDTF">2020-05-04T11:53:49Z</dcterms:created>
  <dcterms:modified xsi:type="dcterms:W3CDTF">2020-05-04T11:55:39Z</dcterms:modified>
</cp:coreProperties>
</file>