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57" r:id="rId3"/>
    <p:sldId id="297" r:id="rId4"/>
    <p:sldId id="298" r:id="rId5"/>
    <p:sldId id="299" r:id="rId6"/>
    <p:sldId id="300" r:id="rId7"/>
    <p:sldId id="282" r:id="rId8"/>
    <p:sldId id="304" r:id="rId9"/>
    <p:sldId id="289" r:id="rId10"/>
    <p:sldId id="283" r:id="rId11"/>
    <p:sldId id="284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92BB9-4621-4B21-A00D-A4DBAE42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A6E6C-98E0-4716-BC53-EF9B0DDAD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F3393-8799-45F0-941B-D8563EAA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EEA0-C259-42DE-9E8B-C4B2FAD96788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5C196-EC47-4E82-B7D0-C5563B27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C8F23-194F-405A-8A3C-83A18C85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BFAD-768C-4BA9-9F11-122678CB52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872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AC3A-FAF4-43A3-BD55-0104CEF4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E8431-FAA0-4CE1-B45E-47D797083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7D0A6-469E-493A-A432-02F0E746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EEA0-C259-42DE-9E8B-C4B2FAD96788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E5CA5-EE2C-4750-9C8A-7FEC3465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8A2D9-5BAF-4AB7-A225-84F420205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BFAD-768C-4BA9-9F11-122678CB52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46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E179D4-B992-4346-BE9E-20C43188F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88ACC-5837-45A1-B457-BD5304C66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A9629-EB30-4438-A3DD-B08A505C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EEA0-C259-42DE-9E8B-C4B2FAD96788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4827D-48C7-4380-89F4-55BF20D0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E721C-52CD-4E07-B7B1-6E59A3D0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BFAD-768C-4BA9-9F11-122678CB52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69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CCDB-F4C1-46A5-9F40-CACF4AD1B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FAA6E-0DEE-48A8-BBF4-99CF89494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67C7B-28DA-4118-B7B2-5EB242DF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EEA0-C259-42DE-9E8B-C4B2FAD96788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DB641-838B-4705-9098-6B1E6743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0FE44-44C7-4584-A4B3-F3C19ECD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BFAD-768C-4BA9-9F11-122678CB52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806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7824-678B-4689-97FA-4323AFDA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C83A6-B28A-4899-A20A-A18D08AD2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36324-80E3-4DF5-9972-FDFDE187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EEA0-C259-42DE-9E8B-C4B2FAD96788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097BC-2786-4BD3-A765-D16C83326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C6B6-A4DE-409A-9AB1-9031B347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BFAD-768C-4BA9-9F11-122678CB52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705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5F11-5AD2-4C5E-AECB-751AD18E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67FF4-EE9B-4956-BCF1-11A43ED6C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42981-70EC-45D7-B086-358536A55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260CF-D4B8-4295-8E58-45599D252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EEA0-C259-42DE-9E8B-C4B2FAD96788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66F51-C7D8-4078-92C3-EF600664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78190-817C-4D7D-9165-6FA8351F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BFAD-768C-4BA9-9F11-122678CB52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23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839B0-2F7D-49F9-9D07-6C56EEFE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9E4CD-3EE8-438B-8FF5-DFF245B79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B2CC-16CE-46ED-8561-2DA649D0D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7C2D6D-26FA-40DC-9E14-C6F330D10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4565F-F8F4-45AB-B35D-5162BDC71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5BD2E6-C534-4548-8EFB-B2C8655B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EEA0-C259-42DE-9E8B-C4B2FAD96788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EB09B9-CB70-4F1E-830D-265F2A9F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F7CCD4-6385-485A-BF5E-1DB63C2F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BFAD-768C-4BA9-9F11-122678CB52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412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C83E-62DA-46E4-973E-590BE705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4240E-7E28-4998-BDB0-27000DBC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EEA0-C259-42DE-9E8B-C4B2FAD96788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91AE2-16B3-4FA8-8676-2A8A7A321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6C660-ABA5-4141-8683-FA0AD93E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BFAD-768C-4BA9-9F11-122678CB52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9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58E60-36C6-4EE6-9764-D919E665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EEA0-C259-42DE-9E8B-C4B2FAD96788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07B381-B456-4CDC-B958-2A89409B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25BEF-3012-4DB6-A978-90F96574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BFAD-768C-4BA9-9F11-122678CB52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394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E4A0-B19B-4DA5-B751-95C01543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AA533-4192-4295-B78B-AF5924BFC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7DB77-1D37-43FA-BDB4-6DD1033C8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5DA14-5C57-42D7-828B-CA625421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EEA0-C259-42DE-9E8B-C4B2FAD96788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B611C-ACD7-4BE6-A9C4-BF33D122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BD72E-3160-46EE-A2E0-B88603C3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BFAD-768C-4BA9-9F11-122678CB52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610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04A96-69B2-4E82-986A-B3E76BE8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C08D0B-7C4B-401A-B808-F6AD1527B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0DB1C-E733-4085-B054-F687CAFA3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293C1-1FE7-4D05-AFF0-482BACF1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EEA0-C259-42DE-9E8B-C4B2FAD96788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BED4D-9072-4ACF-B985-A2A1383C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03343-9C70-42E3-8AE3-11E5AF66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BFAD-768C-4BA9-9F11-122678CB52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357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15383-FB57-4132-BD69-53EBC2A2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18EBB-8DB5-4BC9-A0AD-F5708F5D3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5F15C-4A09-4EEF-81A3-DAA4DA841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DEEA0-C259-42DE-9E8B-C4B2FAD96788}" type="datetimeFigureOut">
              <a:rPr lang="pt-PT" smtClean="0"/>
              <a:t>04/05/2020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1D1B7-854C-4E7E-B08F-B0130178A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1BA39-2849-428E-B1DD-154258B6C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FBFAD-768C-4BA9-9F11-122678CB52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815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nsina.rtp.pt/artigo/padre-antonio-vieira-e-a-utopia-do-quinto-imperio-do-mund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2807" y="3783106"/>
            <a:ext cx="9448800" cy="2246501"/>
          </a:xfrm>
        </p:spPr>
        <p:txBody>
          <a:bodyPr/>
          <a:lstStyle/>
          <a:p>
            <a:r>
              <a:rPr lang="pt-PT" b="1" dirty="0"/>
              <a:t>ISP 420 – Portekiz </a:t>
            </a:r>
            <a:r>
              <a:rPr lang="tr-TR" b="1" dirty="0"/>
              <a:t>Kültürü </a:t>
            </a:r>
            <a:r>
              <a:rPr lang="pt-PT" b="1" dirty="0"/>
              <a:t>|   Cultura Portuguesa 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Resim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47" y="874021"/>
            <a:ext cx="1238627" cy="12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99202" y="2529469"/>
            <a:ext cx="123398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Sub-Departamento de Língua Portuguesa | Faculdade de Línguas, História e Geografia |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DE ANKARA</a:t>
            </a:r>
            <a:endParaRPr kumimoji="0" lang="pt-P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1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2812"/>
            <a:ext cx="10515600" cy="1325563"/>
          </a:xfrm>
        </p:spPr>
        <p:txBody>
          <a:bodyPr/>
          <a:lstStyle/>
          <a:p>
            <a:r>
              <a:rPr lang="pt-PT" dirty="0"/>
              <a:t>O Quinto Império -  Fernando Pessoa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5485" y="1674971"/>
            <a:ext cx="5924739" cy="4932787"/>
          </a:xfrm>
        </p:spPr>
        <p:txBody>
          <a:bodyPr>
            <a:normAutofit/>
          </a:bodyPr>
          <a:lstStyle/>
          <a:p>
            <a:r>
              <a:rPr lang="pt-PT" dirty="0"/>
              <a:t>Fernando Pessoa, na obra </a:t>
            </a:r>
            <a:r>
              <a:rPr lang="pt-PT" i="1" dirty="0"/>
              <a:t>Mensagem, </a:t>
            </a:r>
            <a:r>
              <a:rPr lang="pt-PT" dirty="0"/>
              <a:t>anuncia um novo império civilizacional, que, como Vieira, acredita ser o português. 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O "intenso sofrimento patriótico" leva-o a antever um império que se encontra para além do material. 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76" y="995880"/>
            <a:ext cx="3998174" cy="578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6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PT" dirty="0"/>
              <a:t>O Quinto Império -  Fernando Pessoa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2549" y="1807519"/>
            <a:ext cx="11814773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PT" dirty="0"/>
              <a:t>“(…)com a civilização que vivemos, do Império espiritual da Grécia, origem do que espiritualmente somos. E, sendo esse o Primeiro Império, o Segundo é o de Roma. O Terceiro o da Cristandade, e o Quarto o da Europa – isto é, da Europa laica de depois da Renascença. Aqui o </a:t>
            </a:r>
            <a:r>
              <a:rPr lang="pt-PT" i="1" dirty="0"/>
              <a:t>Quinto Império </a:t>
            </a:r>
            <a:r>
              <a:rPr lang="pt-PT" dirty="0"/>
              <a:t>terá de ser outro (…) Nós o atribuímos a Portugal, para quem o esperamos." 						  	</a:t>
            </a:r>
            <a:r>
              <a:rPr lang="pt-PT" sz="2200" dirty="0"/>
              <a:t>(Textos transcritos por António Quadros, em </a:t>
            </a:r>
            <a:r>
              <a:rPr lang="pt-PT" sz="2200" i="1" dirty="0"/>
              <a:t>Fernando Pessoa, Iniciação Global à Obra</a:t>
            </a:r>
            <a:r>
              <a:rPr lang="pt-PT" sz="2200" dirty="0"/>
              <a:t>)</a:t>
            </a:r>
          </a:p>
          <a:p>
            <a:pPr marL="0" indent="0">
              <a:buNone/>
            </a:pPr>
            <a:r>
              <a:rPr lang="pt-PT" dirty="0"/>
              <a:t> </a:t>
            </a:r>
          </a:p>
          <a:p>
            <a:pPr marL="0" indent="0">
              <a:buNone/>
            </a:pPr>
            <a:r>
              <a:rPr lang="pt-PT" i="1" dirty="0"/>
              <a:t>“O Quinto Império. O futuro de Portugal – que não calculo, mas sei – está escrito já, para quem saiba lê-lo, nas trovas do Bandarra, e também nas quadras de Nostradamus. Esse futuro é sermos tudo.“</a:t>
            </a:r>
          </a:p>
          <a:p>
            <a:pPr marL="0" indent="0" algn="r">
              <a:buNone/>
            </a:pPr>
            <a:r>
              <a:rPr lang="pt-PT" sz="2200" dirty="0"/>
              <a:t>(entrevista a Alves Martins (1897-1929) em Revista Portuguesa, nº 23-24, de 13 de outubro de 1923)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8576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5948"/>
            <a:ext cx="10515600" cy="1325563"/>
          </a:xfrm>
        </p:spPr>
        <p:txBody>
          <a:bodyPr/>
          <a:lstStyle/>
          <a:p>
            <a:pPr algn="ctr"/>
            <a:r>
              <a:rPr lang="pt-PT" dirty="0"/>
              <a:t>Summary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80655"/>
            <a:ext cx="11262511" cy="5477345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pt-PT" dirty="0"/>
              <a:t>Sebastianismo e o Quinto Império, a Inquisição e a Decadência ou Declínio? (XVII-XVIII)</a:t>
            </a:r>
          </a:p>
          <a:p>
            <a:pPr marL="514350" lvl="0" indent="-514350">
              <a:buAutoNum type="arabicPeriod"/>
            </a:pPr>
            <a:r>
              <a:rPr lang="pt-PT" dirty="0"/>
              <a:t>O modernismo.</a:t>
            </a:r>
          </a:p>
          <a:p>
            <a:pPr marL="0" lvl="0" indent="0">
              <a:buNone/>
            </a:pPr>
            <a:endParaRPr lang="pt-PT" dirty="0"/>
          </a:p>
          <a:p>
            <a:pPr marL="0" lvl="0" indent="0" algn="ctr">
              <a:buNone/>
            </a:pPr>
            <a:r>
              <a:rPr lang="pt-PT" b="1" dirty="0"/>
              <a:t>Portuguese Culture through its Literature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PT" dirty="0"/>
              <a:t>The epic </a:t>
            </a:r>
            <a:r>
              <a:rPr lang="pt-PT" b="1" dirty="0"/>
              <a:t>poetry</a:t>
            </a:r>
            <a:r>
              <a:rPr lang="pt-PT" dirty="0"/>
              <a:t> - ‘Lusíadas’ of Luís Camões.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The features of Portuguese Literature: Between the founder of Modern Literature Almeida Garret to Romanticism and Realism </a:t>
            </a:r>
            <a:r>
              <a:rPr lang="pt-PT" dirty="0"/>
              <a:t>The genius of Eça de Queiroz</a:t>
            </a:r>
            <a:endParaRPr lang="en-GB" b="1" dirty="0"/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2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7818" y="268143"/>
            <a:ext cx="11831782" cy="1325563"/>
          </a:xfrm>
        </p:spPr>
        <p:txBody>
          <a:bodyPr/>
          <a:lstStyle/>
          <a:p>
            <a:r>
              <a:rPr lang="pt-PT" dirty="0"/>
              <a:t>The myth of Sebastianismo for </a:t>
            </a:r>
            <a:r>
              <a:rPr lang="pt-PT" i="1" dirty="0"/>
              <a:t>Restauração </a:t>
            </a:r>
            <a:r>
              <a:rPr lang="pt-PT" dirty="0"/>
              <a:t>of 1640</a:t>
            </a:r>
            <a:endParaRPr lang="tr-TR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207818" y="1922607"/>
            <a:ext cx="6857999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i="1" dirty="0"/>
              <a:t>“A </a:t>
            </a:r>
            <a:r>
              <a:rPr lang="en-US" i="1" dirty="0" err="1"/>
              <a:t>consciência</a:t>
            </a:r>
            <a:r>
              <a:rPr lang="en-US" i="1" dirty="0"/>
              <a:t> de </a:t>
            </a:r>
            <a:r>
              <a:rPr lang="en-US" i="1" dirty="0" err="1"/>
              <a:t>uma</a:t>
            </a:r>
            <a:r>
              <a:rPr lang="en-US" i="1" dirty="0"/>
              <a:t> </a:t>
            </a:r>
            <a:r>
              <a:rPr lang="en-US" i="1" dirty="0" err="1"/>
              <a:t>identidade</a:t>
            </a:r>
            <a:r>
              <a:rPr lang="en-US" i="1" dirty="0"/>
              <a:t> </a:t>
            </a:r>
            <a:r>
              <a:rPr lang="en-US" i="1" dirty="0" err="1"/>
              <a:t>nacional</a:t>
            </a:r>
            <a:r>
              <a:rPr lang="en-US" i="1" dirty="0"/>
              <a:t> </a:t>
            </a:r>
            <a:r>
              <a:rPr lang="en-US" i="1" dirty="0" err="1"/>
              <a:t>tinha</a:t>
            </a:r>
            <a:r>
              <a:rPr lang="en-US" i="1" dirty="0"/>
              <a:t> </a:t>
            </a:r>
            <a:r>
              <a:rPr lang="en-US" i="1" dirty="0" err="1"/>
              <a:t>sido</a:t>
            </a:r>
            <a:r>
              <a:rPr lang="en-US" i="1" dirty="0"/>
              <a:t> </a:t>
            </a:r>
            <a:r>
              <a:rPr lang="en-US" i="1" dirty="0" err="1"/>
              <a:t>desenvolvida</a:t>
            </a:r>
            <a:r>
              <a:rPr lang="en-US" i="1" dirty="0"/>
              <a:t>, </a:t>
            </a:r>
            <a:r>
              <a:rPr lang="en-US" i="1" dirty="0" err="1"/>
              <a:t>talvez</a:t>
            </a:r>
            <a:r>
              <a:rPr lang="en-US" i="1" dirty="0"/>
              <a:t> pela </a:t>
            </a:r>
            <a:r>
              <a:rPr lang="en-US" i="1" dirty="0" err="1"/>
              <a:t>primeira</a:t>
            </a:r>
            <a:r>
              <a:rPr lang="en-US" i="1" dirty="0"/>
              <a:t> </a:t>
            </a:r>
            <a:r>
              <a:rPr lang="en-US" i="1" dirty="0" err="1"/>
              <a:t>vez</a:t>
            </a:r>
            <a:r>
              <a:rPr lang="en-US" i="1" dirty="0"/>
              <a:t> </a:t>
            </a:r>
            <a:r>
              <a:rPr lang="en-US" i="1" dirty="0" err="1"/>
              <a:t>desde</a:t>
            </a:r>
            <a:r>
              <a:rPr lang="en-US" i="1" dirty="0"/>
              <a:t> a </a:t>
            </a:r>
            <a:r>
              <a:rPr lang="en-US" i="1" dirty="0" err="1"/>
              <a:t>fundação</a:t>
            </a:r>
            <a:r>
              <a:rPr lang="en-US" i="1" dirty="0"/>
              <a:t> do </a:t>
            </a:r>
            <a:r>
              <a:rPr lang="en-US" i="1" dirty="0" err="1"/>
              <a:t>reino</a:t>
            </a:r>
            <a:r>
              <a:rPr lang="en-US" i="1" dirty="0"/>
              <a:t> (…)” </a:t>
            </a:r>
            <a:r>
              <a:rPr lang="pt-PT" sz="2000" dirty="0"/>
              <a:t>(Espírito Santo, p.12)</a:t>
            </a:r>
          </a:p>
          <a:p>
            <a:pPr marL="0" indent="0" algn="just">
              <a:buNone/>
            </a:pPr>
            <a:endParaRPr lang="pt-PT" sz="2000" dirty="0"/>
          </a:p>
          <a:p>
            <a:pPr marL="0" indent="0" algn="just">
              <a:buNone/>
            </a:pPr>
            <a:r>
              <a:rPr lang="en-US" dirty="0"/>
              <a:t>Prophetic and messianic movement based on the belief that the Portuguese king Dom </a:t>
            </a:r>
            <a:r>
              <a:rPr lang="en-US" dirty="0" err="1"/>
              <a:t>Sebastião</a:t>
            </a:r>
            <a:r>
              <a:rPr lang="en-US" dirty="0"/>
              <a:t> (1554-1578), disappeared in the battle of </a:t>
            </a:r>
            <a:r>
              <a:rPr lang="en-US" dirty="0" err="1"/>
              <a:t>Alcácer</a:t>
            </a:r>
            <a:r>
              <a:rPr lang="en-US" dirty="0"/>
              <a:t> </a:t>
            </a:r>
            <a:r>
              <a:rPr lang="en-US" dirty="0" err="1"/>
              <a:t>Quibir</a:t>
            </a:r>
            <a:r>
              <a:rPr lang="en-US" dirty="0"/>
              <a:t>, will return to Portugal on a foggy morning </a:t>
            </a:r>
            <a:r>
              <a:rPr lang="en-US" i="1" dirty="0"/>
              <a:t>“O </a:t>
            </a:r>
            <a:r>
              <a:rPr lang="en-US" i="1" dirty="0" err="1"/>
              <a:t>Enconberto</a:t>
            </a:r>
            <a:r>
              <a:rPr lang="en-US" i="1" dirty="0"/>
              <a:t>” </a:t>
            </a:r>
            <a:r>
              <a:rPr lang="en-US" dirty="0"/>
              <a:t>to lead the country to a new era of splendor.  </a:t>
            </a:r>
            <a:endParaRPr lang="tr-TR" dirty="0"/>
          </a:p>
        </p:txBody>
      </p:sp>
      <p:pic>
        <p:nvPicPr>
          <p:cNvPr id="7" name="İçerik Yer Tutucus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22" y="2401094"/>
            <a:ext cx="4743478" cy="33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1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0"/>
            <a:ext cx="11831782" cy="1325563"/>
          </a:xfrm>
        </p:spPr>
        <p:txBody>
          <a:bodyPr/>
          <a:lstStyle/>
          <a:p>
            <a:r>
              <a:rPr lang="pt-PT" dirty="0"/>
              <a:t>Sebastianismo in Pessoa’s </a:t>
            </a:r>
            <a:r>
              <a:rPr lang="pt-PT" i="1" dirty="0"/>
              <a:t>‘Mensagem’</a:t>
            </a:r>
            <a:endParaRPr lang="tr-TR" i="1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207818" y="1922607"/>
            <a:ext cx="6857999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450273" y="1579851"/>
            <a:ext cx="5687291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br>
              <a:rPr lang="pt-BR" dirty="0"/>
            </a:br>
            <a:r>
              <a:rPr lang="pt-BR" dirty="0"/>
              <a:t>        D. SEBASTIÃO</a:t>
            </a:r>
          </a:p>
          <a:p>
            <a:pPr marL="0" indent="0" algn="ctr">
              <a:buNone/>
            </a:pPr>
            <a:r>
              <a:rPr lang="pt-BR" dirty="0"/>
              <a:t> REI DE PORTUGAL</a:t>
            </a:r>
          </a:p>
          <a:p>
            <a:pPr marL="0" indent="0" algn="ctr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i="1" dirty="0"/>
              <a:t>Louco, sim, louco, porque quis grandeza</a:t>
            </a:r>
          </a:p>
          <a:p>
            <a:pPr marL="0" indent="0">
              <a:buNone/>
            </a:pPr>
            <a:r>
              <a:rPr lang="pt-BR" i="1" dirty="0"/>
              <a:t>Qual a Sorte a não dá.</a:t>
            </a:r>
          </a:p>
          <a:p>
            <a:pPr marL="0" indent="0">
              <a:buNone/>
            </a:pPr>
            <a:r>
              <a:rPr lang="pt-BR" i="1" dirty="0"/>
              <a:t>Não coube em mim minha certeza;</a:t>
            </a:r>
          </a:p>
          <a:p>
            <a:pPr marL="0" indent="0">
              <a:buNone/>
            </a:pPr>
            <a:r>
              <a:rPr lang="pt-BR" i="1" dirty="0"/>
              <a:t>Por isso onde o areal está</a:t>
            </a:r>
          </a:p>
          <a:p>
            <a:pPr marL="0" indent="0">
              <a:buNone/>
            </a:pPr>
            <a:r>
              <a:rPr lang="pt-BR" i="1" dirty="0"/>
              <a:t>Ficou meu ser que houve, não o que há</a:t>
            </a:r>
            <a:r>
              <a:rPr lang="pt-BR" dirty="0"/>
              <a:t> (...)</a:t>
            </a:r>
          </a:p>
          <a:p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19" y="1325563"/>
            <a:ext cx="3387436" cy="548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8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9655" y="-106724"/>
            <a:ext cx="11831782" cy="1325563"/>
          </a:xfrm>
        </p:spPr>
        <p:txBody>
          <a:bodyPr/>
          <a:lstStyle/>
          <a:p>
            <a:r>
              <a:rPr lang="pt-PT" dirty="0"/>
              <a:t>Sebastianismo in Pessoa’s </a:t>
            </a:r>
            <a:r>
              <a:rPr lang="pt-PT" i="1" dirty="0"/>
              <a:t>‘Mensagem’</a:t>
            </a:r>
            <a:endParaRPr lang="tr-TR" i="1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207818" y="1922607"/>
            <a:ext cx="6857999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473507" y="1455880"/>
            <a:ext cx="5811982" cy="4931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D. SEBASTIÃO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i="1" dirty="0"/>
              <a:t>(...)</a:t>
            </a:r>
          </a:p>
          <a:p>
            <a:pPr marL="0" indent="0">
              <a:buNone/>
            </a:pPr>
            <a:r>
              <a:rPr lang="pt-BR" i="1" dirty="0"/>
              <a:t>Que importa o areal e a morte e a desventura</a:t>
            </a:r>
          </a:p>
          <a:p>
            <a:pPr marL="0" indent="0">
              <a:buNone/>
            </a:pPr>
            <a:r>
              <a:rPr lang="pt-BR" i="1" dirty="0"/>
              <a:t>Se com Deus me guardei?</a:t>
            </a:r>
          </a:p>
          <a:p>
            <a:pPr marL="0" indent="0">
              <a:buNone/>
            </a:pPr>
            <a:r>
              <a:rPr lang="pt-BR" i="1" dirty="0"/>
              <a:t>É O que eu me sonhei que eterno dura,</a:t>
            </a:r>
          </a:p>
          <a:p>
            <a:pPr marL="0" indent="0">
              <a:buNone/>
            </a:pPr>
            <a:r>
              <a:rPr lang="pt-BR" i="1" dirty="0"/>
              <a:t>É Esse que regressarei.</a:t>
            </a:r>
          </a:p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095446"/>
            <a:ext cx="3686319" cy="5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34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7419" y="-106724"/>
            <a:ext cx="11831782" cy="1325563"/>
          </a:xfrm>
        </p:spPr>
        <p:txBody>
          <a:bodyPr/>
          <a:lstStyle/>
          <a:p>
            <a:r>
              <a:rPr lang="pt-PT" i="1" dirty="0"/>
              <a:t>O Encoberto </a:t>
            </a:r>
            <a:r>
              <a:rPr lang="pt-PT" dirty="0"/>
              <a:t>in Pessoa’s </a:t>
            </a:r>
            <a:r>
              <a:rPr lang="pt-PT" i="1" dirty="0"/>
              <a:t>‘Mensagem’</a:t>
            </a:r>
            <a:endParaRPr lang="tr-TR" i="1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207818" y="1922607"/>
            <a:ext cx="6857999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564573" y="1218839"/>
            <a:ext cx="5811982" cy="4931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NEVOEIRO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(...) Tudo é incerto e derradeiro.</a:t>
            </a:r>
          </a:p>
          <a:p>
            <a:pPr marL="0" indent="0">
              <a:buNone/>
            </a:pPr>
            <a:r>
              <a:rPr lang="pt-BR" dirty="0"/>
              <a:t>Tudo é disperso, nada é inteiro.</a:t>
            </a:r>
          </a:p>
          <a:p>
            <a:pPr marL="0" indent="0">
              <a:buNone/>
            </a:pPr>
            <a:r>
              <a:rPr lang="pt-BR" dirty="0"/>
              <a:t>Ó Portugal, hoje és nevoeiro...</a:t>
            </a:r>
          </a:p>
          <a:p>
            <a:pPr marL="0" indent="0">
              <a:buNone/>
            </a:pPr>
            <a:r>
              <a:rPr lang="pt-BR" dirty="0"/>
              <a:t>É a hora!</a:t>
            </a:r>
          </a:p>
          <a:p>
            <a:pPr marL="0" indent="0">
              <a:buNone/>
            </a:pPr>
            <a:r>
              <a:rPr lang="pt-BR" dirty="0"/>
              <a:t>                                 </a:t>
            </a:r>
            <a:r>
              <a:rPr lang="pt-BR" i="1" dirty="0"/>
              <a:t>Valete, Fratres.</a:t>
            </a:r>
            <a:endParaRPr lang="pt-B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65" y="1052584"/>
            <a:ext cx="3463635" cy="553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7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pt-PT" dirty="0"/>
              <a:t>O Quinto Império – Padre António Vieira (1608-1697)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6915" y="2259422"/>
            <a:ext cx="7297093" cy="4991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O Padre António Vieira, ao desenvolver o mito do Quinto Império, considera que: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depois desses grandes impérios liderados por Nabucodonosor (da Babilónia ou dos Assírios), por Ciro (da Pérsia), por Péricles (da Grécia) e por César (de Roma), chegará o Império Universal Cristão, o Quinto Império, liderado pelo Rei de Portugal. </a:t>
            </a:r>
            <a:endParaRPr lang="pt-PT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08" y="1255831"/>
            <a:ext cx="4539895" cy="53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4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813956" cy="1325563"/>
          </a:xfrm>
        </p:spPr>
        <p:txBody>
          <a:bodyPr/>
          <a:lstStyle/>
          <a:p>
            <a:pPr algn="ctr"/>
            <a:r>
              <a:rPr lang="pt-PT" dirty="0"/>
              <a:t>O Quinto Império – Padre António Vieira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24856"/>
            <a:ext cx="7297093" cy="4991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dirty="0"/>
              <a:t>Diz Vieira em ‘</a:t>
            </a:r>
            <a:r>
              <a:rPr lang="pt-PT" i="1" dirty="0"/>
              <a:t>História do Futuro’</a:t>
            </a:r>
            <a:r>
              <a:rPr lang="pt-PT" dirty="0"/>
              <a:t>: 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i="1" dirty="0"/>
              <a:t>"Chamamos Império Quinto ao novo e futuro que mostrará o discurso desta nossa História; o qual se há de seguir ao Império Romano na mesma forma de sucessão em que o Romano se seguiu ao Grego, o Grego ao Persa e o Persa ao Assírio".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28" y="1228670"/>
            <a:ext cx="4539895" cy="53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3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Quinto Império – Padre António Vieira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8901" y="1825625"/>
            <a:ext cx="11157642" cy="5032375"/>
          </a:xfrm>
        </p:spPr>
        <p:txBody>
          <a:bodyPr>
            <a:normAutofit/>
          </a:bodyPr>
          <a:lstStyle/>
          <a:p>
            <a:r>
              <a:rPr lang="pt-PT" dirty="0"/>
              <a:t>Mas neste labor de encontrar um novo papel para Portugal, que à época atravessava um período de declínio pós-restauração da independência, havia o sentimento prático de devolver a esperança às elites e a um povo inteiro.</a:t>
            </a:r>
          </a:p>
          <a:p>
            <a:endParaRPr lang="pt-PT" dirty="0"/>
          </a:p>
          <a:p>
            <a:r>
              <a:rPr lang="pt-PT" dirty="0"/>
              <a:t>Na “História do Futuro” os portugueses seriam o povo eleito para construir o Quinto Império de Cristo na terra. </a:t>
            </a:r>
          </a:p>
          <a:p>
            <a:pPr marL="0" indent="0">
              <a:buNone/>
            </a:pPr>
            <a:endParaRPr lang="pt-PT" i="1" dirty="0"/>
          </a:p>
          <a:p>
            <a:pPr marL="0" indent="0">
              <a:buNone/>
            </a:pPr>
            <a:r>
              <a:rPr lang="en-GB" i="1" dirty="0">
                <a:hlinkClick r:id="rId2"/>
              </a:rPr>
              <a:t>http://ensina.rtp.pt/artigo/padre-antonio-vieira-e-a-utopia-do-quinto-imperio-do-mundo/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33711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600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Summary</vt:lpstr>
      <vt:lpstr>The myth of Sebastianismo for Restauração of 1640</vt:lpstr>
      <vt:lpstr>Sebastianismo in Pessoa’s ‘Mensagem’</vt:lpstr>
      <vt:lpstr>Sebastianismo in Pessoa’s ‘Mensagem’</vt:lpstr>
      <vt:lpstr>O Encoberto in Pessoa’s ‘Mensagem’</vt:lpstr>
      <vt:lpstr>O Quinto Império – Padre António Vieira (1608-1697)</vt:lpstr>
      <vt:lpstr>O Quinto Império – Padre António Vieira</vt:lpstr>
      <vt:lpstr>O Quinto Império – Padre António Vieira</vt:lpstr>
      <vt:lpstr>O Quinto Império -  Fernando Pessoa</vt:lpstr>
      <vt:lpstr>O Quinto Império -  Fernando Pessoa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Duarte</dc:creator>
  <cp:lastModifiedBy>José Duarte</cp:lastModifiedBy>
  <cp:revision>2</cp:revision>
  <dcterms:created xsi:type="dcterms:W3CDTF">2020-05-04T11:53:49Z</dcterms:created>
  <dcterms:modified xsi:type="dcterms:W3CDTF">2020-05-04T11:55:39Z</dcterms:modified>
</cp:coreProperties>
</file>