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4" r:id="rId4"/>
    <p:sldId id="265" r:id="rId5"/>
    <p:sldId id="266" r:id="rId6"/>
    <p:sldId id="257" r:id="rId7"/>
    <p:sldId id="258" r:id="rId8"/>
    <p:sldId id="259" r:id="rId9"/>
    <p:sldId id="260" r:id="rId10"/>
    <p:sldId id="261" r:id="rId11"/>
    <p:sldId id="26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30.04.2020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30.04.2020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200" dirty="0" smtClean="0"/>
              <a:t>Yaşlılıkta </a:t>
            </a:r>
            <a:r>
              <a:rPr lang="tr-TR" sz="3200" dirty="0" err="1" smtClean="0"/>
              <a:t>psiko</a:t>
            </a:r>
            <a:r>
              <a:rPr lang="tr-TR" sz="3200" smtClean="0"/>
              <a:t>-sosyal yaşam</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132856"/>
            <a:ext cx="8229600" cy="4024104"/>
          </a:xfrm>
        </p:spPr>
        <p:txBody>
          <a:bodyPr/>
          <a:lstStyle/>
          <a:p>
            <a:pPr algn="just"/>
            <a:r>
              <a:rPr lang="tr-TR" dirty="0"/>
              <a:t>Bu nedenle, yaşlılık döneminin hem </a:t>
            </a:r>
            <a:r>
              <a:rPr lang="tr-TR" dirty="0" err="1"/>
              <a:t>subjektif</a:t>
            </a:r>
            <a:r>
              <a:rPr lang="tr-TR" dirty="0"/>
              <a:t> (öznel) hem de objektif (nesnel) boyutları ile irdelenmesine ihtiyaç duyulmaktadır.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Ankara</a:t>
            </a:r>
          </a:p>
          <a:p>
            <a:endParaRPr lang="tr-TR" dirty="0"/>
          </a:p>
        </p:txBody>
      </p:sp>
    </p:spTree>
    <p:extLst>
      <p:ext uri="{BB962C8B-B14F-4D97-AF65-F5344CB8AC3E}">
        <p14:creationId xmlns:p14="http://schemas.microsoft.com/office/powerpoint/2010/main" val="863504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pPr algn="just"/>
            <a:r>
              <a:rPr lang="tr-TR" dirty="0"/>
              <a:t>Günümüzde toplumların geçirdiği hızlı değişim ve gelişimler sonucunda ortaya çıkan endüstrileşme, kentleşme ve modernleşme süreçleri, bireylerin yaşamlarını çeşitli biçimlerde etkilemektedir. Ancak, genel olarak bakıldığında, bu etkilerin sorunlar boyutu daha fazla dikkati çekmektedir. Özellikle yoksulluk, işsizlik, topraksızlık, yetersiz beslenme, uygun olmayan sağlık koşulları, eğitim yetersizliği, kalabalık ve düşük kaliteli yapılaşma ile çevresel koşullardaki bozulmalar, toplumun her kesiminde kapsamlı sorunlara yol açmaktadır. Bu noktada ortaya çıkan sorunların toplum üzerindeki etkilerinin en az maliyetle atlatılmasında gerekli çalışmaların ve düzenlemelerin devlet tarafından üstlenilmesiyle, “sosyal </a:t>
            </a:r>
            <a:r>
              <a:rPr lang="tr-TR" dirty="0" err="1"/>
              <a:t>devlet”anlayışı</a:t>
            </a:r>
            <a:r>
              <a:rPr lang="tr-TR" dirty="0"/>
              <a:t> gündeme gelmektedir (</a:t>
            </a:r>
            <a:r>
              <a:rPr lang="tr-TR" dirty="0" err="1"/>
              <a:t>Bengston</a:t>
            </a:r>
            <a:r>
              <a:rPr lang="tr-TR" dirty="0"/>
              <a:t> ve </a:t>
            </a:r>
            <a:r>
              <a:rPr lang="tr-TR" dirty="0" err="1"/>
              <a:t>Treas</a:t>
            </a:r>
            <a:r>
              <a:rPr lang="tr-TR" dirty="0"/>
              <a:t> 1987).</a:t>
            </a:r>
          </a:p>
        </p:txBody>
      </p:sp>
    </p:spTree>
    <p:extLst>
      <p:ext uri="{BB962C8B-B14F-4D97-AF65-F5344CB8AC3E}">
        <p14:creationId xmlns:p14="http://schemas.microsoft.com/office/powerpoint/2010/main" val="4140396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Sosyal devlet anlayışında, toplumsal refahın artırılması amaçlanır. Bu amaç, bireylerin maddi ve manevi olarak gelişmeleri ve korunmaları için gerekli koşulların sağlanması ile ülke kalkınmasının getireceği yararların adil olarak topluma yansıtılmasını içerir. Ancak toplumun öyle grupları vardır ki, sosyal devlet anlayışının işlerliğinin göstergesi olan sosyal yardım ve sosyal hizmet sistemleri içinde özel bir önem </a:t>
            </a:r>
            <a:r>
              <a:rPr lang="tr-TR" dirty="0" smtClean="0"/>
              <a:t>taşırlar </a:t>
            </a:r>
            <a:r>
              <a:rPr lang="tr-TR" dirty="0"/>
              <a:t>(</a:t>
            </a:r>
            <a:r>
              <a:rPr lang="tr-TR" dirty="0" err="1"/>
              <a:t>Degner</a:t>
            </a:r>
            <a:r>
              <a:rPr lang="tr-TR" dirty="0"/>
              <a:t> 1995</a:t>
            </a:r>
            <a:r>
              <a:rPr lang="tr-TR" dirty="0" smtClean="0"/>
              <a:t>).</a:t>
            </a:r>
            <a:endParaRPr lang="tr-TR" dirty="0"/>
          </a:p>
        </p:txBody>
      </p:sp>
    </p:spTree>
    <p:extLst>
      <p:ext uri="{BB962C8B-B14F-4D97-AF65-F5344CB8AC3E}">
        <p14:creationId xmlns:p14="http://schemas.microsoft.com/office/powerpoint/2010/main" val="1682305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pPr algn="just"/>
            <a:r>
              <a:rPr lang="tr-TR" dirty="0"/>
              <a:t> Çocuklar, gençler, özürlüler, suçlular, kadınlar, yaşlılar ve yoksullar bu özel gruplar içinde ele alınabilirler. Geçmişte toplumun özel ilgi ve yardımına muhtaç bu grupların bakımı aile kurumu tarafından sağlanmaktaydı. Ancak günümüzde aile kurumunun geçirdiği yapısal ve işlevsel değişimler sonucunda, bu hizmetin önemli bir bölümünün toplumsal kurumlarca karşılandığı görülmektedir (</a:t>
            </a:r>
            <a:r>
              <a:rPr lang="tr-TR" dirty="0" err="1"/>
              <a:t>Degner</a:t>
            </a:r>
            <a:r>
              <a:rPr lang="tr-TR" dirty="0"/>
              <a:t> 1995).</a:t>
            </a:r>
          </a:p>
        </p:txBody>
      </p:sp>
    </p:spTree>
    <p:extLst>
      <p:ext uri="{BB962C8B-B14F-4D97-AF65-F5344CB8AC3E}">
        <p14:creationId xmlns:p14="http://schemas.microsoft.com/office/powerpoint/2010/main" val="3341012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pPr algn="just"/>
            <a:r>
              <a:rPr lang="tr-TR" dirty="0"/>
              <a:t>Yaşlılık, fiziksel ve </a:t>
            </a:r>
            <a:r>
              <a:rPr lang="tr-TR" dirty="0" err="1"/>
              <a:t>mental</a:t>
            </a:r>
            <a:r>
              <a:rPr lang="tr-TR" dirty="0"/>
              <a:t> yönden gerileme ile başlayan bir deneyimdir. Bu nedenle ne zaman başladığını da kesin bir çizgiyle ayırmak olanaksızdır. Çünkü yaşlılık, özellikle 60-75 yaş arasındaki süreçte çeşitlilik gösterir. Ancak, yasa ve tüzükler yapma gibi bürokratik faaliyetler yönünden 60 yaş, yaşlılığın başlangıcı kabul edilir. Buna karşın, bireyin fiziksel ve beyin fonksiyonları açısından bağımsızlıktan bağımlılığa geçiş döneminin 75 yaş civarı olduğunu belirtmekte de yarar vardır (</a:t>
            </a:r>
            <a:r>
              <a:rPr lang="tr-TR" dirty="0" err="1"/>
              <a:t>Bagby</a:t>
            </a:r>
            <a:r>
              <a:rPr lang="tr-TR" dirty="0"/>
              <a:t> 1991). </a:t>
            </a:r>
          </a:p>
        </p:txBody>
      </p:sp>
    </p:spTree>
    <p:extLst>
      <p:ext uri="{BB962C8B-B14F-4D97-AF65-F5344CB8AC3E}">
        <p14:creationId xmlns:p14="http://schemas.microsoft.com/office/powerpoint/2010/main" val="1126212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marL="0" indent="0" algn="just">
              <a:buNone/>
            </a:pPr>
            <a:r>
              <a:rPr lang="tr-TR" dirty="0"/>
              <a:t>Yaşlılıkta benlik bütünlüğünü ve </a:t>
            </a:r>
            <a:r>
              <a:rPr lang="tr-TR" dirty="0" err="1"/>
              <a:t>psiko</a:t>
            </a:r>
            <a:r>
              <a:rPr lang="tr-TR" dirty="0"/>
              <a:t>-sosyal yaşamı etkileyen birçok faktör vardır. </a:t>
            </a:r>
            <a:endParaRPr lang="tr-TR" dirty="0" smtClean="0"/>
          </a:p>
          <a:p>
            <a:pPr algn="just"/>
            <a:r>
              <a:rPr lang="tr-TR" dirty="0" smtClean="0"/>
              <a:t>Yaşanılan </a:t>
            </a:r>
            <a:r>
              <a:rPr lang="tr-TR" dirty="0"/>
              <a:t>fiziksel çevre, </a:t>
            </a:r>
            <a:endParaRPr lang="tr-TR" dirty="0" smtClean="0"/>
          </a:p>
          <a:p>
            <a:pPr algn="just"/>
            <a:r>
              <a:rPr lang="tr-TR" dirty="0" smtClean="0"/>
              <a:t>eğitim</a:t>
            </a:r>
            <a:r>
              <a:rPr lang="tr-TR" dirty="0"/>
              <a:t>, </a:t>
            </a:r>
            <a:endParaRPr lang="tr-TR" dirty="0" smtClean="0"/>
          </a:p>
          <a:p>
            <a:pPr algn="just"/>
            <a:r>
              <a:rPr lang="tr-TR" dirty="0" smtClean="0"/>
              <a:t>sosyal </a:t>
            </a:r>
            <a:r>
              <a:rPr lang="tr-TR" dirty="0"/>
              <a:t>ve </a:t>
            </a:r>
            <a:r>
              <a:rPr lang="tr-TR" dirty="0" smtClean="0"/>
              <a:t>kültürel </a:t>
            </a:r>
            <a:r>
              <a:rPr lang="tr-TR" dirty="0"/>
              <a:t>yapı, </a:t>
            </a:r>
            <a:endParaRPr lang="tr-TR" dirty="0" smtClean="0"/>
          </a:p>
          <a:p>
            <a:pPr algn="just"/>
            <a:r>
              <a:rPr lang="tr-TR" dirty="0" smtClean="0"/>
              <a:t>sağlıklı </a:t>
            </a:r>
            <a:r>
              <a:rPr lang="tr-TR" dirty="0"/>
              <a:t>olma gibi yaşlı bireylerin psikolojik durumunu etkileyen bu faktörler, </a:t>
            </a:r>
            <a:endParaRPr lang="tr-TR" dirty="0" smtClean="0"/>
          </a:p>
          <a:p>
            <a:pPr marL="0" indent="0" algn="just">
              <a:buNone/>
            </a:pPr>
            <a:r>
              <a:rPr lang="tr-TR" dirty="0" smtClean="0"/>
              <a:t>aynı </a:t>
            </a:r>
            <a:r>
              <a:rPr lang="tr-TR" dirty="0"/>
              <a:t>zamanda </a:t>
            </a:r>
            <a:r>
              <a:rPr lang="tr-TR" dirty="0" err="1"/>
              <a:t>psiko</a:t>
            </a:r>
            <a:r>
              <a:rPr lang="tr-TR" dirty="0"/>
              <a:t>-sosyal yaşamın şekillenmesinde ve gelişimsel görevlerin yürütülmesinde belirleyici olmaktadır </a:t>
            </a:r>
            <a:r>
              <a:rPr lang="tr-TR" dirty="0" smtClean="0"/>
              <a:t>(</a:t>
            </a:r>
            <a:r>
              <a:rPr lang="tr-TR" dirty="0"/>
              <a:t>Hayes ve Minardi 2002).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Yaşlı bireylerin kendileri ile ilgili gelişimsel görevleri değişirken, toplumsal görev ve sorumlulukları azalır. Bu da boş zamanın artması anlamına gelmektedir. Çünkü benlik bütünlüğü orta yaşlarda üreticiliğe odaklanırken, yaşlılıkta olumlu olumsuz bütün yönleri ile yaşamı bir bütün olarak kabul etmeye ve günleri daha keyifle sürdürmeye </a:t>
            </a:r>
            <a:r>
              <a:rPr lang="tr-TR" dirty="0" smtClean="0"/>
              <a:t>yönelmektedir </a:t>
            </a:r>
            <a:r>
              <a:rPr lang="tr-TR" dirty="0"/>
              <a:t>(</a:t>
            </a:r>
            <a:r>
              <a:rPr lang="tr-TR" dirty="0" err="1"/>
              <a:t>Cox</a:t>
            </a:r>
            <a:r>
              <a:rPr lang="tr-TR" dirty="0"/>
              <a:t> 1993).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332656"/>
            <a:ext cx="8229600" cy="5824304"/>
          </a:xfrm>
        </p:spPr>
        <p:txBody>
          <a:bodyPr>
            <a:normAutofit/>
          </a:bodyPr>
          <a:lstStyle/>
          <a:p>
            <a:pPr marL="0" indent="0">
              <a:buNone/>
            </a:pPr>
            <a:r>
              <a:rPr lang="tr-TR" dirty="0" err="1"/>
              <a:t>Havighurst</a:t>
            </a:r>
            <a:r>
              <a:rPr lang="tr-TR" dirty="0"/>
              <a:t> (1972)’a göre yaşlılık dönemindeki gelişimsel görevler; </a:t>
            </a:r>
          </a:p>
          <a:p>
            <a:r>
              <a:rPr lang="tr-TR" dirty="0" smtClean="0"/>
              <a:t>● </a:t>
            </a:r>
            <a:r>
              <a:rPr lang="tr-TR" dirty="0"/>
              <a:t>Değişen sağlık durumuna ve performansa uyum sağlama</a:t>
            </a:r>
            <a:r>
              <a:rPr lang="tr-TR" dirty="0" smtClean="0"/>
              <a:t>,</a:t>
            </a:r>
          </a:p>
          <a:p>
            <a:r>
              <a:rPr lang="tr-TR" dirty="0" smtClean="0"/>
              <a:t>● </a:t>
            </a:r>
            <a:r>
              <a:rPr lang="tr-TR" dirty="0"/>
              <a:t>Emeklilikle birlikte değişen sosyal ve ekonomik duruma uyum sağlama, </a:t>
            </a:r>
            <a:endParaRPr lang="tr-TR" dirty="0" smtClean="0"/>
          </a:p>
          <a:p>
            <a:r>
              <a:rPr lang="tr-TR" dirty="0" smtClean="0"/>
              <a:t>● </a:t>
            </a:r>
            <a:r>
              <a:rPr lang="tr-TR" dirty="0"/>
              <a:t>Eş kaybı ve/veya çocukların evden ayrılması ile karşılaşılan yalnızlıkla başa çıkma, </a:t>
            </a:r>
            <a:endParaRPr lang="tr-TR" dirty="0" smtClean="0"/>
          </a:p>
          <a:p>
            <a:r>
              <a:rPr lang="tr-TR" dirty="0" smtClean="0"/>
              <a:t>● </a:t>
            </a:r>
            <a:r>
              <a:rPr lang="tr-TR" dirty="0"/>
              <a:t>Akranları ile iletişim ve uyum sağlama; sosyal yaşamı sürdürme, </a:t>
            </a:r>
            <a:endParaRPr lang="tr-TR" dirty="0" smtClean="0"/>
          </a:p>
          <a:p>
            <a:r>
              <a:rPr lang="tr-TR" dirty="0" smtClean="0"/>
              <a:t>● </a:t>
            </a:r>
            <a:r>
              <a:rPr lang="tr-TR" dirty="0"/>
              <a:t>Fiziksel koşullarını </a:t>
            </a:r>
            <a:r>
              <a:rPr lang="tr-TR" dirty="0" err="1"/>
              <a:t>geronteknoloji</a:t>
            </a:r>
            <a:r>
              <a:rPr lang="tr-TR" dirty="0"/>
              <a:t> (yaşlılar ve fiziksel çevre uyumu) uygulamaları ile düzenleme ya da bunun için destek alma olarak açıklanabilir.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420888"/>
            <a:ext cx="8229600" cy="3736072"/>
          </a:xfrm>
        </p:spPr>
        <p:txBody>
          <a:bodyPr/>
          <a:lstStyle/>
          <a:p>
            <a:pPr algn="just"/>
            <a:r>
              <a:rPr lang="tr-TR" dirty="0" smtClean="0"/>
              <a:t>“Yaşlı </a:t>
            </a:r>
            <a:r>
              <a:rPr lang="tr-TR" dirty="0"/>
              <a:t>refahı” yaklaşımı hem ortaya çıkan durumu açıklamak hem de yaşlılık dönemindeki gelişimsel görevlerin gerçekleştirilmesinde uzman mesleklere bir rehber ve yön bulma açısından kolaylık sağlamaktadır.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12</TotalTime>
  <Words>599</Words>
  <Application>Microsoft Office PowerPoint</Application>
  <PresentationFormat>Ekran Gösterisi (4:3)</PresentationFormat>
  <Paragraphs>27</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12</cp:revision>
  <dcterms:created xsi:type="dcterms:W3CDTF">2017-04-26T08:36:58Z</dcterms:created>
  <dcterms:modified xsi:type="dcterms:W3CDTF">2020-04-30T15:49:33Z</dcterms:modified>
</cp:coreProperties>
</file>