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3" r:id="rId7"/>
    <p:sldId id="264"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74ECE2-8B74-4FB8-A45C-585A8182F5AD}" type="datetimeFigureOut">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FF8222-4295-40EF-89CE-C97BD6281456}" type="slidenum">
              <a:rPr lang="en-US" smtClean="0"/>
              <a:t>‹#›</a:t>
            </a:fld>
            <a:endParaRPr lang="en-US"/>
          </a:p>
        </p:txBody>
      </p:sp>
    </p:spTree>
    <p:extLst>
      <p:ext uri="{BB962C8B-B14F-4D97-AF65-F5344CB8AC3E}">
        <p14:creationId xmlns:p14="http://schemas.microsoft.com/office/powerpoint/2010/main" val="2685852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74ECE2-8B74-4FB8-A45C-585A8182F5AD}" type="datetimeFigureOut">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FF8222-4295-40EF-89CE-C97BD6281456}" type="slidenum">
              <a:rPr lang="en-US" smtClean="0"/>
              <a:t>‹#›</a:t>
            </a:fld>
            <a:endParaRPr lang="en-US"/>
          </a:p>
        </p:txBody>
      </p:sp>
    </p:spTree>
    <p:extLst>
      <p:ext uri="{BB962C8B-B14F-4D97-AF65-F5344CB8AC3E}">
        <p14:creationId xmlns:p14="http://schemas.microsoft.com/office/powerpoint/2010/main" val="2324491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74ECE2-8B74-4FB8-A45C-585A8182F5AD}" type="datetimeFigureOut">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FF8222-4295-40EF-89CE-C97BD6281456}" type="slidenum">
              <a:rPr lang="en-US" smtClean="0"/>
              <a:t>‹#›</a:t>
            </a:fld>
            <a:endParaRPr lang="en-US"/>
          </a:p>
        </p:txBody>
      </p:sp>
    </p:spTree>
    <p:extLst>
      <p:ext uri="{BB962C8B-B14F-4D97-AF65-F5344CB8AC3E}">
        <p14:creationId xmlns:p14="http://schemas.microsoft.com/office/powerpoint/2010/main" val="1510387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74ECE2-8B74-4FB8-A45C-585A8182F5AD}" type="datetimeFigureOut">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FF8222-4295-40EF-89CE-C97BD6281456}" type="slidenum">
              <a:rPr lang="en-US" smtClean="0"/>
              <a:t>‹#›</a:t>
            </a:fld>
            <a:endParaRPr lang="en-US"/>
          </a:p>
        </p:txBody>
      </p:sp>
    </p:spTree>
    <p:extLst>
      <p:ext uri="{BB962C8B-B14F-4D97-AF65-F5344CB8AC3E}">
        <p14:creationId xmlns:p14="http://schemas.microsoft.com/office/powerpoint/2010/main" val="1198667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674ECE2-8B74-4FB8-A45C-585A8182F5AD}" type="datetimeFigureOut">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FF8222-4295-40EF-89CE-C97BD6281456}" type="slidenum">
              <a:rPr lang="en-US" smtClean="0"/>
              <a:t>‹#›</a:t>
            </a:fld>
            <a:endParaRPr lang="en-US"/>
          </a:p>
        </p:txBody>
      </p:sp>
    </p:spTree>
    <p:extLst>
      <p:ext uri="{BB962C8B-B14F-4D97-AF65-F5344CB8AC3E}">
        <p14:creationId xmlns:p14="http://schemas.microsoft.com/office/powerpoint/2010/main" val="3474023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74ECE2-8B74-4FB8-A45C-585A8182F5AD}" type="datetimeFigureOut">
              <a:rPr lang="en-US" smtClean="0"/>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FF8222-4295-40EF-89CE-C97BD6281456}" type="slidenum">
              <a:rPr lang="en-US" smtClean="0"/>
              <a:t>‹#›</a:t>
            </a:fld>
            <a:endParaRPr lang="en-US"/>
          </a:p>
        </p:txBody>
      </p:sp>
    </p:spTree>
    <p:extLst>
      <p:ext uri="{BB962C8B-B14F-4D97-AF65-F5344CB8AC3E}">
        <p14:creationId xmlns:p14="http://schemas.microsoft.com/office/powerpoint/2010/main" val="4004045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74ECE2-8B74-4FB8-A45C-585A8182F5AD}" type="datetimeFigureOut">
              <a:rPr lang="en-US" smtClean="0"/>
              <a:t>9/22/2019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FF8222-4295-40EF-89CE-C97BD6281456}" type="slidenum">
              <a:rPr lang="en-US" smtClean="0"/>
              <a:t>‹#›</a:t>
            </a:fld>
            <a:endParaRPr lang="en-US"/>
          </a:p>
        </p:txBody>
      </p:sp>
    </p:spTree>
    <p:extLst>
      <p:ext uri="{BB962C8B-B14F-4D97-AF65-F5344CB8AC3E}">
        <p14:creationId xmlns:p14="http://schemas.microsoft.com/office/powerpoint/2010/main" val="561736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74ECE2-8B74-4FB8-A45C-585A8182F5AD}" type="datetimeFigureOut">
              <a:rPr lang="en-US" smtClean="0"/>
              <a:t>9/22/2019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FF8222-4295-40EF-89CE-C97BD6281456}" type="slidenum">
              <a:rPr lang="en-US" smtClean="0"/>
              <a:t>‹#›</a:t>
            </a:fld>
            <a:endParaRPr lang="en-US"/>
          </a:p>
        </p:txBody>
      </p:sp>
    </p:spTree>
    <p:extLst>
      <p:ext uri="{BB962C8B-B14F-4D97-AF65-F5344CB8AC3E}">
        <p14:creationId xmlns:p14="http://schemas.microsoft.com/office/powerpoint/2010/main" val="228764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74ECE2-8B74-4FB8-A45C-585A8182F5AD}" type="datetimeFigureOut">
              <a:rPr lang="en-US" smtClean="0"/>
              <a:t>9/22/2019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FF8222-4295-40EF-89CE-C97BD6281456}" type="slidenum">
              <a:rPr lang="en-US" smtClean="0"/>
              <a:t>‹#›</a:t>
            </a:fld>
            <a:endParaRPr lang="en-US"/>
          </a:p>
        </p:txBody>
      </p:sp>
    </p:spTree>
    <p:extLst>
      <p:ext uri="{BB962C8B-B14F-4D97-AF65-F5344CB8AC3E}">
        <p14:creationId xmlns:p14="http://schemas.microsoft.com/office/powerpoint/2010/main" val="3900123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674ECE2-8B74-4FB8-A45C-585A8182F5AD}" type="datetimeFigureOut">
              <a:rPr lang="en-US" smtClean="0"/>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FF8222-4295-40EF-89CE-C97BD6281456}" type="slidenum">
              <a:rPr lang="en-US" smtClean="0"/>
              <a:t>‹#›</a:t>
            </a:fld>
            <a:endParaRPr lang="en-US"/>
          </a:p>
        </p:txBody>
      </p:sp>
    </p:spTree>
    <p:extLst>
      <p:ext uri="{BB962C8B-B14F-4D97-AF65-F5344CB8AC3E}">
        <p14:creationId xmlns:p14="http://schemas.microsoft.com/office/powerpoint/2010/main" val="3289333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674ECE2-8B74-4FB8-A45C-585A8182F5AD}" type="datetimeFigureOut">
              <a:rPr lang="en-US" smtClean="0"/>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FF8222-4295-40EF-89CE-C97BD6281456}" type="slidenum">
              <a:rPr lang="en-US" smtClean="0"/>
              <a:t>‹#›</a:t>
            </a:fld>
            <a:endParaRPr lang="en-US"/>
          </a:p>
        </p:txBody>
      </p:sp>
    </p:spTree>
    <p:extLst>
      <p:ext uri="{BB962C8B-B14F-4D97-AF65-F5344CB8AC3E}">
        <p14:creationId xmlns:p14="http://schemas.microsoft.com/office/powerpoint/2010/main" val="3225560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74ECE2-8B74-4FB8-A45C-585A8182F5AD}" type="datetimeFigureOut">
              <a:rPr lang="en-US" smtClean="0"/>
              <a:t>9/22/2019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FF8222-4295-40EF-89CE-C97BD6281456}" type="slidenum">
              <a:rPr lang="en-US" smtClean="0"/>
              <a:t>‹#›</a:t>
            </a:fld>
            <a:endParaRPr lang="en-US"/>
          </a:p>
        </p:txBody>
      </p:sp>
    </p:spTree>
    <p:extLst>
      <p:ext uri="{BB962C8B-B14F-4D97-AF65-F5344CB8AC3E}">
        <p14:creationId xmlns:p14="http://schemas.microsoft.com/office/powerpoint/2010/main" val="4270014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Gümrük Teorisi</a:t>
            </a:r>
            <a:endParaRPr lang="en-US" dirty="0"/>
          </a:p>
        </p:txBody>
      </p:sp>
      <p:sp>
        <p:nvSpPr>
          <p:cNvPr id="3" name="Subtitle 2"/>
          <p:cNvSpPr>
            <a:spLocks noGrp="1"/>
          </p:cNvSpPr>
          <p:nvPr>
            <p:ph type="subTitle" idx="1"/>
          </p:nvPr>
        </p:nvSpPr>
        <p:spPr/>
        <p:txBody>
          <a:bodyPr/>
          <a:lstStyle/>
          <a:p>
            <a:r>
              <a:rPr lang="tr-TR" dirty="0" smtClean="0"/>
              <a:t>Bu sunumdaki kısaltma ve işaretler, Krugman, Obstfeld ve Melitz’in Uluslararası İktisat kitabının ilgili bölümüne atıf yapmaktadır. </a:t>
            </a:r>
            <a:endParaRPr lang="en-US" dirty="0"/>
          </a:p>
        </p:txBody>
      </p:sp>
    </p:spTree>
    <p:extLst>
      <p:ext uri="{BB962C8B-B14F-4D97-AF65-F5344CB8AC3E}">
        <p14:creationId xmlns:p14="http://schemas.microsoft.com/office/powerpoint/2010/main" val="2294312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p:txBody>
          <a:bodyPr/>
          <a:lstStyle/>
          <a:p>
            <a:pPr eaLnBrk="1" hangingPunct="1"/>
            <a:r>
              <a:rPr lang="tr-TR" sz="3600" dirty="0"/>
              <a:t>Küçük Ülkede tarifenin etkisi</a:t>
            </a:r>
            <a:endParaRPr lang="en-US" sz="3200" dirty="0"/>
          </a:p>
        </p:txBody>
      </p:sp>
      <p:sp>
        <p:nvSpPr>
          <p:cNvPr id="19459" name="Rectangle 3"/>
          <p:cNvSpPr>
            <a:spLocks noGrp="1" noChangeArrowheads="1"/>
          </p:cNvSpPr>
          <p:nvPr>
            <p:ph idx="1"/>
          </p:nvPr>
        </p:nvSpPr>
        <p:spPr/>
        <p:txBody>
          <a:bodyPr>
            <a:normAutofit/>
          </a:bodyPr>
          <a:lstStyle/>
          <a:p>
            <a:pPr eaLnBrk="1" hangingPunct="1">
              <a:spcBef>
                <a:spcPct val="50000"/>
              </a:spcBef>
            </a:pPr>
            <a:r>
              <a:rPr lang="tr-TR" dirty="0" smtClean="0"/>
              <a:t>Ülke küçük olduğunda, o maldan talep ettiği miktar, toplam dünya talebinin ufak bir kısmına denk gelir; bu nedenle de dünya fiyatını etkileyemez (vergiyi yurt dışındaki üreticiye hiç yansıtamaz)</a:t>
            </a:r>
          </a:p>
          <a:p>
            <a:pPr lvl="1">
              <a:spcBef>
                <a:spcPct val="50000"/>
              </a:spcBef>
            </a:pPr>
            <a:r>
              <a:rPr lang="tr-TR" dirty="0" smtClean="0"/>
              <a:t>Dış dünyadaki fiyat </a:t>
            </a:r>
            <a:r>
              <a:rPr lang="en-US" i="1" dirty="0" smtClean="0"/>
              <a:t>P</a:t>
            </a:r>
            <a:r>
              <a:rPr lang="en-US" i="1" baseline="-25000" dirty="0" smtClean="0"/>
              <a:t>w</a:t>
            </a:r>
            <a:r>
              <a:rPr lang="en-US" i="1" dirty="0" smtClean="0"/>
              <a:t> </a:t>
            </a:r>
            <a:r>
              <a:rPr lang="tr-TR" dirty="0" smtClean="0"/>
              <a:t>düzeyinde kalır. </a:t>
            </a:r>
          </a:p>
          <a:p>
            <a:pPr lvl="1">
              <a:spcBef>
                <a:spcPct val="50000"/>
              </a:spcBef>
            </a:pPr>
            <a:r>
              <a:rPr lang="tr-TR" dirty="0" smtClean="0"/>
              <a:t>Yurt içinde ise, fiyat tarife kadar yükselir: </a:t>
            </a:r>
            <a:r>
              <a:rPr lang="en-US" i="1" dirty="0" smtClean="0"/>
              <a:t>P</a:t>
            </a:r>
            <a:r>
              <a:rPr lang="en-US" i="1" baseline="-25000" dirty="0" smtClean="0"/>
              <a:t>T </a:t>
            </a:r>
            <a:r>
              <a:rPr lang="en-US" i="1" dirty="0" smtClean="0"/>
              <a:t>= P</a:t>
            </a:r>
            <a:r>
              <a:rPr lang="en-US" i="1" baseline="-25000" dirty="0" smtClean="0"/>
              <a:t>w</a:t>
            </a:r>
            <a:r>
              <a:rPr lang="en-US" i="1" dirty="0" smtClean="0"/>
              <a:t> + t</a:t>
            </a:r>
          </a:p>
        </p:txBody>
      </p:sp>
    </p:spTree>
    <p:extLst>
      <p:ext uri="{BB962C8B-B14F-4D97-AF65-F5344CB8AC3E}">
        <p14:creationId xmlns:p14="http://schemas.microsoft.com/office/powerpoint/2010/main" val="417775407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strips(downRight)">
                                      <p:cBhvr>
                                        <p:cTn id="7" dur="500"/>
                                        <p:tgtEl>
                                          <p:spTgt spid="194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9459">
                                            <p:txEl>
                                              <p:pRg st="1" end="1"/>
                                            </p:txEl>
                                          </p:spTgt>
                                        </p:tgtEl>
                                        <p:attrNameLst>
                                          <p:attrName>style.visibility</p:attrName>
                                        </p:attrNameLst>
                                      </p:cBhvr>
                                      <p:to>
                                        <p:strVal val="visible"/>
                                      </p:to>
                                    </p:set>
                                    <p:animEffect transition="in" filter="strips(downRight)">
                                      <p:cBhvr>
                                        <p:cTn id="12" dur="500"/>
                                        <p:tgtEl>
                                          <p:spTgt spid="194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9459">
                                            <p:txEl>
                                              <p:pRg st="2" end="2"/>
                                            </p:txEl>
                                          </p:spTgt>
                                        </p:tgtEl>
                                        <p:attrNameLst>
                                          <p:attrName>style.visibility</p:attrName>
                                        </p:attrNameLst>
                                      </p:cBhvr>
                                      <p:to>
                                        <p:strVal val="visible"/>
                                      </p:to>
                                    </p:set>
                                    <p:animEffect transition="in" filter="strips(downRight)">
                                      <p:cBhvr>
                                        <p:cTn id="17" dur="500"/>
                                        <p:tgtEl>
                                          <p:spTgt spid="194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p:txBody>
          <a:bodyPr>
            <a:normAutofit/>
          </a:bodyPr>
          <a:lstStyle/>
          <a:p>
            <a:pPr eaLnBrk="1" hangingPunct="1"/>
            <a:r>
              <a:rPr lang="tr-TR" sz="3200" dirty="0"/>
              <a:t>Büyük ülke modeli – Bizim ülke ithalatçı</a:t>
            </a:r>
            <a:endParaRPr lang="en-US" sz="3200" dirty="0"/>
          </a:p>
        </p:txBody>
      </p:sp>
      <p:sp>
        <p:nvSpPr>
          <p:cNvPr id="8195" name="Rectangle 3"/>
          <p:cNvSpPr>
            <a:spLocks noGrp="1" noChangeArrowheads="1"/>
          </p:cNvSpPr>
          <p:nvPr>
            <p:ph idx="1"/>
          </p:nvPr>
        </p:nvSpPr>
        <p:spPr/>
        <p:txBody>
          <a:bodyPr>
            <a:normAutofit/>
          </a:bodyPr>
          <a:lstStyle/>
          <a:p>
            <a:pPr eaLnBrk="1" hangingPunct="1">
              <a:spcBef>
                <a:spcPct val="50000"/>
              </a:spcBef>
            </a:pPr>
            <a:r>
              <a:rPr lang="tr-TR" sz="3200" dirty="0"/>
              <a:t>Gümrük vergisi, piyasadaki dengeyi nasıl etkiliyor? (Buğday piyasası)</a:t>
            </a:r>
            <a:endParaRPr lang="en-US" sz="3200" dirty="0"/>
          </a:p>
          <a:p>
            <a:pPr eaLnBrk="1" hangingPunct="1">
              <a:spcBef>
                <a:spcPct val="50000"/>
              </a:spcBef>
            </a:pPr>
            <a:r>
              <a:rPr lang="tr-TR" sz="3200" dirty="0"/>
              <a:t>Ticaretin olmadığı durumda, yabancı ülkedeki buğday fiyatının bizim ülkeden düşük olduğunu varsayalım</a:t>
            </a:r>
          </a:p>
          <a:p>
            <a:pPr lvl="1">
              <a:spcBef>
                <a:spcPct val="50000"/>
              </a:spcBef>
            </a:pPr>
            <a:r>
              <a:rPr lang="tr-TR" sz="2800" dirty="0"/>
              <a:t>Ticaretle birlikte, yabancı ülke ihracat yapacak: Bir ihracat arz eğrisi türeteceğiz. </a:t>
            </a:r>
          </a:p>
          <a:p>
            <a:pPr lvl="1">
              <a:spcBef>
                <a:spcPct val="50000"/>
              </a:spcBef>
            </a:pPr>
            <a:r>
              <a:rPr lang="tr-TR" sz="2800" dirty="0"/>
              <a:t>Bizim ülke buğday ithal edecek: Bir ithal talep eğrisi türeteceğiz. </a:t>
            </a:r>
            <a:endParaRPr lang="en-US" sz="2800" dirty="0"/>
          </a:p>
        </p:txBody>
      </p:sp>
    </p:spTree>
    <p:extLst>
      <p:ext uri="{BB962C8B-B14F-4D97-AF65-F5344CB8AC3E}">
        <p14:creationId xmlns:p14="http://schemas.microsoft.com/office/powerpoint/2010/main" val="389169795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strips(downRight)">
                                      <p:cBhvr>
                                        <p:cTn id="7" dur="5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strips(downRight)">
                                      <p:cBhvr>
                                        <p:cTn id="12" dur="500"/>
                                        <p:tgtEl>
                                          <p:spTgt spid="8195">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animEffect transition="in" filter="strips(downRight)">
                                      <p:cBhvr>
                                        <p:cTn id="15" dur="500"/>
                                        <p:tgtEl>
                                          <p:spTgt spid="8195">
                                            <p:txEl>
                                              <p:pRg st="2" end="2"/>
                                            </p:txEl>
                                          </p:spTgt>
                                        </p:tgtEl>
                                      </p:cBhvr>
                                    </p:animEffect>
                                  </p:childTnLst>
                                </p:cTn>
                              </p:par>
                              <p:par>
                                <p:cTn id="16" presetID="18" presetClass="entr" presetSubtype="6" fill="hold" grpId="0" nodeType="withEffect">
                                  <p:stCondLst>
                                    <p:cond delay="0"/>
                                  </p:stCondLst>
                                  <p:childTnLst>
                                    <p:set>
                                      <p:cBhvr>
                                        <p:cTn id="17" dur="1" fill="hold">
                                          <p:stCondLst>
                                            <p:cond delay="0"/>
                                          </p:stCondLst>
                                        </p:cTn>
                                        <p:tgtEl>
                                          <p:spTgt spid="8195">
                                            <p:txEl>
                                              <p:pRg st="3" end="3"/>
                                            </p:txEl>
                                          </p:spTgt>
                                        </p:tgtEl>
                                        <p:attrNameLst>
                                          <p:attrName>style.visibility</p:attrName>
                                        </p:attrNameLst>
                                      </p:cBhvr>
                                      <p:to>
                                        <p:strVal val="visible"/>
                                      </p:to>
                                    </p:set>
                                    <p:animEffect transition="in" filter="strips(downRight)">
                                      <p:cBhvr>
                                        <p:cTn id="18" dur="500"/>
                                        <p:tgtEl>
                                          <p:spTgt spid="81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p:txBody>
          <a:bodyPr>
            <a:normAutofit/>
          </a:bodyPr>
          <a:lstStyle/>
          <a:p>
            <a:r>
              <a:rPr lang="tr-TR" sz="3200" dirty="0"/>
              <a:t>Büyük ülke modeli – Bizim ülke ithalatçı</a:t>
            </a:r>
            <a:endParaRPr lang="en-US" sz="3200" dirty="0"/>
          </a:p>
        </p:txBody>
      </p:sp>
      <p:sp>
        <p:nvSpPr>
          <p:cNvPr id="9219" name="Rectangle 3"/>
          <p:cNvSpPr>
            <a:spLocks noGrp="1" noChangeArrowheads="1"/>
          </p:cNvSpPr>
          <p:nvPr>
            <p:ph idx="1"/>
          </p:nvPr>
        </p:nvSpPr>
        <p:spPr/>
        <p:txBody>
          <a:bodyPr>
            <a:normAutofit/>
          </a:bodyPr>
          <a:lstStyle/>
          <a:p>
            <a:pPr eaLnBrk="1" hangingPunct="1">
              <a:spcBef>
                <a:spcPct val="50000"/>
              </a:spcBef>
            </a:pPr>
            <a:r>
              <a:rPr lang="tr-TR" dirty="0" smtClean="0"/>
              <a:t>İhracat arzı eğrisi, her bir fiyat düzeyinde, yabancı ülkenin üreticilerinin ürettiği miktarla tüketicilerin tükettiği miktar arasındaki farkı gösterir. </a:t>
            </a:r>
          </a:p>
          <a:p>
            <a:pPr eaLnBrk="1" hangingPunct="1">
              <a:spcBef>
                <a:spcPct val="50000"/>
              </a:spcBef>
            </a:pPr>
            <a:r>
              <a:rPr lang="tr-TR" dirty="0" smtClean="0"/>
              <a:t>İthal talebi eğrisi, her bir fiyat düzeyinde, bizim ülkede tüketicilerin satın almak istediği miktarla üreticilerin arz ettiği miktar arasındaki farkı gösterir. </a:t>
            </a:r>
            <a:endParaRPr lang="en-US" dirty="0" smtClean="0"/>
          </a:p>
        </p:txBody>
      </p:sp>
    </p:spTree>
    <p:extLst>
      <p:ext uri="{BB962C8B-B14F-4D97-AF65-F5344CB8AC3E}">
        <p14:creationId xmlns:p14="http://schemas.microsoft.com/office/powerpoint/2010/main" val="96803504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strips(downRight)">
                                      <p:cBhvr>
                                        <p:cTn id="7" dur="500"/>
                                        <p:tgtEl>
                                          <p:spTgt spid="92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strips(downRight)">
                                      <p:cBhvr>
                                        <p:cTn id="12" dur="500"/>
                                        <p:tgtEl>
                                          <p:spTgt spid="92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normAutofit/>
          </a:bodyPr>
          <a:lstStyle/>
          <a:p>
            <a:r>
              <a:rPr lang="tr-TR" sz="3600" dirty="0"/>
              <a:t>Büyük ülke modeli</a:t>
            </a:r>
            <a:endParaRPr lang="en-US" sz="3600" dirty="0"/>
          </a:p>
        </p:txBody>
      </p:sp>
      <p:sp>
        <p:nvSpPr>
          <p:cNvPr id="12291" name="Rectangle 3"/>
          <p:cNvSpPr>
            <a:spLocks noGrp="1" noChangeArrowheads="1"/>
          </p:cNvSpPr>
          <p:nvPr>
            <p:ph idx="1"/>
          </p:nvPr>
        </p:nvSpPr>
        <p:spPr/>
        <p:txBody>
          <a:bodyPr vert="horz" lIns="91440" tIns="45720" rIns="91440" bIns="45720" rtlCol="0">
            <a:normAutofit/>
          </a:bodyPr>
          <a:lstStyle/>
          <a:p>
            <a:pPr>
              <a:spcBef>
                <a:spcPct val="50000"/>
              </a:spcBef>
            </a:pPr>
            <a:r>
              <a:rPr lang="tr-TR" dirty="0"/>
              <a:t>Denge durumda</a:t>
            </a:r>
            <a:r>
              <a:rPr lang="en-US" dirty="0"/>
              <a:t>, </a:t>
            </a:r>
          </a:p>
          <a:p>
            <a:pPr marL="0" indent="0">
              <a:spcBef>
                <a:spcPct val="50000"/>
              </a:spcBef>
              <a:buNone/>
            </a:pPr>
            <a:r>
              <a:rPr lang="en-US" dirty="0"/>
              <a:t>	</a:t>
            </a:r>
            <a:r>
              <a:rPr lang="tr-TR" dirty="0" smtClean="0"/>
              <a:t>ithalat </a:t>
            </a:r>
            <a:r>
              <a:rPr lang="tr-TR" dirty="0"/>
              <a:t>talebi</a:t>
            </a:r>
            <a:r>
              <a:rPr lang="en-US" dirty="0"/>
              <a:t>= </a:t>
            </a:r>
            <a:r>
              <a:rPr lang="tr-TR" dirty="0"/>
              <a:t>ihracat arzı</a:t>
            </a:r>
            <a:endParaRPr lang="en-US" dirty="0"/>
          </a:p>
          <a:p>
            <a:pPr marL="0" indent="0">
              <a:spcBef>
                <a:spcPct val="50000"/>
              </a:spcBef>
              <a:buNone/>
            </a:pPr>
            <a:r>
              <a:rPr lang="en-US" dirty="0"/>
              <a:t>	</a:t>
            </a:r>
            <a:r>
              <a:rPr lang="tr-TR" dirty="0" smtClean="0"/>
              <a:t>bizim </a:t>
            </a:r>
            <a:r>
              <a:rPr lang="tr-TR" dirty="0"/>
              <a:t>talep</a:t>
            </a:r>
            <a:r>
              <a:rPr lang="en-US" dirty="0"/>
              <a:t> – </a:t>
            </a:r>
            <a:r>
              <a:rPr lang="tr-TR" dirty="0"/>
              <a:t>bizim arz </a:t>
            </a:r>
            <a:br>
              <a:rPr lang="tr-TR" dirty="0"/>
            </a:br>
            <a:r>
              <a:rPr lang="tr-TR" dirty="0"/>
              <a:t>	</a:t>
            </a:r>
            <a:r>
              <a:rPr lang="en-US" dirty="0"/>
              <a:t>=</a:t>
            </a:r>
            <a:r>
              <a:rPr lang="tr-TR" dirty="0"/>
              <a:t> yabancı arz</a:t>
            </a:r>
            <a:r>
              <a:rPr lang="en-US" dirty="0"/>
              <a:t>– </a:t>
            </a:r>
            <a:r>
              <a:rPr lang="tr-TR" dirty="0"/>
              <a:t>yabancı talep</a:t>
            </a:r>
            <a:endParaRPr lang="en-US" dirty="0"/>
          </a:p>
          <a:p>
            <a:pPr marL="0" indent="0">
              <a:spcBef>
                <a:spcPct val="50000"/>
              </a:spcBef>
              <a:buNone/>
            </a:pPr>
            <a:r>
              <a:rPr lang="tr-TR" dirty="0" smtClean="0"/>
              <a:t>	Yine </a:t>
            </a:r>
            <a:r>
              <a:rPr lang="tr-TR" dirty="0"/>
              <a:t>denge durumunda,</a:t>
            </a:r>
            <a:br>
              <a:rPr lang="tr-TR" dirty="0"/>
            </a:br>
            <a:r>
              <a:rPr lang="tr-TR" dirty="0"/>
              <a:t>	Dünya arzı = Dünya talebi </a:t>
            </a:r>
          </a:p>
        </p:txBody>
      </p:sp>
    </p:spTree>
    <p:extLst>
      <p:ext uri="{BB962C8B-B14F-4D97-AF65-F5344CB8AC3E}">
        <p14:creationId xmlns:p14="http://schemas.microsoft.com/office/powerpoint/2010/main" val="64172819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strips(downRight)">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strips(downRight)">
                                      <p:cBhvr>
                                        <p:cTn id="12" dur="500"/>
                                        <p:tgtEl>
                                          <p:spTgt spid="122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strips(downRight)">
                                      <p:cBhvr>
                                        <p:cTn id="17" dur="500"/>
                                        <p:tgtEl>
                                          <p:spTgt spid="122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strips(downRight)">
                                      <p:cBhvr>
                                        <p:cTn id="22" dur="500"/>
                                        <p:tgtEl>
                                          <p:spTgt spid="122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normAutofit/>
          </a:bodyPr>
          <a:lstStyle/>
          <a:p>
            <a:r>
              <a:rPr lang="tr-TR" sz="3600" dirty="0"/>
              <a:t>Büyük ülke modeli</a:t>
            </a:r>
            <a:endParaRPr lang="en-US" sz="3600" dirty="0"/>
          </a:p>
        </p:txBody>
      </p:sp>
      <p:sp>
        <p:nvSpPr>
          <p:cNvPr id="12291" name="Rectangle 3"/>
          <p:cNvSpPr>
            <a:spLocks noGrp="1" noChangeArrowheads="1"/>
          </p:cNvSpPr>
          <p:nvPr>
            <p:ph idx="1"/>
          </p:nvPr>
        </p:nvSpPr>
        <p:spPr/>
        <p:txBody>
          <a:bodyPr vert="horz" lIns="91440" tIns="45720" rIns="91440" bIns="45720" rtlCol="0">
            <a:normAutofit/>
          </a:bodyPr>
          <a:lstStyle/>
          <a:p>
            <a:pPr>
              <a:spcBef>
                <a:spcPct val="50000"/>
              </a:spcBef>
            </a:pPr>
            <a:r>
              <a:rPr lang="tr-TR" dirty="0"/>
              <a:t>Denge durumda</a:t>
            </a:r>
            <a:r>
              <a:rPr lang="en-US" dirty="0"/>
              <a:t>, </a:t>
            </a:r>
          </a:p>
          <a:p>
            <a:pPr marL="0" indent="0">
              <a:spcBef>
                <a:spcPct val="50000"/>
              </a:spcBef>
              <a:buNone/>
            </a:pPr>
            <a:r>
              <a:rPr lang="en-US" dirty="0"/>
              <a:t>	</a:t>
            </a:r>
            <a:r>
              <a:rPr lang="tr-TR" dirty="0" smtClean="0"/>
              <a:t>ithalat </a:t>
            </a:r>
            <a:r>
              <a:rPr lang="tr-TR" dirty="0"/>
              <a:t>talebi</a:t>
            </a:r>
            <a:r>
              <a:rPr lang="en-US" dirty="0"/>
              <a:t>= </a:t>
            </a:r>
            <a:r>
              <a:rPr lang="tr-TR" dirty="0"/>
              <a:t>ihracat arzı</a:t>
            </a:r>
            <a:endParaRPr lang="en-US" dirty="0"/>
          </a:p>
          <a:p>
            <a:pPr marL="0" indent="0">
              <a:spcBef>
                <a:spcPct val="50000"/>
              </a:spcBef>
              <a:buNone/>
            </a:pPr>
            <a:r>
              <a:rPr lang="en-US" dirty="0"/>
              <a:t>	</a:t>
            </a:r>
            <a:r>
              <a:rPr lang="tr-TR" dirty="0" smtClean="0"/>
              <a:t>bizim </a:t>
            </a:r>
            <a:r>
              <a:rPr lang="tr-TR" dirty="0"/>
              <a:t>talep</a:t>
            </a:r>
            <a:r>
              <a:rPr lang="en-US" dirty="0"/>
              <a:t> – </a:t>
            </a:r>
            <a:r>
              <a:rPr lang="tr-TR" dirty="0"/>
              <a:t>bizim arz </a:t>
            </a:r>
            <a:br>
              <a:rPr lang="tr-TR" dirty="0"/>
            </a:br>
            <a:r>
              <a:rPr lang="tr-TR" dirty="0"/>
              <a:t>	</a:t>
            </a:r>
            <a:r>
              <a:rPr lang="en-US" dirty="0"/>
              <a:t>=</a:t>
            </a:r>
            <a:r>
              <a:rPr lang="tr-TR" dirty="0"/>
              <a:t> yabancı arz</a:t>
            </a:r>
            <a:r>
              <a:rPr lang="en-US" dirty="0"/>
              <a:t>– </a:t>
            </a:r>
            <a:r>
              <a:rPr lang="tr-TR" dirty="0"/>
              <a:t>yabancı talep</a:t>
            </a:r>
            <a:endParaRPr lang="en-US" dirty="0"/>
          </a:p>
          <a:p>
            <a:pPr marL="0" indent="0">
              <a:spcBef>
                <a:spcPct val="50000"/>
              </a:spcBef>
              <a:buNone/>
            </a:pPr>
            <a:r>
              <a:rPr lang="tr-TR" dirty="0" smtClean="0"/>
              <a:t>	Yine </a:t>
            </a:r>
            <a:r>
              <a:rPr lang="tr-TR" dirty="0"/>
              <a:t>denge durumunda,</a:t>
            </a:r>
            <a:br>
              <a:rPr lang="tr-TR" dirty="0"/>
            </a:br>
            <a:r>
              <a:rPr lang="tr-TR" dirty="0"/>
              <a:t>	Dünya arzı = Dünya talebi </a:t>
            </a:r>
          </a:p>
        </p:txBody>
      </p:sp>
    </p:spTree>
    <p:extLst>
      <p:ext uri="{BB962C8B-B14F-4D97-AF65-F5344CB8AC3E}">
        <p14:creationId xmlns:p14="http://schemas.microsoft.com/office/powerpoint/2010/main" val="262099057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strips(downRight)">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strips(downRight)">
                                      <p:cBhvr>
                                        <p:cTn id="12" dur="500"/>
                                        <p:tgtEl>
                                          <p:spTgt spid="122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strips(downRight)">
                                      <p:cBhvr>
                                        <p:cTn id="17" dur="500"/>
                                        <p:tgtEl>
                                          <p:spTgt spid="122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strips(downRight)">
                                      <p:cBhvr>
                                        <p:cTn id="22" dur="500"/>
                                        <p:tgtEl>
                                          <p:spTgt spid="122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p:txBody>
          <a:bodyPr/>
          <a:lstStyle/>
          <a:p>
            <a:r>
              <a:rPr lang="tr-TR" dirty="0" smtClean="0"/>
              <a:t>Büyük ülke modeli</a:t>
            </a:r>
            <a:endParaRPr lang="en-US" dirty="0" smtClean="0"/>
          </a:p>
        </p:txBody>
      </p:sp>
      <p:sp>
        <p:nvSpPr>
          <p:cNvPr id="14339" name="Rectangle 3"/>
          <p:cNvSpPr>
            <a:spLocks noGrp="1" noChangeArrowheads="1"/>
          </p:cNvSpPr>
          <p:nvPr>
            <p:ph idx="1"/>
          </p:nvPr>
        </p:nvSpPr>
        <p:spPr/>
        <p:txBody>
          <a:bodyPr>
            <a:noAutofit/>
          </a:bodyPr>
          <a:lstStyle/>
          <a:p>
            <a:pPr eaLnBrk="1" hangingPunct="1">
              <a:spcBef>
                <a:spcPct val="50000"/>
              </a:spcBef>
            </a:pPr>
            <a:r>
              <a:rPr lang="tr-TR" dirty="0" smtClean="0"/>
              <a:t>Gümrük tarifesi, malın satışını daha pahalı hale getiren bir maliyet gibi düşünülebilir. Eğer yurt içi piyasayla yurt dışı piyasa arasındaki fiyat farkı bu maliyeti karşılamıyorsa, satıcılar bu malı bizim ülkeye taşımak istemezler. </a:t>
            </a:r>
          </a:p>
          <a:p>
            <a:pPr eaLnBrk="1" hangingPunct="1">
              <a:spcBef>
                <a:spcPct val="50000"/>
              </a:spcBef>
            </a:pPr>
            <a:r>
              <a:rPr lang="tr-TR" dirty="0" smtClean="0"/>
              <a:t>Eğer satıcılar buğdayı bizim ülkeye taşımak istemezlerse, bizim ülkede talep fazlası oluşur, diğer ülkede ise arz fazlası oluşur.</a:t>
            </a:r>
          </a:p>
          <a:p>
            <a:pPr lvl="1">
              <a:spcBef>
                <a:spcPct val="50000"/>
              </a:spcBef>
            </a:pPr>
            <a:r>
              <a:rPr lang="tr-TR" dirty="0"/>
              <a:t>Bizim ülkede buğday pahalanır</a:t>
            </a:r>
          </a:p>
          <a:p>
            <a:pPr lvl="1">
              <a:spcBef>
                <a:spcPct val="50000"/>
              </a:spcBef>
            </a:pPr>
            <a:r>
              <a:rPr lang="tr-TR" dirty="0"/>
              <a:t>Diğer ülkede buğday ucuzlar</a:t>
            </a:r>
            <a:endParaRPr lang="en-US" dirty="0"/>
          </a:p>
        </p:txBody>
      </p:sp>
    </p:spTree>
    <p:extLst>
      <p:ext uri="{BB962C8B-B14F-4D97-AF65-F5344CB8AC3E}">
        <p14:creationId xmlns:p14="http://schemas.microsoft.com/office/powerpoint/2010/main" val="10272529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strips(downRight)">
                                      <p:cBhvr>
                                        <p:cTn id="7" dur="500"/>
                                        <p:tgtEl>
                                          <p:spTgt spid="143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strips(downRight)">
                                      <p:cBhvr>
                                        <p:cTn id="12" dur="500"/>
                                        <p:tgtEl>
                                          <p:spTgt spid="14339">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animEffect transition="in" filter="strips(downRight)">
                                      <p:cBhvr>
                                        <p:cTn id="15" dur="500"/>
                                        <p:tgtEl>
                                          <p:spTgt spid="14339">
                                            <p:txEl>
                                              <p:pRg st="2" end="2"/>
                                            </p:txEl>
                                          </p:spTgt>
                                        </p:tgtEl>
                                      </p:cBhvr>
                                    </p:animEffect>
                                  </p:childTnLst>
                                </p:cTn>
                              </p:par>
                              <p:par>
                                <p:cTn id="16" presetID="18" presetClass="entr" presetSubtype="6" fill="hold" grpId="0" nodeType="withEffect">
                                  <p:stCondLst>
                                    <p:cond delay="0"/>
                                  </p:stCondLst>
                                  <p:childTnLst>
                                    <p:set>
                                      <p:cBhvr>
                                        <p:cTn id="17" dur="1" fill="hold">
                                          <p:stCondLst>
                                            <p:cond delay="0"/>
                                          </p:stCondLst>
                                        </p:cTn>
                                        <p:tgtEl>
                                          <p:spTgt spid="14339">
                                            <p:txEl>
                                              <p:pRg st="3" end="3"/>
                                            </p:txEl>
                                          </p:spTgt>
                                        </p:tgtEl>
                                        <p:attrNameLst>
                                          <p:attrName>style.visibility</p:attrName>
                                        </p:attrNameLst>
                                      </p:cBhvr>
                                      <p:to>
                                        <p:strVal val="visible"/>
                                      </p:to>
                                    </p:set>
                                    <p:animEffect transition="in" filter="strips(downRight)">
                                      <p:cBhvr>
                                        <p:cTn id="18" dur="500"/>
                                        <p:tgtEl>
                                          <p:spTgt spid="143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p:txBody>
          <a:bodyPr/>
          <a:lstStyle/>
          <a:p>
            <a:r>
              <a:rPr lang="tr-TR" dirty="0" smtClean="0"/>
              <a:t>Büyük ülke modeli</a:t>
            </a:r>
            <a:endParaRPr lang="en-US" dirty="0" smtClean="0"/>
          </a:p>
        </p:txBody>
      </p:sp>
      <p:sp>
        <p:nvSpPr>
          <p:cNvPr id="15363" name="Rectangle 3"/>
          <p:cNvSpPr>
            <a:spLocks noGrp="1" noChangeArrowheads="1"/>
          </p:cNvSpPr>
          <p:nvPr>
            <p:ph idx="1"/>
          </p:nvPr>
        </p:nvSpPr>
        <p:spPr/>
        <p:txBody>
          <a:bodyPr>
            <a:normAutofit/>
          </a:bodyPr>
          <a:lstStyle/>
          <a:p>
            <a:pPr eaLnBrk="1" hangingPunct="1">
              <a:lnSpc>
                <a:spcPct val="90000"/>
              </a:lnSpc>
              <a:spcBef>
                <a:spcPct val="50000"/>
              </a:spcBef>
            </a:pPr>
            <a:r>
              <a:rPr lang="tr-TR" dirty="0" smtClean="0"/>
              <a:t>Bu nedenle, gümrük tarifesi, bizim ülkede malın pahalanmasına, diğer ülkede ise ucuzlamasına neden olacaktır. </a:t>
            </a:r>
          </a:p>
          <a:p>
            <a:pPr lvl="1">
              <a:lnSpc>
                <a:spcPct val="90000"/>
              </a:lnSpc>
              <a:spcBef>
                <a:spcPct val="50000"/>
              </a:spcBef>
              <a:buFont typeface="Wingdings" pitchFamily="2" charset="2"/>
              <a:buChar char="Ø"/>
            </a:pPr>
            <a:r>
              <a:rPr lang="en-US" i="1" dirty="0" smtClean="0"/>
              <a:t>P</a:t>
            </a:r>
            <a:r>
              <a:rPr lang="en-US" i="1" baseline="-25000" dirty="0" smtClean="0"/>
              <a:t>T</a:t>
            </a:r>
            <a:r>
              <a:rPr lang="en-US" i="1" dirty="0" smtClean="0"/>
              <a:t> – P*</a:t>
            </a:r>
            <a:r>
              <a:rPr lang="en-US" i="1" baseline="-25000" dirty="0" smtClean="0"/>
              <a:t>T</a:t>
            </a:r>
            <a:r>
              <a:rPr lang="en-US" i="1" dirty="0" smtClean="0"/>
              <a:t> = t</a:t>
            </a:r>
          </a:p>
          <a:p>
            <a:pPr lvl="1" eaLnBrk="1" hangingPunct="1">
              <a:lnSpc>
                <a:spcPct val="90000"/>
              </a:lnSpc>
              <a:spcBef>
                <a:spcPct val="50000"/>
              </a:spcBef>
              <a:buFont typeface="Wingdings" pitchFamily="2" charset="2"/>
              <a:buChar char="Ø"/>
            </a:pPr>
            <a:r>
              <a:rPr lang="en-US" i="1" dirty="0" smtClean="0"/>
              <a:t>P</a:t>
            </a:r>
            <a:r>
              <a:rPr lang="en-US" i="1" baseline="-25000" dirty="0" smtClean="0"/>
              <a:t>T</a:t>
            </a:r>
            <a:r>
              <a:rPr lang="en-US" i="1" dirty="0" smtClean="0"/>
              <a:t> = P</a:t>
            </a:r>
            <a:r>
              <a:rPr lang="en-US" i="1" baseline="30000" dirty="0" smtClean="0"/>
              <a:t>*</a:t>
            </a:r>
            <a:r>
              <a:rPr lang="en-US" i="1" baseline="-25000" dirty="0" smtClean="0"/>
              <a:t>T</a:t>
            </a:r>
            <a:r>
              <a:rPr lang="en-US" i="1" dirty="0" smtClean="0"/>
              <a:t> + t</a:t>
            </a:r>
          </a:p>
          <a:p>
            <a:pPr lvl="1" eaLnBrk="1" hangingPunct="1">
              <a:lnSpc>
                <a:spcPct val="90000"/>
              </a:lnSpc>
              <a:spcBef>
                <a:spcPct val="50000"/>
              </a:spcBef>
              <a:buFont typeface="Wingdings" pitchFamily="2" charset="2"/>
              <a:buChar char="Ø"/>
            </a:pPr>
            <a:r>
              <a:rPr lang="tr-TR" dirty="0" smtClean="0"/>
              <a:t>Eğer tarife talebi çok düşürüyorsa, diğer ülkedeki fiyatta (arz fiyatında) bir düşüşe neden olabilir. </a:t>
            </a:r>
          </a:p>
        </p:txBody>
      </p:sp>
    </p:spTree>
    <p:extLst>
      <p:ext uri="{BB962C8B-B14F-4D97-AF65-F5344CB8AC3E}">
        <p14:creationId xmlns:p14="http://schemas.microsoft.com/office/powerpoint/2010/main" val="423606366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strips(downRight)">
                                      <p:cBhvr>
                                        <p:cTn id="7" dur="500"/>
                                        <p:tgtEl>
                                          <p:spTgt spid="15363">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5363">
                                            <p:txEl>
                                              <p:pRg st="1" end="1"/>
                                            </p:txEl>
                                          </p:spTgt>
                                        </p:tgtEl>
                                        <p:attrNameLst>
                                          <p:attrName>style.visibility</p:attrName>
                                        </p:attrNameLst>
                                      </p:cBhvr>
                                      <p:to>
                                        <p:strVal val="visible"/>
                                      </p:to>
                                    </p:set>
                                    <p:animEffect transition="in" filter="strips(downRight)">
                                      <p:cBhvr>
                                        <p:cTn id="10" dur="500"/>
                                        <p:tgtEl>
                                          <p:spTgt spid="15363">
                                            <p:txEl>
                                              <p:pRg st="1" end="1"/>
                                            </p:txEl>
                                          </p:spTgt>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animEffect transition="in" filter="strips(downRight)">
                                      <p:cBhvr>
                                        <p:cTn id="13" dur="500"/>
                                        <p:tgtEl>
                                          <p:spTgt spid="15363">
                                            <p:txEl>
                                              <p:pRg st="2" end="2"/>
                                            </p:txEl>
                                          </p:spTgt>
                                        </p:tgtEl>
                                      </p:cBhvr>
                                    </p:animEffect>
                                  </p:childTnLst>
                                </p:cTn>
                              </p:par>
                              <p:par>
                                <p:cTn id="14" presetID="18" presetClass="entr" presetSubtype="6" fill="hold" grpId="0" nodeType="withEffect">
                                  <p:stCondLst>
                                    <p:cond delay="0"/>
                                  </p:stCondLst>
                                  <p:childTnLst>
                                    <p:set>
                                      <p:cBhvr>
                                        <p:cTn id="15" dur="1" fill="hold">
                                          <p:stCondLst>
                                            <p:cond delay="0"/>
                                          </p:stCondLst>
                                        </p:cTn>
                                        <p:tgtEl>
                                          <p:spTgt spid="15363">
                                            <p:txEl>
                                              <p:pRg st="3" end="3"/>
                                            </p:txEl>
                                          </p:spTgt>
                                        </p:tgtEl>
                                        <p:attrNameLst>
                                          <p:attrName>style.visibility</p:attrName>
                                        </p:attrNameLst>
                                      </p:cBhvr>
                                      <p:to>
                                        <p:strVal val="visible"/>
                                      </p:to>
                                    </p:set>
                                    <p:animEffect transition="in" filter="strips(downRight)">
                                      <p:cBhvr>
                                        <p:cTn id="16" dur="500"/>
                                        <p:tgtEl>
                                          <p:spTgt spid="153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p:txBody>
          <a:bodyPr/>
          <a:lstStyle/>
          <a:p>
            <a:pPr eaLnBrk="1" hangingPunct="1"/>
            <a:r>
              <a:rPr lang="tr-TR" dirty="0" smtClean="0"/>
              <a:t>Tarifenin etkisi</a:t>
            </a:r>
            <a:endParaRPr lang="en-US" dirty="0" smtClean="0"/>
          </a:p>
        </p:txBody>
      </p:sp>
      <p:sp>
        <p:nvSpPr>
          <p:cNvPr id="17411" name="Rectangle 3"/>
          <p:cNvSpPr>
            <a:spLocks noGrp="1" noChangeArrowheads="1"/>
          </p:cNvSpPr>
          <p:nvPr>
            <p:ph idx="1"/>
          </p:nvPr>
        </p:nvSpPr>
        <p:spPr/>
        <p:txBody>
          <a:bodyPr>
            <a:normAutofit/>
          </a:bodyPr>
          <a:lstStyle/>
          <a:p>
            <a:pPr>
              <a:spcBef>
                <a:spcPct val="50000"/>
              </a:spcBef>
            </a:pPr>
            <a:r>
              <a:rPr lang="tr-TR" dirty="0" smtClean="0"/>
              <a:t>Bizdeki fiyat yükseldiği için (</a:t>
            </a:r>
            <a:r>
              <a:rPr lang="en-US" i="1" dirty="0" smtClean="0"/>
              <a:t>P</a:t>
            </a:r>
            <a:r>
              <a:rPr lang="en-US" i="1" baseline="-25000" dirty="0" smtClean="0"/>
              <a:t>T</a:t>
            </a:r>
            <a:r>
              <a:rPr lang="tr-TR" dirty="0" smtClean="0"/>
              <a:t>’ye) yurt içindeki üreticiler daha fazla üretir ve tüketiciler daha az talep eder. </a:t>
            </a:r>
          </a:p>
          <a:p>
            <a:pPr lvl="1">
              <a:spcBef>
                <a:spcPct val="50000"/>
              </a:spcBef>
            </a:pPr>
            <a:r>
              <a:rPr lang="tr-TR" sz="1800" dirty="0"/>
              <a:t>İthalat </a:t>
            </a:r>
            <a:r>
              <a:rPr lang="en-US" sz="1800" i="1" dirty="0"/>
              <a:t>Q</a:t>
            </a:r>
            <a:r>
              <a:rPr lang="en-US" sz="1800" i="1" baseline="-25000" dirty="0"/>
              <a:t>W</a:t>
            </a:r>
            <a:r>
              <a:rPr lang="tr-TR" sz="1800" dirty="0"/>
              <a:t>’dan </a:t>
            </a:r>
            <a:r>
              <a:rPr lang="en-US" sz="1800" i="1" dirty="0"/>
              <a:t>Q</a:t>
            </a:r>
            <a:r>
              <a:rPr lang="en-US" sz="1800" i="1" baseline="-25000" dirty="0"/>
              <a:t>T</a:t>
            </a:r>
            <a:r>
              <a:rPr lang="en-US" sz="1800" i="1" dirty="0"/>
              <a:t> </a:t>
            </a:r>
            <a:r>
              <a:rPr lang="tr-TR" sz="1800" dirty="0"/>
              <a:t>‘ye düşer</a:t>
            </a:r>
            <a:endParaRPr lang="en-US" sz="1800" dirty="0"/>
          </a:p>
          <a:p>
            <a:pPr eaLnBrk="1" hangingPunct="1">
              <a:spcBef>
                <a:spcPct val="50000"/>
              </a:spcBef>
            </a:pPr>
            <a:r>
              <a:rPr lang="tr-TR" dirty="0" smtClean="0"/>
              <a:t>Diğer ülkedeki fiyat düştüğü için </a:t>
            </a:r>
            <a:r>
              <a:rPr lang="en-US" dirty="0" smtClean="0"/>
              <a:t>(</a:t>
            </a:r>
            <a:r>
              <a:rPr lang="en-US" i="1" dirty="0" smtClean="0"/>
              <a:t>P</a:t>
            </a:r>
            <a:r>
              <a:rPr lang="en-US" i="1" baseline="30000" dirty="0" smtClean="0"/>
              <a:t>*</a:t>
            </a:r>
            <a:r>
              <a:rPr lang="en-US" i="1" baseline="-25000" dirty="0" smtClean="0"/>
              <a:t>T</a:t>
            </a:r>
            <a:r>
              <a:rPr lang="tr-TR" dirty="0" smtClean="0"/>
              <a:t>’ye)</a:t>
            </a:r>
            <a:r>
              <a:rPr lang="en-US" dirty="0" smtClean="0"/>
              <a:t>, </a:t>
            </a:r>
            <a:r>
              <a:rPr lang="tr-TR" dirty="0" smtClean="0"/>
              <a:t>diğer ülkenin üreticileri daha az arz ederken, tüketiciler daha fazla talep eder. </a:t>
            </a:r>
            <a:endParaRPr lang="en-US" dirty="0" smtClean="0"/>
          </a:p>
          <a:p>
            <a:pPr lvl="1">
              <a:spcBef>
                <a:spcPct val="50000"/>
              </a:spcBef>
            </a:pPr>
            <a:r>
              <a:rPr lang="tr-TR" dirty="0" smtClean="0"/>
              <a:t>İhracat </a:t>
            </a:r>
            <a:r>
              <a:rPr lang="en-US" i="1" dirty="0" smtClean="0"/>
              <a:t>Q</a:t>
            </a:r>
            <a:r>
              <a:rPr lang="en-US" i="1" baseline="-25000" dirty="0" smtClean="0"/>
              <a:t>W</a:t>
            </a:r>
            <a:r>
              <a:rPr lang="tr-TR" dirty="0" smtClean="0"/>
              <a:t>’dan </a:t>
            </a:r>
            <a:r>
              <a:rPr lang="en-US" i="1" dirty="0" smtClean="0"/>
              <a:t>Q</a:t>
            </a:r>
            <a:r>
              <a:rPr lang="en-US" i="1" baseline="-25000" dirty="0" smtClean="0"/>
              <a:t>T</a:t>
            </a:r>
            <a:r>
              <a:rPr lang="en-US" i="1" dirty="0" smtClean="0"/>
              <a:t> </a:t>
            </a:r>
            <a:r>
              <a:rPr lang="tr-TR" dirty="0" smtClean="0"/>
              <a:t>‘ye düşer</a:t>
            </a:r>
            <a:endParaRPr lang="en-US" dirty="0" smtClean="0"/>
          </a:p>
          <a:p>
            <a:pPr lvl="1" eaLnBrk="1" hangingPunct="1">
              <a:spcBef>
                <a:spcPct val="50000"/>
              </a:spcBef>
            </a:pPr>
            <a:endParaRPr lang="en-US" sz="1800" i="1" dirty="0"/>
          </a:p>
        </p:txBody>
      </p:sp>
    </p:spTree>
    <p:extLst>
      <p:ext uri="{BB962C8B-B14F-4D97-AF65-F5344CB8AC3E}">
        <p14:creationId xmlns:p14="http://schemas.microsoft.com/office/powerpoint/2010/main" val="367750758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strips(downRight)">
                                      <p:cBhvr>
                                        <p:cTn id="7" dur="500"/>
                                        <p:tgtEl>
                                          <p:spTgt spid="17411">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7411">
                                            <p:txEl>
                                              <p:pRg st="1" end="1"/>
                                            </p:txEl>
                                          </p:spTgt>
                                        </p:tgtEl>
                                        <p:attrNameLst>
                                          <p:attrName>style.visibility</p:attrName>
                                        </p:attrNameLst>
                                      </p:cBhvr>
                                      <p:to>
                                        <p:strVal val="visible"/>
                                      </p:to>
                                    </p:set>
                                    <p:animEffect transition="in" filter="strips(downRight)">
                                      <p:cBhvr>
                                        <p:cTn id="10" dur="500"/>
                                        <p:tgtEl>
                                          <p:spTgt spid="1741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animEffect transition="in" filter="strips(downRight)">
                                      <p:cBhvr>
                                        <p:cTn id="15" dur="500"/>
                                        <p:tgtEl>
                                          <p:spTgt spid="17411">
                                            <p:txEl>
                                              <p:pRg st="2" end="2"/>
                                            </p:txEl>
                                          </p:spTgt>
                                        </p:tgtEl>
                                      </p:cBhvr>
                                    </p:animEffect>
                                  </p:childTnLst>
                                </p:cTn>
                              </p:par>
                              <p:par>
                                <p:cTn id="16" presetID="18" presetClass="entr" presetSubtype="6" fill="hold" grpId="0" nodeType="withEffect">
                                  <p:stCondLst>
                                    <p:cond delay="0"/>
                                  </p:stCondLst>
                                  <p:childTnLst>
                                    <p:set>
                                      <p:cBhvr>
                                        <p:cTn id="17" dur="1" fill="hold">
                                          <p:stCondLst>
                                            <p:cond delay="0"/>
                                          </p:stCondLst>
                                        </p:cTn>
                                        <p:tgtEl>
                                          <p:spTgt spid="17411">
                                            <p:txEl>
                                              <p:pRg st="3" end="3"/>
                                            </p:txEl>
                                          </p:spTgt>
                                        </p:tgtEl>
                                        <p:attrNameLst>
                                          <p:attrName>style.visibility</p:attrName>
                                        </p:attrNameLst>
                                      </p:cBhvr>
                                      <p:to>
                                        <p:strVal val="visible"/>
                                      </p:to>
                                    </p:set>
                                    <p:animEffect transition="in" filter="strips(downRight)">
                                      <p:cBhvr>
                                        <p:cTn id="18" dur="500"/>
                                        <p:tgtEl>
                                          <p:spTgt spid="174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p:txBody>
          <a:bodyPr/>
          <a:lstStyle/>
          <a:p>
            <a:r>
              <a:rPr lang="tr-TR" dirty="0" smtClean="0"/>
              <a:t>Tarifenin etkisi</a:t>
            </a:r>
            <a:endParaRPr lang="en-US" dirty="0" smtClean="0"/>
          </a:p>
        </p:txBody>
      </p:sp>
      <p:sp>
        <p:nvSpPr>
          <p:cNvPr id="18435" name="Rectangle 3"/>
          <p:cNvSpPr>
            <a:spLocks noGrp="1" noChangeArrowheads="1"/>
          </p:cNvSpPr>
          <p:nvPr>
            <p:ph idx="1"/>
          </p:nvPr>
        </p:nvSpPr>
        <p:spPr/>
        <p:txBody>
          <a:bodyPr>
            <a:normAutofit/>
          </a:bodyPr>
          <a:lstStyle/>
          <a:p>
            <a:pPr eaLnBrk="1" hangingPunct="1">
              <a:lnSpc>
                <a:spcPct val="90000"/>
              </a:lnSpc>
              <a:spcBef>
                <a:spcPct val="50000"/>
              </a:spcBef>
            </a:pPr>
            <a:r>
              <a:rPr lang="en-US" i="1" dirty="0" smtClean="0"/>
              <a:t>P</a:t>
            </a:r>
            <a:r>
              <a:rPr lang="en-US" i="1" baseline="-25000" dirty="0" smtClean="0"/>
              <a:t>T</a:t>
            </a:r>
            <a:r>
              <a:rPr lang="en-US" i="1" dirty="0" smtClean="0"/>
              <a:t> – P</a:t>
            </a:r>
            <a:r>
              <a:rPr lang="en-US" i="1" baseline="30000" dirty="0" smtClean="0"/>
              <a:t>*</a:t>
            </a:r>
            <a:r>
              <a:rPr lang="en-US" i="1" baseline="-25000" dirty="0" smtClean="0"/>
              <a:t>T</a:t>
            </a:r>
            <a:r>
              <a:rPr lang="en-US" i="1" dirty="0" smtClean="0"/>
              <a:t> = t</a:t>
            </a:r>
            <a:r>
              <a:rPr lang="tr-TR" i="1" dirty="0" smtClean="0"/>
              <a:t> </a:t>
            </a:r>
            <a:r>
              <a:rPr lang="tr-TR" dirty="0" smtClean="0"/>
              <a:t>olduğunda, yurt içindeki ithal talebiyle diğer ülkenin ihraç arzı eşitlenir. </a:t>
            </a:r>
            <a:endParaRPr lang="en-US" dirty="0" smtClean="0"/>
          </a:p>
          <a:p>
            <a:pPr eaLnBrk="1" hangingPunct="1">
              <a:lnSpc>
                <a:spcPct val="90000"/>
              </a:lnSpc>
              <a:spcBef>
                <a:spcPct val="50000"/>
              </a:spcBef>
            </a:pPr>
            <a:r>
              <a:rPr lang="tr-TR" dirty="0" smtClean="0"/>
              <a:t>Buradaki durumda, bizim ülkedeki fiyat artışı, tarife oranından daha düşük oldu. </a:t>
            </a:r>
            <a:endParaRPr lang="en-US" dirty="0" smtClean="0"/>
          </a:p>
          <a:p>
            <a:pPr lvl="1" eaLnBrk="1" hangingPunct="1">
              <a:lnSpc>
                <a:spcPct val="90000"/>
              </a:lnSpc>
              <a:spcBef>
                <a:spcPct val="50000"/>
              </a:spcBef>
            </a:pPr>
            <a:r>
              <a:rPr lang="tr-TR" sz="1600" dirty="0"/>
              <a:t>Tarifenin bir kısmı, diğer ülkenin ihracatçısına yansıtıldı</a:t>
            </a:r>
            <a:endParaRPr lang="en-US" sz="1600" dirty="0"/>
          </a:p>
          <a:p>
            <a:pPr lvl="1" eaLnBrk="1" hangingPunct="1">
              <a:lnSpc>
                <a:spcPct val="90000"/>
              </a:lnSpc>
              <a:spcBef>
                <a:spcPct val="50000"/>
              </a:spcBef>
            </a:pPr>
            <a:r>
              <a:rPr lang="tr-TR" sz="1600" dirty="0"/>
              <a:t>Bu etki bazen güçlü bir şekilde hissedilmez: </a:t>
            </a:r>
            <a:endParaRPr lang="en-US" sz="1600" dirty="0"/>
          </a:p>
        </p:txBody>
      </p:sp>
    </p:spTree>
    <p:extLst>
      <p:ext uri="{BB962C8B-B14F-4D97-AF65-F5344CB8AC3E}">
        <p14:creationId xmlns:p14="http://schemas.microsoft.com/office/powerpoint/2010/main" val="279814895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strips(downRight)">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strips(downRight)">
                                      <p:cBhvr>
                                        <p:cTn id="12" dur="5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strips(downRight)">
                                      <p:cBhvr>
                                        <p:cTn id="17" dur="5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strips(downRight)">
                                      <p:cBhvr>
                                        <p:cTn id="22" dur="500"/>
                                        <p:tgtEl>
                                          <p:spTgt spid="184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428</Words>
  <Application>Microsoft Office PowerPoint</Application>
  <PresentationFormat>Widescreen</PresentationFormat>
  <Paragraphs>44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Gümrük Teorisi</vt:lpstr>
      <vt:lpstr>Büyük ülke modeli – Bizim ülke ithalatçı</vt:lpstr>
      <vt:lpstr>Büyük ülke modeli – Bizim ülke ithalatçı</vt:lpstr>
      <vt:lpstr>Büyük ülke modeli</vt:lpstr>
      <vt:lpstr>Büyük ülke modeli</vt:lpstr>
      <vt:lpstr>Büyük ülke modeli</vt:lpstr>
      <vt:lpstr>Büyük ülke modeli</vt:lpstr>
      <vt:lpstr>Tarifenin etkisi</vt:lpstr>
      <vt:lpstr>Tarifenin etkisi</vt:lpstr>
      <vt:lpstr>Küçük Ülkede tarifenin etkisi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Kemal Kızılca</dc:creator>
  <cp:lastModifiedBy>Kemal Kızılca</cp:lastModifiedBy>
  <cp:revision>3</cp:revision>
  <dcterms:created xsi:type="dcterms:W3CDTF">2019-09-22T18:27:24Z</dcterms:created>
  <dcterms:modified xsi:type="dcterms:W3CDTF">2019-09-22T18:48:52Z</dcterms:modified>
</cp:coreProperties>
</file>