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674ECE2-8B74-4FB8-A45C-585A8182F5AD}"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26858528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74ECE2-8B74-4FB8-A45C-585A8182F5AD}"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23244919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74ECE2-8B74-4FB8-A45C-585A8182F5AD}"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15103878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674ECE2-8B74-4FB8-A45C-585A8182F5AD}"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11986679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5674ECE2-8B74-4FB8-A45C-585A8182F5AD}" type="datetimeFigureOut">
              <a:rPr lang="en-US" smtClean="0"/>
              <a:t>9/22/2019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34740237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674ECE2-8B74-4FB8-A45C-585A8182F5AD}"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40040458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674ECE2-8B74-4FB8-A45C-585A8182F5AD}" type="datetimeFigureOut">
              <a:rPr lang="en-US" smtClean="0"/>
              <a:t>9/22/2019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56173677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674ECE2-8B74-4FB8-A45C-585A8182F5AD}" type="datetimeFigureOut">
              <a:rPr lang="en-US" smtClean="0"/>
              <a:t>9/22/2019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2287640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74ECE2-8B74-4FB8-A45C-585A8182F5AD}" type="datetimeFigureOut">
              <a:rPr lang="en-US" smtClean="0"/>
              <a:t>9/22/2019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39001239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674ECE2-8B74-4FB8-A45C-585A8182F5AD}"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32893330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5674ECE2-8B74-4FB8-A45C-585A8182F5AD}" type="datetimeFigureOut">
              <a:rPr lang="en-US" smtClean="0"/>
              <a:t>9/22/2019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8FF8222-4295-40EF-89CE-C97BD6281456}" type="slidenum">
              <a:rPr lang="en-US" smtClean="0"/>
              <a:t>‹#›</a:t>
            </a:fld>
            <a:endParaRPr lang="en-US"/>
          </a:p>
        </p:txBody>
      </p:sp>
    </p:spTree>
    <p:extLst>
      <p:ext uri="{BB962C8B-B14F-4D97-AF65-F5344CB8AC3E}">
        <p14:creationId xmlns:p14="http://schemas.microsoft.com/office/powerpoint/2010/main" val="3225560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674ECE2-8B74-4FB8-A45C-585A8182F5AD}" type="datetimeFigureOut">
              <a:rPr lang="en-US" smtClean="0"/>
              <a:t>9/22/2019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8FF8222-4295-40EF-89CE-C97BD6281456}" type="slidenum">
              <a:rPr lang="en-US" smtClean="0"/>
              <a:t>‹#›</a:t>
            </a:fld>
            <a:endParaRPr lang="en-US"/>
          </a:p>
        </p:txBody>
      </p:sp>
    </p:spTree>
    <p:extLst>
      <p:ext uri="{BB962C8B-B14F-4D97-AF65-F5344CB8AC3E}">
        <p14:creationId xmlns:p14="http://schemas.microsoft.com/office/powerpoint/2010/main" val="42700148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Gümrük Teorisi</a:t>
            </a:r>
            <a:endParaRPr lang="en-US" dirty="0"/>
          </a:p>
        </p:txBody>
      </p:sp>
      <p:sp>
        <p:nvSpPr>
          <p:cNvPr id="3" name="Subtitle 2"/>
          <p:cNvSpPr>
            <a:spLocks noGrp="1"/>
          </p:cNvSpPr>
          <p:nvPr>
            <p:ph type="subTitle" idx="1"/>
          </p:nvPr>
        </p:nvSpPr>
        <p:spPr/>
        <p:txBody>
          <a:bodyPr/>
          <a:lstStyle/>
          <a:p>
            <a:r>
              <a:rPr lang="tr-TR" dirty="0" smtClean="0"/>
              <a:t>Bu sunumdaki kısaltma ve işaretler, Krugman, Obstfeld ve Melitz’in Uluslararası İktisat kitabının ilgili bölümüne atıf yapmaktadır. </a:t>
            </a:r>
            <a:endParaRPr lang="en-US" dirty="0"/>
          </a:p>
        </p:txBody>
      </p:sp>
    </p:spTree>
    <p:extLst>
      <p:ext uri="{BB962C8B-B14F-4D97-AF65-F5344CB8AC3E}">
        <p14:creationId xmlns:p14="http://schemas.microsoft.com/office/powerpoint/2010/main" val="2294312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7412" name="Rectangle 2"/>
          <p:cNvSpPr>
            <a:spLocks noGrp="1" noChangeArrowheads="1"/>
          </p:cNvSpPr>
          <p:nvPr>
            <p:ph type="title"/>
          </p:nvPr>
        </p:nvSpPr>
        <p:spPr/>
        <p:txBody>
          <a:bodyPr/>
          <a:lstStyle/>
          <a:p>
            <a:pPr eaLnBrk="1" hangingPunct="1"/>
            <a:r>
              <a:rPr lang="tr-TR" sz="3600" dirty="0"/>
              <a:t>Küçük Ülkede tarifenin etkisi</a:t>
            </a:r>
            <a:endParaRPr lang="en-US" sz="3200" dirty="0"/>
          </a:p>
        </p:txBody>
      </p:sp>
      <p:sp>
        <p:nvSpPr>
          <p:cNvPr id="19459" name="Rectangle 3"/>
          <p:cNvSpPr>
            <a:spLocks noGrp="1" noChangeArrowheads="1"/>
          </p:cNvSpPr>
          <p:nvPr>
            <p:ph idx="1"/>
          </p:nvPr>
        </p:nvSpPr>
        <p:spPr/>
        <p:txBody>
          <a:bodyPr>
            <a:normAutofit/>
          </a:bodyPr>
          <a:lstStyle/>
          <a:p>
            <a:pPr eaLnBrk="1" hangingPunct="1">
              <a:spcBef>
                <a:spcPct val="50000"/>
              </a:spcBef>
            </a:pPr>
            <a:r>
              <a:rPr lang="tr-TR" dirty="0" smtClean="0"/>
              <a:t>Ülke küçük olduğunda, o maldan talep ettiği miktar, toplam dünya talebinin ufak bir kısmına denk gelir; bu nedenle de dünya fiyatını etkileyemez (vergiyi yurt dışındaki üreticiye hiç yansıtamaz)</a:t>
            </a:r>
          </a:p>
          <a:p>
            <a:pPr lvl="1">
              <a:spcBef>
                <a:spcPct val="50000"/>
              </a:spcBef>
            </a:pPr>
            <a:r>
              <a:rPr lang="tr-TR" dirty="0" smtClean="0"/>
              <a:t>Dış dünyadaki fiyat </a:t>
            </a:r>
            <a:r>
              <a:rPr lang="en-US" i="1" dirty="0" smtClean="0"/>
              <a:t>P</a:t>
            </a:r>
            <a:r>
              <a:rPr lang="en-US" i="1" baseline="-25000" dirty="0" smtClean="0"/>
              <a:t>w</a:t>
            </a:r>
            <a:r>
              <a:rPr lang="en-US" i="1" dirty="0" smtClean="0"/>
              <a:t> </a:t>
            </a:r>
            <a:r>
              <a:rPr lang="tr-TR" dirty="0" smtClean="0"/>
              <a:t>düzeyinde kalır. </a:t>
            </a:r>
          </a:p>
          <a:p>
            <a:pPr lvl="1">
              <a:spcBef>
                <a:spcPct val="50000"/>
              </a:spcBef>
            </a:pPr>
            <a:r>
              <a:rPr lang="tr-TR" dirty="0" smtClean="0"/>
              <a:t>Yurt içinde ise, fiyat tarife kadar yükselir: </a:t>
            </a:r>
            <a:r>
              <a:rPr lang="en-US" i="1" dirty="0" smtClean="0"/>
              <a:t>P</a:t>
            </a:r>
            <a:r>
              <a:rPr lang="en-US" i="1" baseline="-25000" dirty="0" smtClean="0"/>
              <a:t>T </a:t>
            </a:r>
            <a:r>
              <a:rPr lang="en-US" i="1" dirty="0" smtClean="0"/>
              <a:t>= P</a:t>
            </a:r>
            <a:r>
              <a:rPr lang="en-US" i="1" baseline="-25000" dirty="0" smtClean="0"/>
              <a:t>w</a:t>
            </a:r>
            <a:r>
              <a:rPr lang="en-US" i="1" dirty="0" smtClean="0"/>
              <a:t> + t</a:t>
            </a:r>
          </a:p>
        </p:txBody>
      </p:sp>
    </p:spTree>
    <p:extLst>
      <p:ext uri="{BB962C8B-B14F-4D97-AF65-F5344CB8AC3E}">
        <p14:creationId xmlns:p14="http://schemas.microsoft.com/office/powerpoint/2010/main" val="417775407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Effect transition="in" filter="strips(downRight)">
                                      <p:cBhvr>
                                        <p:cTn id="7" dur="500"/>
                                        <p:tgtEl>
                                          <p:spTgt spid="1945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9459">
                                            <p:txEl>
                                              <p:pRg st="1" end="1"/>
                                            </p:txEl>
                                          </p:spTgt>
                                        </p:tgtEl>
                                        <p:attrNameLst>
                                          <p:attrName>style.visibility</p:attrName>
                                        </p:attrNameLst>
                                      </p:cBhvr>
                                      <p:to>
                                        <p:strVal val="visible"/>
                                      </p:to>
                                    </p:set>
                                    <p:animEffect transition="in" filter="strips(downRight)">
                                      <p:cBhvr>
                                        <p:cTn id="12" dur="500"/>
                                        <p:tgtEl>
                                          <p:spTgt spid="19459">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9459">
                                            <p:txEl>
                                              <p:pRg st="2" end="2"/>
                                            </p:txEl>
                                          </p:spTgt>
                                        </p:tgtEl>
                                        <p:attrNameLst>
                                          <p:attrName>style.visibility</p:attrName>
                                        </p:attrNameLst>
                                      </p:cBhvr>
                                      <p:to>
                                        <p:strVal val="visible"/>
                                      </p:to>
                                    </p:set>
                                    <p:animEffect transition="in" filter="strips(downRight)">
                                      <p:cBhvr>
                                        <p:cTn id="17" dur="500"/>
                                        <p:tgtEl>
                                          <p:spTgt spid="1945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autoUpdateAnimBg="0"/>
    </p:bld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6148" name="Rectangle 2"/>
          <p:cNvSpPr>
            <a:spLocks noGrp="1" noChangeArrowheads="1"/>
          </p:cNvSpPr>
          <p:nvPr>
            <p:ph type="title"/>
          </p:nvPr>
        </p:nvSpPr>
        <p:spPr/>
        <p:txBody>
          <a:bodyPr>
            <a:normAutofit/>
          </a:bodyPr>
          <a:lstStyle/>
          <a:p>
            <a:pPr eaLnBrk="1" hangingPunct="1"/>
            <a:r>
              <a:rPr lang="tr-TR" sz="3200" dirty="0"/>
              <a:t>Büyük ülke modeli – Bizim ülke ithalatçı</a:t>
            </a:r>
            <a:endParaRPr lang="en-US" sz="3200" dirty="0"/>
          </a:p>
        </p:txBody>
      </p:sp>
      <p:sp>
        <p:nvSpPr>
          <p:cNvPr id="8195" name="Rectangle 3"/>
          <p:cNvSpPr>
            <a:spLocks noGrp="1" noChangeArrowheads="1"/>
          </p:cNvSpPr>
          <p:nvPr>
            <p:ph idx="1"/>
          </p:nvPr>
        </p:nvSpPr>
        <p:spPr/>
        <p:txBody>
          <a:bodyPr>
            <a:normAutofit/>
          </a:bodyPr>
          <a:lstStyle/>
          <a:p>
            <a:pPr eaLnBrk="1" hangingPunct="1">
              <a:spcBef>
                <a:spcPct val="50000"/>
              </a:spcBef>
            </a:pPr>
            <a:r>
              <a:rPr lang="tr-TR" sz="3200" dirty="0"/>
              <a:t>Gümrük vergisi, piyasadaki dengeyi nasıl etkiliyor? (Buğday piyasası)</a:t>
            </a:r>
            <a:endParaRPr lang="en-US" sz="3200" dirty="0"/>
          </a:p>
          <a:p>
            <a:pPr eaLnBrk="1" hangingPunct="1">
              <a:spcBef>
                <a:spcPct val="50000"/>
              </a:spcBef>
            </a:pPr>
            <a:r>
              <a:rPr lang="tr-TR" sz="3200" dirty="0"/>
              <a:t>Ticaretin olmadığı durumda, yabancı ülkedeki buğday fiyatının bizim ülkeden düşük olduğunu varsayalım</a:t>
            </a:r>
          </a:p>
          <a:p>
            <a:pPr lvl="1">
              <a:spcBef>
                <a:spcPct val="50000"/>
              </a:spcBef>
            </a:pPr>
            <a:r>
              <a:rPr lang="tr-TR" sz="2800" dirty="0"/>
              <a:t>Ticaretle birlikte, yabancı ülke ihracat yapacak: Bir ihracat arz eğrisi türeteceğiz. </a:t>
            </a:r>
          </a:p>
          <a:p>
            <a:pPr lvl="1">
              <a:spcBef>
                <a:spcPct val="50000"/>
              </a:spcBef>
            </a:pPr>
            <a:r>
              <a:rPr lang="tr-TR" sz="2800" dirty="0"/>
              <a:t>Bizim ülke buğday ithal edecek: Bir ithal talep eğrisi türeteceğiz. </a:t>
            </a:r>
            <a:endParaRPr lang="en-US" sz="2800" dirty="0"/>
          </a:p>
        </p:txBody>
      </p:sp>
    </p:spTree>
    <p:extLst>
      <p:ext uri="{BB962C8B-B14F-4D97-AF65-F5344CB8AC3E}">
        <p14:creationId xmlns:p14="http://schemas.microsoft.com/office/powerpoint/2010/main" val="3891697954"/>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strips(downRight)">
                                      <p:cBhvr>
                                        <p:cTn id="7" dur="5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strips(downRight)">
                                      <p:cBhvr>
                                        <p:cTn id="12" dur="500"/>
                                        <p:tgtEl>
                                          <p:spTgt spid="8195">
                                            <p:txEl>
                                              <p:pRg st="1" end="1"/>
                                            </p:txEl>
                                          </p:spTgt>
                                        </p:tgtEl>
                                      </p:cBhvr>
                                    </p:animEffect>
                                  </p:childTnLst>
                                </p:cTn>
                              </p:par>
                              <p:par>
                                <p:cTn id="13" presetID="18" presetClass="entr" presetSubtype="6" fill="hold" grpId="0" nodeType="withEffect">
                                  <p:stCondLst>
                                    <p:cond delay="0"/>
                                  </p:stCondLst>
                                  <p:childTnLst>
                                    <p:set>
                                      <p:cBhvr>
                                        <p:cTn id="14" dur="1" fill="hold">
                                          <p:stCondLst>
                                            <p:cond delay="0"/>
                                          </p:stCondLst>
                                        </p:cTn>
                                        <p:tgtEl>
                                          <p:spTgt spid="8195">
                                            <p:txEl>
                                              <p:pRg st="2" end="2"/>
                                            </p:txEl>
                                          </p:spTgt>
                                        </p:tgtEl>
                                        <p:attrNameLst>
                                          <p:attrName>style.visibility</p:attrName>
                                        </p:attrNameLst>
                                      </p:cBhvr>
                                      <p:to>
                                        <p:strVal val="visible"/>
                                      </p:to>
                                    </p:set>
                                    <p:animEffect transition="in" filter="strips(downRight)">
                                      <p:cBhvr>
                                        <p:cTn id="15" dur="500"/>
                                        <p:tgtEl>
                                          <p:spTgt spid="8195">
                                            <p:txEl>
                                              <p:pRg st="2" end="2"/>
                                            </p:txEl>
                                          </p:spTgt>
                                        </p:tgtEl>
                                      </p:cBhvr>
                                    </p:animEffect>
                                  </p:childTnLst>
                                </p:cTn>
                              </p:par>
                              <p:par>
                                <p:cTn id="16" presetID="18" presetClass="entr" presetSubtype="6" fill="hold" grpId="0" nodeType="withEffect">
                                  <p:stCondLst>
                                    <p:cond delay="0"/>
                                  </p:stCondLst>
                                  <p:childTnLst>
                                    <p:set>
                                      <p:cBhvr>
                                        <p:cTn id="17" dur="1" fill="hold">
                                          <p:stCondLst>
                                            <p:cond delay="0"/>
                                          </p:stCondLst>
                                        </p:cTn>
                                        <p:tgtEl>
                                          <p:spTgt spid="8195">
                                            <p:txEl>
                                              <p:pRg st="3" end="3"/>
                                            </p:txEl>
                                          </p:spTgt>
                                        </p:tgtEl>
                                        <p:attrNameLst>
                                          <p:attrName>style.visibility</p:attrName>
                                        </p:attrNameLst>
                                      </p:cBhvr>
                                      <p:to>
                                        <p:strVal val="visible"/>
                                      </p:to>
                                    </p:set>
                                    <p:animEffect transition="in" filter="strips(downRight)">
                                      <p:cBhvr>
                                        <p:cTn id="18" dur="500"/>
                                        <p:tgtEl>
                                          <p:spTgt spid="819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autoUpdateAnimBg="0"/>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2" name="Rectangle 2"/>
          <p:cNvSpPr>
            <a:spLocks noGrp="1" noChangeArrowheads="1"/>
          </p:cNvSpPr>
          <p:nvPr>
            <p:ph type="title"/>
          </p:nvPr>
        </p:nvSpPr>
        <p:spPr/>
        <p:txBody>
          <a:bodyPr>
            <a:normAutofit/>
          </a:bodyPr>
          <a:lstStyle/>
          <a:p>
            <a:r>
              <a:rPr lang="tr-TR" sz="3200" dirty="0"/>
              <a:t>Büyük ülke modeli – Bizim ülke ithalatçı</a:t>
            </a:r>
            <a:endParaRPr lang="en-US" sz="3200" dirty="0"/>
          </a:p>
        </p:txBody>
      </p:sp>
      <p:sp>
        <p:nvSpPr>
          <p:cNvPr id="9219" name="Rectangle 3"/>
          <p:cNvSpPr>
            <a:spLocks noGrp="1" noChangeArrowheads="1"/>
          </p:cNvSpPr>
          <p:nvPr>
            <p:ph idx="1"/>
          </p:nvPr>
        </p:nvSpPr>
        <p:spPr/>
        <p:txBody>
          <a:bodyPr>
            <a:normAutofit/>
          </a:bodyPr>
          <a:lstStyle/>
          <a:p>
            <a:pPr eaLnBrk="1" hangingPunct="1">
              <a:spcBef>
                <a:spcPct val="50000"/>
              </a:spcBef>
            </a:pPr>
            <a:r>
              <a:rPr lang="tr-TR" dirty="0" smtClean="0"/>
              <a:t>İhracat arzı eğrisi, her bir fiyat düzeyinde, yabancı ülkenin üreticilerinin ürettiği miktarla tüketicilerin tükettiği miktar arasındaki farkı gösterir. </a:t>
            </a:r>
          </a:p>
          <a:p>
            <a:pPr eaLnBrk="1" hangingPunct="1">
              <a:spcBef>
                <a:spcPct val="50000"/>
              </a:spcBef>
            </a:pPr>
            <a:r>
              <a:rPr lang="tr-TR" dirty="0" smtClean="0"/>
              <a:t>İthal talebi eğrisi, her bir fiyat düzeyinde, bizim ülkede tüketicilerin satın almak istediği miktarla üreticilerin arz ettiği miktar arasındaki farkı gösterir. </a:t>
            </a:r>
            <a:endParaRPr lang="en-US" dirty="0" smtClean="0"/>
          </a:p>
        </p:txBody>
      </p:sp>
    </p:spTree>
    <p:extLst>
      <p:ext uri="{BB962C8B-B14F-4D97-AF65-F5344CB8AC3E}">
        <p14:creationId xmlns:p14="http://schemas.microsoft.com/office/powerpoint/2010/main" val="96803504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9219">
                                            <p:txEl>
                                              <p:pRg st="0" end="0"/>
                                            </p:txEl>
                                          </p:spTgt>
                                        </p:tgtEl>
                                        <p:attrNameLst>
                                          <p:attrName>style.visibility</p:attrName>
                                        </p:attrNameLst>
                                      </p:cBhvr>
                                      <p:to>
                                        <p:strVal val="visible"/>
                                      </p:to>
                                    </p:set>
                                    <p:animEffect transition="in" filter="strips(downRight)">
                                      <p:cBhvr>
                                        <p:cTn id="7" dur="500"/>
                                        <p:tgtEl>
                                          <p:spTgt spid="921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9219">
                                            <p:txEl>
                                              <p:pRg st="1" end="1"/>
                                            </p:txEl>
                                          </p:spTgt>
                                        </p:tgtEl>
                                        <p:attrNameLst>
                                          <p:attrName>style.visibility</p:attrName>
                                        </p:attrNameLst>
                                      </p:cBhvr>
                                      <p:to>
                                        <p:strVal val="visible"/>
                                      </p:to>
                                    </p:set>
                                    <p:animEffect transition="in" filter="strips(downRight)">
                                      <p:cBhvr>
                                        <p:cTn id="12" dur="500"/>
                                        <p:tgtEl>
                                          <p:spTgt spid="9219">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uild="p" autoUpdateAnimBg="0"/>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normAutofit/>
          </a:bodyPr>
          <a:lstStyle/>
          <a:p>
            <a:r>
              <a:rPr lang="tr-TR" sz="3600" dirty="0"/>
              <a:t>Büyük ülke modeli</a:t>
            </a:r>
            <a:endParaRPr lang="en-US" sz="3600" dirty="0"/>
          </a:p>
        </p:txBody>
      </p:sp>
      <p:sp>
        <p:nvSpPr>
          <p:cNvPr id="12291" name="Rectangle 3"/>
          <p:cNvSpPr>
            <a:spLocks noGrp="1" noChangeArrowheads="1"/>
          </p:cNvSpPr>
          <p:nvPr>
            <p:ph idx="1"/>
          </p:nvPr>
        </p:nvSpPr>
        <p:spPr/>
        <p:txBody>
          <a:bodyPr vert="horz" lIns="91440" tIns="45720" rIns="91440" bIns="45720" rtlCol="0">
            <a:normAutofit/>
          </a:bodyPr>
          <a:lstStyle/>
          <a:p>
            <a:pPr>
              <a:spcBef>
                <a:spcPct val="50000"/>
              </a:spcBef>
            </a:pPr>
            <a:r>
              <a:rPr lang="tr-TR" dirty="0"/>
              <a:t>Denge durumda</a:t>
            </a:r>
            <a:r>
              <a:rPr lang="en-US" dirty="0"/>
              <a:t>, </a:t>
            </a:r>
          </a:p>
          <a:p>
            <a:pPr marL="0" indent="0">
              <a:spcBef>
                <a:spcPct val="50000"/>
              </a:spcBef>
              <a:buNone/>
            </a:pPr>
            <a:r>
              <a:rPr lang="en-US" dirty="0"/>
              <a:t>	</a:t>
            </a:r>
            <a:r>
              <a:rPr lang="tr-TR" dirty="0" smtClean="0"/>
              <a:t>ithalat </a:t>
            </a:r>
            <a:r>
              <a:rPr lang="tr-TR" dirty="0"/>
              <a:t>talebi</a:t>
            </a:r>
            <a:r>
              <a:rPr lang="en-US" dirty="0"/>
              <a:t>= </a:t>
            </a:r>
            <a:r>
              <a:rPr lang="tr-TR" dirty="0"/>
              <a:t>ihracat arzı</a:t>
            </a:r>
            <a:endParaRPr lang="en-US" dirty="0"/>
          </a:p>
          <a:p>
            <a:pPr marL="0" indent="0">
              <a:spcBef>
                <a:spcPct val="50000"/>
              </a:spcBef>
              <a:buNone/>
            </a:pPr>
            <a:r>
              <a:rPr lang="en-US" dirty="0"/>
              <a:t>	</a:t>
            </a:r>
            <a:r>
              <a:rPr lang="tr-TR" dirty="0" smtClean="0"/>
              <a:t>bizim </a:t>
            </a:r>
            <a:r>
              <a:rPr lang="tr-TR" dirty="0"/>
              <a:t>talep</a:t>
            </a:r>
            <a:r>
              <a:rPr lang="en-US" dirty="0"/>
              <a:t> – </a:t>
            </a:r>
            <a:r>
              <a:rPr lang="tr-TR" dirty="0"/>
              <a:t>bizim arz </a:t>
            </a:r>
            <a:br>
              <a:rPr lang="tr-TR" dirty="0"/>
            </a:br>
            <a:r>
              <a:rPr lang="tr-TR" dirty="0"/>
              <a:t>	</a:t>
            </a:r>
            <a:r>
              <a:rPr lang="en-US" dirty="0"/>
              <a:t>=</a:t>
            </a:r>
            <a:r>
              <a:rPr lang="tr-TR" dirty="0"/>
              <a:t> yabancı arz</a:t>
            </a:r>
            <a:r>
              <a:rPr lang="en-US" dirty="0"/>
              <a:t>– </a:t>
            </a:r>
            <a:r>
              <a:rPr lang="tr-TR" dirty="0"/>
              <a:t>yabancı talep</a:t>
            </a:r>
            <a:endParaRPr lang="en-US" dirty="0"/>
          </a:p>
          <a:p>
            <a:pPr marL="0" indent="0">
              <a:spcBef>
                <a:spcPct val="50000"/>
              </a:spcBef>
              <a:buNone/>
            </a:pPr>
            <a:r>
              <a:rPr lang="tr-TR" dirty="0" smtClean="0"/>
              <a:t>	Yine </a:t>
            </a:r>
            <a:r>
              <a:rPr lang="tr-TR" dirty="0"/>
              <a:t>denge durumunda,</a:t>
            </a:r>
            <a:br>
              <a:rPr lang="tr-TR" dirty="0"/>
            </a:br>
            <a:r>
              <a:rPr lang="tr-TR" dirty="0"/>
              <a:t>	Dünya arzı = Dünya talebi </a:t>
            </a:r>
          </a:p>
        </p:txBody>
      </p:sp>
    </p:spTree>
    <p:extLst>
      <p:ext uri="{BB962C8B-B14F-4D97-AF65-F5344CB8AC3E}">
        <p14:creationId xmlns:p14="http://schemas.microsoft.com/office/powerpoint/2010/main" val="64172819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strips(downRight)">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strips(downRight)">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strips(downRight)">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strips(downRight)">
                                      <p:cBhvr>
                                        <p:cTn id="22" dur="500"/>
                                        <p:tgtEl>
                                          <p:spTgt spid="12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4" name="Rectangle 2"/>
          <p:cNvSpPr>
            <a:spLocks noGrp="1" noChangeArrowheads="1"/>
          </p:cNvSpPr>
          <p:nvPr>
            <p:ph type="title"/>
          </p:nvPr>
        </p:nvSpPr>
        <p:spPr/>
        <p:txBody>
          <a:bodyPr>
            <a:normAutofit/>
          </a:bodyPr>
          <a:lstStyle/>
          <a:p>
            <a:r>
              <a:rPr lang="tr-TR" sz="3600" dirty="0"/>
              <a:t>Büyük ülke modeli</a:t>
            </a:r>
            <a:endParaRPr lang="en-US" sz="3600" dirty="0"/>
          </a:p>
        </p:txBody>
      </p:sp>
      <p:sp>
        <p:nvSpPr>
          <p:cNvPr id="12291" name="Rectangle 3"/>
          <p:cNvSpPr>
            <a:spLocks noGrp="1" noChangeArrowheads="1"/>
          </p:cNvSpPr>
          <p:nvPr>
            <p:ph idx="1"/>
          </p:nvPr>
        </p:nvSpPr>
        <p:spPr/>
        <p:txBody>
          <a:bodyPr vert="horz" lIns="91440" tIns="45720" rIns="91440" bIns="45720" rtlCol="0">
            <a:normAutofit/>
          </a:bodyPr>
          <a:lstStyle/>
          <a:p>
            <a:pPr>
              <a:spcBef>
                <a:spcPct val="50000"/>
              </a:spcBef>
            </a:pPr>
            <a:r>
              <a:rPr lang="tr-TR" dirty="0"/>
              <a:t>Denge durumda</a:t>
            </a:r>
            <a:r>
              <a:rPr lang="en-US" dirty="0"/>
              <a:t>, </a:t>
            </a:r>
          </a:p>
          <a:p>
            <a:pPr marL="0" indent="0">
              <a:spcBef>
                <a:spcPct val="50000"/>
              </a:spcBef>
              <a:buNone/>
            </a:pPr>
            <a:r>
              <a:rPr lang="en-US" dirty="0"/>
              <a:t>	</a:t>
            </a:r>
            <a:r>
              <a:rPr lang="tr-TR" dirty="0" smtClean="0"/>
              <a:t>ithalat </a:t>
            </a:r>
            <a:r>
              <a:rPr lang="tr-TR" dirty="0"/>
              <a:t>talebi</a:t>
            </a:r>
            <a:r>
              <a:rPr lang="en-US" dirty="0"/>
              <a:t>= </a:t>
            </a:r>
            <a:r>
              <a:rPr lang="tr-TR" dirty="0"/>
              <a:t>ihracat arzı</a:t>
            </a:r>
            <a:endParaRPr lang="en-US" dirty="0"/>
          </a:p>
          <a:p>
            <a:pPr marL="0" indent="0">
              <a:spcBef>
                <a:spcPct val="50000"/>
              </a:spcBef>
              <a:buNone/>
            </a:pPr>
            <a:r>
              <a:rPr lang="en-US" dirty="0"/>
              <a:t>	</a:t>
            </a:r>
            <a:r>
              <a:rPr lang="tr-TR" dirty="0" smtClean="0"/>
              <a:t>bizim </a:t>
            </a:r>
            <a:r>
              <a:rPr lang="tr-TR" dirty="0"/>
              <a:t>talep</a:t>
            </a:r>
            <a:r>
              <a:rPr lang="en-US" dirty="0"/>
              <a:t> – </a:t>
            </a:r>
            <a:r>
              <a:rPr lang="tr-TR" dirty="0"/>
              <a:t>bizim arz </a:t>
            </a:r>
            <a:br>
              <a:rPr lang="tr-TR" dirty="0"/>
            </a:br>
            <a:r>
              <a:rPr lang="tr-TR" dirty="0"/>
              <a:t>	</a:t>
            </a:r>
            <a:r>
              <a:rPr lang="en-US" dirty="0"/>
              <a:t>=</a:t>
            </a:r>
            <a:r>
              <a:rPr lang="tr-TR" dirty="0"/>
              <a:t> yabancı arz</a:t>
            </a:r>
            <a:r>
              <a:rPr lang="en-US" dirty="0"/>
              <a:t>– </a:t>
            </a:r>
            <a:r>
              <a:rPr lang="tr-TR" dirty="0"/>
              <a:t>yabancı talep</a:t>
            </a:r>
            <a:endParaRPr lang="en-US" dirty="0"/>
          </a:p>
          <a:p>
            <a:pPr marL="0" indent="0">
              <a:spcBef>
                <a:spcPct val="50000"/>
              </a:spcBef>
              <a:buNone/>
            </a:pPr>
            <a:r>
              <a:rPr lang="tr-TR" dirty="0" smtClean="0"/>
              <a:t>	Yine </a:t>
            </a:r>
            <a:r>
              <a:rPr lang="tr-TR" dirty="0"/>
              <a:t>denge durumunda,</a:t>
            </a:r>
            <a:br>
              <a:rPr lang="tr-TR" dirty="0"/>
            </a:br>
            <a:r>
              <a:rPr lang="tr-TR" dirty="0"/>
              <a:t>	Dünya arzı = Dünya talebi </a:t>
            </a:r>
          </a:p>
        </p:txBody>
      </p:sp>
    </p:spTree>
    <p:extLst>
      <p:ext uri="{BB962C8B-B14F-4D97-AF65-F5344CB8AC3E}">
        <p14:creationId xmlns:p14="http://schemas.microsoft.com/office/powerpoint/2010/main" val="2620990575"/>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2291">
                                            <p:txEl>
                                              <p:pRg st="0" end="0"/>
                                            </p:txEl>
                                          </p:spTgt>
                                        </p:tgtEl>
                                        <p:attrNameLst>
                                          <p:attrName>style.visibility</p:attrName>
                                        </p:attrNameLst>
                                      </p:cBhvr>
                                      <p:to>
                                        <p:strVal val="visible"/>
                                      </p:to>
                                    </p:set>
                                    <p:animEffect transition="in" filter="strips(downRight)">
                                      <p:cBhvr>
                                        <p:cTn id="7" dur="500"/>
                                        <p:tgtEl>
                                          <p:spTgt spid="1229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2291">
                                            <p:txEl>
                                              <p:pRg st="1" end="1"/>
                                            </p:txEl>
                                          </p:spTgt>
                                        </p:tgtEl>
                                        <p:attrNameLst>
                                          <p:attrName>style.visibility</p:attrName>
                                        </p:attrNameLst>
                                      </p:cBhvr>
                                      <p:to>
                                        <p:strVal val="visible"/>
                                      </p:to>
                                    </p:set>
                                    <p:animEffect transition="in" filter="strips(downRight)">
                                      <p:cBhvr>
                                        <p:cTn id="12" dur="500"/>
                                        <p:tgtEl>
                                          <p:spTgt spid="1229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2291">
                                            <p:txEl>
                                              <p:pRg st="2" end="2"/>
                                            </p:txEl>
                                          </p:spTgt>
                                        </p:tgtEl>
                                        <p:attrNameLst>
                                          <p:attrName>style.visibility</p:attrName>
                                        </p:attrNameLst>
                                      </p:cBhvr>
                                      <p:to>
                                        <p:strVal val="visible"/>
                                      </p:to>
                                    </p:set>
                                    <p:animEffect transition="in" filter="strips(downRight)">
                                      <p:cBhvr>
                                        <p:cTn id="17" dur="500"/>
                                        <p:tgtEl>
                                          <p:spTgt spid="1229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2291">
                                            <p:txEl>
                                              <p:pRg st="3" end="3"/>
                                            </p:txEl>
                                          </p:spTgt>
                                        </p:tgtEl>
                                        <p:attrNameLst>
                                          <p:attrName>style.visibility</p:attrName>
                                        </p:attrNameLst>
                                      </p:cBhvr>
                                      <p:to>
                                        <p:strVal val="visible"/>
                                      </p:to>
                                    </p:set>
                                    <p:animEffect transition="in" filter="strips(downRight)">
                                      <p:cBhvr>
                                        <p:cTn id="22" dur="500"/>
                                        <p:tgtEl>
                                          <p:spTgt spid="1229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291" grpId="0" build="p" autoUpdateAnimBg="0"/>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2292" name="Rectangle 2"/>
          <p:cNvSpPr>
            <a:spLocks noGrp="1" noChangeArrowheads="1"/>
          </p:cNvSpPr>
          <p:nvPr>
            <p:ph type="title"/>
          </p:nvPr>
        </p:nvSpPr>
        <p:spPr/>
        <p:txBody>
          <a:bodyPr/>
          <a:lstStyle/>
          <a:p>
            <a:r>
              <a:rPr lang="tr-TR" dirty="0" smtClean="0"/>
              <a:t>Büyük ülke modeli</a:t>
            </a:r>
            <a:endParaRPr lang="en-US" dirty="0" smtClean="0"/>
          </a:p>
        </p:txBody>
      </p:sp>
      <p:sp>
        <p:nvSpPr>
          <p:cNvPr id="14339" name="Rectangle 3"/>
          <p:cNvSpPr>
            <a:spLocks noGrp="1" noChangeArrowheads="1"/>
          </p:cNvSpPr>
          <p:nvPr>
            <p:ph idx="1"/>
          </p:nvPr>
        </p:nvSpPr>
        <p:spPr/>
        <p:txBody>
          <a:bodyPr>
            <a:noAutofit/>
          </a:bodyPr>
          <a:lstStyle/>
          <a:p>
            <a:pPr eaLnBrk="1" hangingPunct="1">
              <a:spcBef>
                <a:spcPct val="50000"/>
              </a:spcBef>
            </a:pPr>
            <a:r>
              <a:rPr lang="tr-TR" dirty="0" smtClean="0"/>
              <a:t>Gümrük tarifesi, malın satışını daha pahalı hale getiren bir maliyet gibi düşünülebilir. Eğer yurt içi piyasayla yurt dışı piyasa arasındaki fiyat farkı bu maliyeti karşılamıyorsa, satıcılar bu malı bizim ülkeye taşımak istemezler. </a:t>
            </a:r>
          </a:p>
          <a:p>
            <a:pPr eaLnBrk="1" hangingPunct="1">
              <a:spcBef>
                <a:spcPct val="50000"/>
              </a:spcBef>
            </a:pPr>
            <a:r>
              <a:rPr lang="tr-TR" dirty="0" smtClean="0"/>
              <a:t>Eğer satıcılar buğdayı bizim ülkeye taşımak istemezlerse, bizim ülkede talep fazlası oluşur, diğer ülkede ise arz fazlası oluşur.</a:t>
            </a:r>
          </a:p>
          <a:p>
            <a:pPr lvl="1">
              <a:spcBef>
                <a:spcPct val="50000"/>
              </a:spcBef>
            </a:pPr>
            <a:r>
              <a:rPr lang="tr-TR" dirty="0"/>
              <a:t>Bizim ülkede buğday pahalanır</a:t>
            </a:r>
          </a:p>
          <a:p>
            <a:pPr lvl="1">
              <a:spcBef>
                <a:spcPct val="50000"/>
              </a:spcBef>
            </a:pPr>
            <a:r>
              <a:rPr lang="tr-TR" dirty="0"/>
              <a:t>Diğer ülkede buğday ucuzlar</a:t>
            </a:r>
            <a:endParaRPr lang="en-US" dirty="0"/>
          </a:p>
        </p:txBody>
      </p:sp>
    </p:spTree>
    <p:extLst>
      <p:ext uri="{BB962C8B-B14F-4D97-AF65-F5344CB8AC3E}">
        <p14:creationId xmlns:p14="http://schemas.microsoft.com/office/powerpoint/2010/main" val="102725296"/>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4339">
                                            <p:txEl>
                                              <p:pRg st="0" end="0"/>
                                            </p:txEl>
                                          </p:spTgt>
                                        </p:tgtEl>
                                        <p:attrNameLst>
                                          <p:attrName>style.visibility</p:attrName>
                                        </p:attrNameLst>
                                      </p:cBhvr>
                                      <p:to>
                                        <p:strVal val="visible"/>
                                      </p:to>
                                    </p:set>
                                    <p:animEffect transition="in" filter="strips(downRight)">
                                      <p:cBhvr>
                                        <p:cTn id="7" dur="500"/>
                                        <p:tgtEl>
                                          <p:spTgt spid="1433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4339">
                                            <p:txEl>
                                              <p:pRg st="1" end="1"/>
                                            </p:txEl>
                                          </p:spTgt>
                                        </p:tgtEl>
                                        <p:attrNameLst>
                                          <p:attrName>style.visibility</p:attrName>
                                        </p:attrNameLst>
                                      </p:cBhvr>
                                      <p:to>
                                        <p:strVal val="visible"/>
                                      </p:to>
                                    </p:set>
                                    <p:animEffect transition="in" filter="strips(downRight)">
                                      <p:cBhvr>
                                        <p:cTn id="12" dur="500"/>
                                        <p:tgtEl>
                                          <p:spTgt spid="14339">
                                            <p:txEl>
                                              <p:pRg st="1" end="1"/>
                                            </p:txEl>
                                          </p:spTgt>
                                        </p:tgtEl>
                                      </p:cBhvr>
                                    </p:animEffect>
                                  </p:childTnLst>
                                </p:cTn>
                              </p:par>
                              <p:par>
                                <p:cTn id="13" presetID="18" presetClass="entr" presetSubtype="6" fill="hold" grpId="0" nodeType="withEffect">
                                  <p:stCondLst>
                                    <p:cond delay="0"/>
                                  </p:stCondLst>
                                  <p:childTnLst>
                                    <p:set>
                                      <p:cBhvr>
                                        <p:cTn id="14" dur="1" fill="hold">
                                          <p:stCondLst>
                                            <p:cond delay="0"/>
                                          </p:stCondLst>
                                        </p:cTn>
                                        <p:tgtEl>
                                          <p:spTgt spid="14339">
                                            <p:txEl>
                                              <p:pRg st="2" end="2"/>
                                            </p:txEl>
                                          </p:spTgt>
                                        </p:tgtEl>
                                        <p:attrNameLst>
                                          <p:attrName>style.visibility</p:attrName>
                                        </p:attrNameLst>
                                      </p:cBhvr>
                                      <p:to>
                                        <p:strVal val="visible"/>
                                      </p:to>
                                    </p:set>
                                    <p:animEffect transition="in" filter="strips(downRight)">
                                      <p:cBhvr>
                                        <p:cTn id="15" dur="500"/>
                                        <p:tgtEl>
                                          <p:spTgt spid="14339">
                                            <p:txEl>
                                              <p:pRg st="2" end="2"/>
                                            </p:txEl>
                                          </p:spTgt>
                                        </p:tgtEl>
                                      </p:cBhvr>
                                    </p:animEffect>
                                  </p:childTnLst>
                                </p:cTn>
                              </p:par>
                              <p:par>
                                <p:cTn id="16" presetID="18" presetClass="entr" presetSubtype="6" fill="hold" grpId="0" nodeType="withEffect">
                                  <p:stCondLst>
                                    <p:cond delay="0"/>
                                  </p:stCondLst>
                                  <p:childTnLst>
                                    <p:set>
                                      <p:cBhvr>
                                        <p:cTn id="17" dur="1" fill="hold">
                                          <p:stCondLst>
                                            <p:cond delay="0"/>
                                          </p:stCondLst>
                                        </p:cTn>
                                        <p:tgtEl>
                                          <p:spTgt spid="14339">
                                            <p:txEl>
                                              <p:pRg st="3" end="3"/>
                                            </p:txEl>
                                          </p:spTgt>
                                        </p:tgtEl>
                                        <p:attrNameLst>
                                          <p:attrName>style.visibility</p:attrName>
                                        </p:attrNameLst>
                                      </p:cBhvr>
                                      <p:to>
                                        <p:strVal val="visible"/>
                                      </p:to>
                                    </p:set>
                                    <p:animEffect transition="in" filter="strips(downRight)">
                                      <p:cBhvr>
                                        <p:cTn id="18" dur="500"/>
                                        <p:tgtEl>
                                          <p:spTgt spid="1433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339" grpId="0" build="p" autoUpdateAnimBg="0"/>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6" name="Rectangle 2"/>
          <p:cNvSpPr>
            <a:spLocks noGrp="1" noChangeArrowheads="1"/>
          </p:cNvSpPr>
          <p:nvPr>
            <p:ph type="title"/>
          </p:nvPr>
        </p:nvSpPr>
        <p:spPr/>
        <p:txBody>
          <a:bodyPr/>
          <a:lstStyle/>
          <a:p>
            <a:r>
              <a:rPr lang="tr-TR" dirty="0" smtClean="0"/>
              <a:t>Büyük ülke modeli</a:t>
            </a:r>
            <a:endParaRPr lang="en-US" dirty="0" smtClean="0"/>
          </a:p>
        </p:txBody>
      </p:sp>
      <p:sp>
        <p:nvSpPr>
          <p:cNvPr id="15363" name="Rectangle 3"/>
          <p:cNvSpPr>
            <a:spLocks noGrp="1" noChangeArrowheads="1"/>
          </p:cNvSpPr>
          <p:nvPr>
            <p:ph idx="1"/>
          </p:nvPr>
        </p:nvSpPr>
        <p:spPr/>
        <p:txBody>
          <a:bodyPr>
            <a:normAutofit/>
          </a:bodyPr>
          <a:lstStyle/>
          <a:p>
            <a:pPr eaLnBrk="1" hangingPunct="1">
              <a:lnSpc>
                <a:spcPct val="90000"/>
              </a:lnSpc>
              <a:spcBef>
                <a:spcPct val="50000"/>
              </a:spcBef>
            </a:pPr>
            <a:r>
              <a:rPr lang="tr-TR" dirty="0" smtClean="0"/>
              <a:t>Bu nedenle, gümrük tarifesi, bizim ülkede malın pahalanmasına, diğer ülkede ise ucuzlamasına neden olacaktır. </a:t>
            </a:r>
          </a:p>
          <a:p>
            <a:pPr lvl="1">
              <a:lnSpc>
                <a:spcPct val="90000"/>
              </a:lnSpc>
              <a:spcBef>
                <a:spcPct val="50000"/>
              </a:spcBef>
              <a:buFont typeface="Wingdings" pitchFamily="2" charset="2"/>
              <a:buChar char="Ø"/>
            </a:pPr>
            <a:r>
              <a:rPr lang="en-US" i="1" dirty="0" smtClean="0"/>
              <a:t>P</a:t>
            </a:r>
            <a:r>
              <a:rPr lang="en-US" i="1" baseline="-25000" dirty="0" smtClean="0"/>
              <a:t>T</a:t>
            </a:r>
            <a:r>
              <a:rPr lang="en-US" i="1" dirty="0" smtClean="0"/>
              <a:t> – P*</a:t>
            </a:r>
            <a:r>
              <a:rPr lang="en-US" i="1" baseline="-25000" dirty="0" smtClean="0"/>
              <a:t>T</a:t>
            </a:r>
            <a:r>
              <a:rPr lang="en-US" i="1" dirty="0" smtClean="0"/>
              <a:t> = t</a:t>
            </a:r>
          </a:p>
          <a:p>
            <a:pPr lvl="1" eaLnBrk="1" hangingPunct="1">
              <a:lnSpc>
                <a:spcPct val="90000"/>
              </a:lnSpc>
              <a:spcBef>
                <a:spcPct val="50000"/>
              </a:spcBef>
              <a:buFont typeface="Wingdings" pitchFamily="2" charset="2"/>
              <a:buChar char="Ø"/>
            </a:pPr>
            <a:r>
              <a:rPr lang="en-US" i="1" dirty="0" smtClean="0"/>
              <a:t>P</a:t>
            </a:r>
            <a:r>
              <a:rPr lang="en-US" i="1" baseline="-25000" dirty="0" smtClean="0"/>
              <a:t>T</a:t>
            </a:r>
            <a:r>
              <a:rPr lang="en-US" i="1" dirty="0" smtClean="0"/>
              <a:t> = P</a:t>
            </a:r>
            <a:r>
              <a:rPr lang="en-US" i="1" baseline="30000" dirty="0" smtClean="0"/>
              <a:t>*</a:t>
            </a:r>
            <a:r>
              <a:rPr lang="en-US" i="1" baseline="-25000" dirty="0" smtClean="0"/>
              <a:t>T</a:t>
            </a:r>
            <a:r>
              <a:rPr lang="en-US" i="1" dirty="0" smtClean="0"/>
              <a:t> + t</a:t>
            </a:r>
          </a:p>
          <a:p>
            <a:pPr lvl="1" eaLnBrk="1" hangingPunct="1">
              <a:lnSpc>
                <a:spcPct val="90000"/>
              </a:lnSpc>
              <a:spcBef>
                <a:spcPct val="50000"/>
              </a:spcBef>
              <a:buFont typeface="Wingdings" pitchFamily="2" charset="2"/>
              <a:buChar char="Ø"/>
            </a:pPr>
            <a:r>
              <a:rPr lang="tr-TR" dirty="0" smtClean="0"/>
              <a:t>Eğer tarife talebi çok düşürüyorsa, diğer ülkedeki fiyatta (arz fiyatında) bir düşüşe neden olabilir. </a:t>
            </a:r>
          </a:p>
        </p:txBody>
      </p:sp>
    </p:spTree>
    <p:extLst>
      <p:ext uri="{BB962C8B-B14F-4D97-AF65-F5344CB8AC3E}">
        <p14:creationId xmlns:p14="http://schemas.microsoft.com/office/powerpoint/2010/main" val="4236063662"/>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5363">
                                            <p:txEl>
                                              <p:pRg st="0" end="0"/>
                                            </p:txEl>
                                          </p:spTgt>
                                        </p:tgtEl>
                                        <p:attrNameLst>
                                          <p:attrName>style.visibility</p:attrName>
                                        </p:attrNameLst>
                                      </p:cBhvr>
                                      <p:to>
                                        <p:strVal val="visible"/>
                                      </p:to>
                                    </p:set>
                                    <p:animEffect transition="in" filter="strips(downRight)">
                                      <p:cBhvr>
                                        <p:cTn id="7" dur="500"/>
                                        <p:tgtEl>
                                          <p:spTgt spid="15363">
                                            <p:txEl>
                                              <p:pRg st="0" end="0"/>
                                            </p:txEl>
                                          </p:spTgt>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15363">
                                            <p:txEl>
                                              <p:pRg st="1" end="1"/>
                                            </p:txEl>
                                          </p:spTgt>
                                        </p:tgtEl>
                                        <p:attrNameLst>
                                          <p:attrName>style.visibility</p:attrName>
                                        </p:attrNameLst>
                                      </p:cBhvr>
                                      <p:to>
                                        <p:strVal val="visible"/>
                                      </p:to>
                                    </p:set>
                                    <p:animEffect transition="in" filter="strips(downRight)">
                                      <p:cBhvr>
                                        <p:cTn id="10" dur="500"/>
                                        <p:tgtEl>
                                          <p:spTgt spid="15363">
                                            <p:txEl>
                                              <p:pRg st="1" end="1"/>
                                            </p:txEl>
                                          </p:spTgt>
                                        </p:tgtEl>
                                      </p:cBhvr>
                                    </p:animEffect>
                                  </p:childTnLst>
                                </p:cTn>
                              </p:par>
                              <p:par>
                                <p:cTn id="11" presetID="18" presetClass="entr" presetSubtype="6" fill="hold" grpId="0" nodeType="withEffect">
                                  <p:stCondLst>
                                    <p:cond delay="0"/>
                                  </p:stCondLst>
                                  <p:childTnLst>
                                    <p:set>
                                      <p:cBhvr>
                                        <p:cTn id="12" dur="1" fill="hold">
                                          <p:stCondLst>
                                            <p:cond delay="0"/>
                                          </p:stCondLst>
                                        </p:cTn>
                                        <p:tgtEl>
                                          <p:spTgt spid="15363">
                                            <p:txEl>
                                              <p:pRg st="2" end="2"/>
                                            </p:txEl>
                                          </p:spTgt>
                                        </p:tgtEl>
                                        <p:attrNameLst>
                                          <p:attrName>style.visibility</p:attrName>
                                        </p:attrNameLst>
                                      </p:cBhvr>
                                      <p:to>
                                        <p:strVal val="visible"/>
                                      </p:to>
                                    </p:set>
                                    <p:animEffect transition="in" filter="strips(downRight)">
                                      <p:cBhvr>
                                        <p:cTn id="13" dur="500"/>
                                        <p:tgtEl>
                                          <p:spTgt spid="15363">
                                            <p:txEl>
                                              <p:pRg st="2" end="2"/>
                                            </p:txEl>
                                          </p:spTgt>
                                        </p:tgtEl>
                                      </p:cBhvr>
                                    </p:animEffect>
                                  </p:childTnLst>
                                </p:cTn>
                              </p:par>
                              <p:par>
                                <p:cTn id="14" presetID="18" presetClass="entr" presetSubtype="6" fill="hold" grpId="0" nodeType="withEffect">
                                  <p:stCondLst>
                                    <p:cond delay="0"/>
                                  </p:stCondLst>
                                  <p:childTnLst>
                                    <p:set>
                                      <p:cBhvr>
                                        <p:cTn id="15" dur="1" fill="hold">
                                          <p:stCondLst>
                                            <p:cond delay="0"/>
                                          </p:stCondLst>
                                        </p:cTn>
                                        <p:tgtEl>
                                          <p:spTgt spid="15363">
                                            <p:txEl>
                                              <p:pRg st="3" end="3"/>
                                            </p:txEl>
                                          </p:spTgt>
                                        </p:tgtEl>
                                        <p:attrNameLst>
                                          <p:attrName>style.visibility</p:attrName>
                                        </p:attrNameLst>
                                      </p:cBhvr>
                                      <p:to>
                                        <p:strVal val="visible"/>
                                      </p:to>
                                    </p:set>
                                    <p:animEffect transition="in" filter="strips(downRight)">
                                      <p:cBhvr>
                                        <p:cTn id="16" dur="500"/>
                                        <p:tgtEl>
                                          <p:spTgt spid="1536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363" grpId="0" build="p" autoUpdateAnimBg="0"/>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5364" name="Rectangle 2"/>
          <p:cNvSpPr>
            <a:spLocks noGrp="1" noChangeArrowheads="1"/>
          </p:cNvSpPr>
          <p:nvPr>
            <p:ph type="title"/>
          </p:nvPr>
        </p:nvSpPr>
        <p:spPr/>
        <p:txBody>
          <a:bodyPr/>
          <a:lstStyle/>
          <a:p>
            <a:pPr eaLnBrk="1" hangingPunct="1"/>
            <a:r>
              <a:rPr lang="tr-TR" dirty="0" smtClean="0"/>
              <a:t>Tarifenin etkisi</a:t>
            </a:r>
            <a:endParaRPr lang="en-US" dirty="0" smtClean="0"/>
          </a:p>
        </p:txBody>
      </p:sp>
      <p:sp>
        <p:nvSpPr>
          <p:cNvPr id="17411" name="Rectangle 3"/>
          <p:cNvSpPr>
            <a:spLocks noGrp="1" noChangeArrowheads="1"/>
          </p:cNvSpPr>
          <p:nvPr>
            <p:ph idx="1"/>
          </p:nvPr>
        </p:nvSpPr>
        <p:spPr/>
        <p:txBody>
          <a:bodyPr>
            <a:normAutofit/>
          </a:bodyPr>
          <a:lstStyle/>
          <a:p>
            <a:pPr>
              <a:spcBef>
                <a:spcPct val="50000"/>
              </a:spcBef>
            </a:pPr>
            <a:r>
              <a:rPr lang="tr-TR" dirty="0" smtClean="0"/>
              <a:t>Bizdeki fiyat yükseldiği için (</a:t>
            </a:r>
            <a:r>
              <a:rPr lang="en-US" i="1" dirty="0" smtClean="0"/>
              <a:t>P</a:t>
            </a:r>
            <a:r>
              <a:rPr lang="en-US" i="1" baseline="-25000" dirty="0" smtClean="0"/>
              <a:t>T</a:t>
            </a:r>
            <a:r>
              <a:rPr lang="tr-TR" dirty="0" smtClean="0"/>
              <a:t>’ye) yurt içindeki üreticiler daha fazla üretir ve tüketiciler daha az talep eder. </a:t>
            </a:r>
          </a:p>
          <a:p>
            <a:pPr lvl="1">
              <a:spcBef>
                <a:spcPct val="50000"/>
              </a:spcBef>
            </a:pPr>
            <a:r>
              <a:rPr lang="tr-TR" sz="1800" dirty="0"/>
              <a:t>İthalat </a:t>
            </a:r>
            <a:r>
              <a:rPr lang="en-US" sz="1800" i="1" dirty="0"/>
              <a:t>Q</a:t>
            </a:r>
            <a:r>
              <a:rPr lang="en-US" sz="1800" i="1" baseline="-25000" dirty="0"/>
              <a:t>W</a:t>
            </a:r>
            <a:r>
              <a:rPr lang="tr-TR" sz="1800" dirty="0"/>
              <a:t>’dan </a:t>
            </a:r>
            <a:r>
              <a:rPr lang="en-US" sz="1800" i="1" dirty="0"/>
              <a:t>Q</a:t>
            </a:r>
            <a:r>
              <a:rPr lang="en-US" sz="1800" i="1" baseline="-25000" dirty="0"/>
              <a:t>T</a:t>
            </a:r>
            <a:r>
              <a:rPr lang="en-US" sz="1800" i="1" dirty="0"/>
              <a:t> </a:t>
            </a:r>
            <a:r>
              <a:rPr lang="tr-TR" sz="1800" dirty="0"/>
              <a:t>‘ye düşer</a:t>
            </a:r>
            <a:endParaRPr lang="en-US" sz="1800" dirty="0"/>
          </a:p>
          <a:p>
            <a:pPr eaLnBrk="1" hangingPunct="1">
              <a:spcBef>
                <a:spcPct val="50000"/>
              </a:spcBef>
            </a:pPr>
            <a:r>
              <a:rPr lang="tr-TR" dirty="0" smtClean="0"/>
              <a:t>Diğer ülkedeki fiyat düştüğü için </a:t>
            </a:r>
            <a:r>
              <a:rPr lang="en-US" dirty="0" smtClean="0"/>
              <a:t>(</a:t>
            </a:r>
            <a:r>
              <a:rPr lang="en-US" i="1" dirty="0" smtClean="0"/>
              <a:t>P</a:t>
            </a:r>
            <a:r>
              <a:rPr lang="en-US" i="1" baseline="30000" dirty="0" smtClean="0"/>
              <a:t>*</a:t>
            </a:r>
            <a:r>
              <a:rPr lang="en-US" i="1" baseline="-25000" dirty="0" smtClean="0"/>
              <a:t>T</a:t>
            </a:r>
            <a:r>
              <a:rPr lang="tr-TR" dirty="0" smtClean="0"/>
              <a:t>’ye)</a:t>
            </a:r>
            <a:r>
              <a:rPr lang="en-US" dirty="0" smtClean="0"/>
              <a:t>, </a:t>
            </a:r>
            <a:r>
              <a:rPr lang="tr-TR" dirty="0" smtClean="0"/>
              <a:t>diğer ülkenin üreticileri daha az arz ederken, tüketiciler daha fazla talep eder. </a:t>
            </a:r>
            <a:endParaRPr lang="en-US" dirty="0" smtClean="0"/>
          </a:p>
          <a:p>
            <a:pPr lvl="1">
              <a:spcBef>
                <a:spcPct val="50000"/>
              </a:spcBef>
            </a:pPr>
            <a:r>
              <a:rPr lang="tr-TR" dirty="0" smtClean="0"/>
              <a:t>İhracat </a:t>
            </a:r>
            <a:r>
              <a:rPr lang="en-US" i="1" dirty="0" smtClean="0"/>
              <a:t>Q</a:t>
            </a:r>
            <a:r>
              <a:rPr lang="en-US" i="1" baseline="-25000" dirty="0" smtClean="0"/>
              <a:t>W</a:t>
            </a:r>
            <a:r>
              <a:rPr lang="tr-TR" dirty="0" smtClean="0"/>
              <a:t>’dan </a:t>
            </a:r>
            <a:r>
              <a:rPr lang="en-US" i="1" dirty="0" smtClean="0"/>
              <a:t>Q</a:t>
            </a:r>
            <a:r>
              <a:rPr lang="en-US" i="1" baseline="-25000" dirty="0" smtClean="0"/>
              <a:t>T</a:t>
            </a:r>
            <a:r>
              <a:rPr lang="en-US" i="1" dirty="0" smtClean="0"/>
              <a:t> </a:t>
            </a:r>
            <a:r>
              <a:rPr lang="tr-TR" dirty="0" smtClean="0"/>
              <a:t>‘ye düşer</a:t>
            </a:r>
            <a:endParaRPr lang="en-US" dirty="0" smtClean="0"/>
          </a:p>
          <a:p>
            <a:pPr lvl="1" eaLnBrk="1" hangingPunct="1">
              <a:spcBef>
                <a:spcPct val="50000"/>
              </a:spcBef>
            </a:pPr>
            <a:endParaRPr lang="en-US" sz="1800" i="1" dirty="0"/>
          </a:p>
        </p:txBody>
      </p:sp>
    </p:spTree>
    <p:extLst>
      <p:ext uri="{BB962C8B-B14F-4D97-AF65-F5344CB8AC3E}">
        <p14:creationId xmlns:p14="http://schemas.microsoft.com/office/powerpoint/2010/main" val="3677507589"/>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strips(downRight)">
                                      <p:cBhvr>
                                        <p:cTn id="7" dur="500"/>
                                        <p:tgtEl>
                                          <p:spTgt spid="17411">
                                            <p:txEl>
                                              <p:pRg st="0" end="0"/>
                                            </p:txEl>
                                          </p:spTgt>
                                        </p:tgtEl>
                                      </p:cBhvr>
                                    </p:animEffect>
                                  </p:childTnLst>
                                </p:cTn>
                              </p:par>
                              <p:par>
                                <p:cTn id="8" presetID="18" presetClass="entr" presetSubtype="6" fill="hold" grpId="0" nodeType="withEffect">
                                  <p:stCondLst>
                                    <p:cond delay="0"/>
                                  </p:stCondLst>
                                  <p:childTnLst>
                                    <p:set>
                                      <p:cBhvr>
                                        <p:cTn id="9" dur="1" fill="hold">
                                          <p:stCondLst>
                                            <p:cond delay="0"/>
                                          </p:stCondLst>
                                        </p:cTn>
                                        <p:tgtEl>
                                          <p:spTgt spid="17411">
                                            <p:txEl>
                                              <p:pRg st="1" end="1"/>
                                            </p:txEl>
                                          </p:spTgt>
                                        </p:tgtEl>
                                        <p:attrNameLst>
                                          <p:attrName>style.visibility</p:attrName>
                                        </p:attrNameLst>
                                      </p:cBhvr>
                                      <p:to>
                                        <p:strVal val="visible"/>
                                      </p:to>
                                    </p:set>
                                    <p:animEffect transition="in" filter="strips(downRight)">
                                      <p:cBhvr>
                                        <p:cTn id="10" dur="500"/>
                                        <p:tgtEl>
                                          <p:spTgt spid="17411">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8" presetClass="entr" presetSubtype="6" fill="hold" grpId="0" nodeType="clickEffect">
                                  <p:stCondLst>
                                    <p:cond delay="0"/>
                                  </p:stCondLst>
                                  <p:childTnLst>
                                    <p:set>
                                      <p:cBhvr>
                                        <p:cTn id="14" dur="1" fill="hold">
                                          <p:stCondLst>
                                            <p:cond delay="0"/>
                                          </p:stCondLst>
                                        </p:cTn>
                                        <p:tgtEl>
                                          <p:spTgt spid="17411">
                                            <p:txEl>
                                              <p:pRg st="2" end="2"/>
                                            </p:txEl>
                                          </p:spTgt>
                                        </p:tgtEl>
                                        <p:attrNameLst>
                                          <p:attrName>style.visibility</p:attrName>
                                        </p:attrNameLst>
                                      </p:cBhvr>
                                      <p:to>
                                        <p:strVal val="visible"/>
                                      </p:to>
                                    </p:set>
                                    <p:animEffect transition="in" filter="strips(downRight)">
                                      <p:cBhvr>
                                        <p:cTn id="15" dur="500"/>
                                        <p:tgtEl>
                                          <p:spTgt spid="17411">
                                            <p:txEl>
                                              <p:pRg st="2" end="2"/>
                                            </p:txEl>
                                          </p:spTgt>
                                        </p:tgtEl>
                                      </p:cBhvr>
                                    </p:animEffect>
                                  </p:childTnLst>
                                </p:cTn>
                              </p:par>
                              <p:par>
                                <p:cTn id="16" presetID="18" presetClass="entr" presetSubtype="6" fill="hold" grpId="0" nodeType="withEffect">
                                  <p:stCondLst>
                                    <p:cond delay="0"/>
                                  </p:stCondLst>
                                  <p:childTnLst>
                                    <p:set>
                                      <p:cBhvr>
                                        <p:cTn id="17" dur="1" fill="hold">
                                          <p:stCondLst>
                                            <p:cond delay="0"/>
                                          </p:stCondLst>
                                        </p:cTn>
                                        <p:tgtEl>
                                          <p:spTgt spid="17411">
                                            <p:txEl>
                                              <p:pRg st="3" end="3"/>
                                            </p:txEl>
                                          </p:spTgt>
                                        </p:tgtEl>
                                        <p:attrNameLst>
                                          <p:attrName>style.visibility</p:attrName>
                                        </p:attrNameLst>
                                      </p:cBhvr>
                                      <p:to>
                                        <p:strVal val="visible"/>
                                      </p:to>
                                    </p:set>
                                    <p:animEffect transition="in" filter="strips(downRight)">
                                      <p:cBhvr>
                                        <p:cTn id="18" dur="500"/>
                                        <p:tgtEl>
                                          <p:spTgt spid="1741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8" name="Rectangle 2"/>
          <p:cNvSpPr>
            <a:spLocks noGrp="1" noChangeArrowheads="1"/>
          </p:cNvSpPr>
          <p:nvPr>
            <p:ph type="title"/>
          </p:nvPr>
        </p:nvSpPr>
        <p:spPr/>
        <p:txBody>
          <a:bodyPr/>
          <a:lstStyle/>
          <a:p>
            <a:r>
              <a:rPr lang="tr-TR" dirty="0" smtClean="0"/>
              <a:t>Tarifenin etkisi</a:t>
            </a:r>
            <a:endParaRPr lang="en-US" dirty="0" smtClean="0"/>
          </a:p>
        </p:txBody>
      </p:sp>
      <p:sp>
        <p:nvSpPr>
          <p:cNvPr id="18435" name="Rectangle 3"/>
          <p:cNvSpPr>
            <a:spLocks noGrp="1" noChangeArrowheads="1"/>
          </p:cNvSpPr>
          <p:nvPr>
            <p:ph idx="1"/>
          </p:nvPr>
        </p:nvSpPr>
        <p:spPr/>
        <p:txBody>
          <a:bodyPr>
            <a:normAutofit/>
          </a:bodyPr>
          <a:lstStyle/>
          <a:p>
            <a:pPr eaLnBrk="1" hangingPunct="1">
              <a:lnSpc>
                <a:spcPct val="90000"/>
              </a:lnSpc>
              <a:spcBef>
                <a:spcPct val="50000"/>
              </a:spcBef>
            </a:pPr>
            <a:r>
              <a:rPr lang="en-US" i="1" dirty="0" smtClean="0"/>
              <a:t>P</a:t>
            </a:r>
            <a:r>
              <a:rPr lang="en-US" i="1" baseline="-25000" dirty="0" smtClean="0"/>
              <a:t>T</a:t>
            </a:r>
            <a:r>
              <a:rPr lang="en-US" i="1" dirty="0" smtClean="0"/>
              <a:t> – P</a:t>
            </a:r>
            <a:r>
              <a:rPr lang="en-US" i="1" baseline="30000" dirty="0" smtClean="0"/>
              <a:t>*</a:t>
            </a:r>
            <a:r>
              <a:rPr lang="en-US" i="1" baseline="-25000" dirty="0" smtClean="0"/>
              <a:t>T</a:t>
            </a:r>
            <a:r>
              <a:rPr lang="en-US" i="1" dirty="0" smtClean="0"/>
              <a:t> = t</a:t>
            </a:r>
            <a:r>
              <a:rPr lang="tr-TR" i="1" dirty="0" smtClean="0"/>
              <a:t> </a:t>
            </a:r>
            <a:r>
              <a:rPr lang="tr-TR" dirty="0" smtClean="0"/>
              <a:t>olduğunda, yurt içindeki ithal talebiyle diğer ülkenin ihraç arzı eşitlenir. </a:t>
            </a:r>
            <a:endParaRPr lang="en-US" dirty="0" smtClean="0"/>
          </a:p>
          <a:p>
            <a:pPr eaLnBrk="1" hangingPunct="1">
              <a:lnSpc>
                <a:spcPct val="90000"/>
              </a:lnSpc>
              <a:spcBef>
                <a:spcPct val="50000"/>
              </a:spcBef>
            </a:pPr>
            <a:r>
              <a:rPr lang="tr-TR" dirty="0" smtClean="0"/>
              <a:t>Buradaki durumda, bizim ülkedeki fiyat artışı, tarife oranından daha düşük oldu. </a:t>
            </a:r>
            <a:endParaRPr lang="en-US" dirty="0" smtClean="0"/>
          </a:p>
          <a:p>
            <a:pPr lvl="1" eaLnBrk="1" hangingPunct="1">
              <a:lnSpc>
                <a:spcPct val="90000"/>
              </a:lnSpc>
              <a:spcBef>
                <a:spcPct val="50000"/>
              </a:spcBef>
            </a:pPr>
            <a:r>
              <a:rPr lang="tr-TR" sz="1600" dirty="0"/>
              <a:t>Tarifenin bir kısmı, diğer ülkenin ihracatçısına yansıtıldı</a:t>
            </a:r>
            <a:endParaRPr lang="en-US" sz="1600" dirty="0"/>
          </a:p>
          <a:p>
            <a:pPr lvl="1" eaLnBrk="1" hangingPunct="1">
              <a:lnSpc>
                <a:spcPct val="90000"/>
              </a:lnSpc>
              <a:spcBef>
                <a:spcPct val="50000"/>
              </a:spcBef>
            </a:pPr>
            <a:r>
              <a:rPr lang="tr-TR" sz="1600" dirty="0"/>
              <a:t>Bu etki bazen güçlü bir şekilde hissedilmez: </a:t>
            </a:r>
            <a:endParaRPr lang="en-US" sz="1600" dirty="0"/>
          </a:p>
        </p:txBody>
      </p:sp>
    </p:spTree>
    <p:extLst>
      <p:ext uri="{BB962C8B-B14F-4D97-AF65-F5344CB8AC3E}">
        <p14:creationId xmlns:p14="http://schemas.microsoft.com/office/powerpoint/2010/main" val="2798148950"/>
      </p:ext>
    </p:extLst>
  </p:cSld>
  <p:clrMapOvr>
    <a:masterClrMapping/>
  </p:clrMapOvr>
  <p:transition spd="med">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6" fill="hold" grpId="0" nodeType="clickEffect">
                                  <p:stCondLst>
                                    <p:cond delay="0"/>
                                  </p:stCondLst>
                                  <p:childTnLst>
                                    <p:set>
                                      <p:cBhvr>
                                        <p:cTn id="6" dur="1" fill="hold">
                                          <p:stCondLst>
                                            <p:cond delay="0"/>
                                          </p:stCondLst>
                                        </p:cTn>
                                        <p:tgtEl>
                                          <p:spTgt spid="18435">
                                            <p:txEl>
                                              <p:pRg st="0" end="0"/>
                                            </p:txEl>
                                          </p:spTgt>
                                        </p:tgtEl>
                                        <p:attrNameLst>
                                          <p:attrName>style.visibility</p:attrName>
                                        </p:attrNameLst>
                                      </p:cBhvr>
                                      <p:to>
                                        <p:strVal val="visible"/>
                                      </p:to>
                                    </p:set>
                                    <p:animEffect transition="in" filter="strips(downRight)">
                                      <p:cBhvr>
                                        <p:cTn id="7" dur="500"/>
                                        <p:tgtEl>
                                          <p:spTgt spid="1843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6" fill="hold" grpId="0" nodeType="clickEffect">
                                  <p:stCondLst>
                                    <p:cond delay="0"/>
                                  </p:stCondLst>
                                  <p:childTnLst>
                                    <p:set>
                                      <p:cBhvr>
                                        <p:cTn id="11" dur="1" fill="hold">
                                          <p:stCondLst>
                                            <p:cond delay="0"/>
                                          </p:stCondLst>
                                        </p:cTn>
                                        <p:tgtEl>
                                          <p:spTgt spid="18435">
                                            <p:txEl>
                                              <p:pRg st="1" end="1"/>
                                            </p:txEl>
                                          </p:spTgt>
                                        </p:tgtEl>
                                        <p:attrNameLst>
                                          <p:attrName>style.visibility</p:attrName>
                                        </p:attrNameLst>
                                      </p:cBhvr>
                                      <p:to>
                                        <p:strVal val="visible"/>
                                      </p:to>
                                    </p:set>
                                    <p:animEffect transition="in" filter="strips(downRight)">
                                      <p:cBhvr>
                                        <p:cTn id="12" dur="500"/>
                                        <p:tgtEl>
                                          <p:spTgt spid="1843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6" fill="hold" grpId="0" nodeType="clickEffect">
                                  <p:stCondLst>
                                    <p:cond delay="0"/>
                                  </p:stCondLst>
                                  <p:childTnLst>
                                    <p:set>
                                      <p:cBhvr>
                                        <p:cTn id="16" dur="1" fill="hold">
                                          <p:stCondLst>
                                            <p:cond delay="0"/>
                                          </p:stCondLst>
                                        </p:cTn>
                                        <p:tgtEl>
                                          <p:spTgt spid="18435">
                                            <p:txEl>
                                              <p:pRg st="2" end="2"/>
                                            </p:txEl>
                                          </p:spTgt>
                                        </p:tgtEl>
                                        <p:attrNameLst>
                                          <p:attrName>style.visibility</p:attrName>
                                        </p:attrNameLst>
                                      </p:cBhvr>
                                      <p:to>
                                        <p:strVal val="visible"/>
                                      </p:to>
                                    </p:set>
                                    <p:animEffect transition="in" filter="strips(downRight)">
                                      <p:cBhvr>
                                        <p:cTn id="17" dur="500"/>
                                        <p:tgtEl>
                                          <p:spTgt spid="1843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6" fill="hold" grpId="0" nodeType="clickEffect">
                                  <p:stCondLst>
                                    <p:cond delay="0"/>
                                  </p:stCondLst>
                                  <p:childTnLst>
                                    <p:set>
                                      <p:cBhvr>
                                        <p:cTn id="21" dur="1" fill="hold">
                                          <p:stCondLst>
                                            <p:cond delay="0"/>
                                          </p:stCondLst>
                                        </p:cTn>
                                        <p:tgtEl>
                                          <p:spTgt spid="18435">
                                            <p:txEl>
                                              <p:pRg st="3" end="3"/>
                                            </p:txEl>
                                          </p:spTgt>
                                        </p:tgtEl>
                                        <p:attrNameLst>
                                          <p:attrName>style.visibility</p:attrName>
                                        </p:attrNameLst>
                                      </p:cBhvr>
                                      <p:to>
                                        <p:strVal val="visible"/>
                                      </p:to>
                                    </p:set>
                                    <p:animEffect transition="in" filter="strips(downRight)">
                                      <p:cBhvr>
                                        <p:cTn id="22" dur="500"/>
                                        <p:tgtEl>
                                          <p:spTgt spid="184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autoUpdateAnimBg="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21</TotalTime>
  <Words>428</Words>
  <Application>Microsoft Office PowerPoint</Application>
  <PresentationFormat>Widescreen</PresentationFormat>
  <Paragraphs>44</Paragraphs>
  <Slides>10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Office Theme</vt:lpstr>
      <vt:lpstr>Gümrük Teorisi</vt:lpstr>
      <vt:lpstr>Büyük ülke modeli – Bizim ülke ithalatçı</vt:lpstr>
      <vt:lpstr>Büyük ülke modeli – Bizim ülke ithalatçı</vt:lpstr>
      <vt:lpstr>Büyük ülke modeli</vt:lpstr>
      <vt:lpstr>Büyük ülke modeli</vt:lpstr>
      <vt:lpstr>Büyük ülke modeli</vt:lpstr>
      <vt:lpstr>Büyük ülke modeli</vt:lpstr>
      <vt:lpstr>Tarifenin etkisi</vt:lpstr>
      <vt:lpstr>Tarifenin etkisi</vt:lpstr>
      <vt:lpstr>Küçük Ülkede tarifenin etkisi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Kemal Kızılca</dc:creator>
  <cp:lastModifiedBy>Kemal Kızılca</cp:lastModifiedBy>
  <cp:revision>3</cp:revision>
  <dcterms:created xsi:type="dcterms:W3CDTF">2019-09-22T18:27:24Z</dcterms:created>
  <dcterms:modified xsi:type="dcterms:W3CDTF">2019-09-22T18:48:52Z</dcterms:modified>
</cp:coreProperties>
</file>