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65" r:id="rId5"/>
    <p:sldId id="258" r:id="rId6"/>
    <p:sldId id="266" r:id="rId7"/>
    <p:sldId id="262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51FDA-F381-4323-9FF0-73331DC3CEB8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61C83-A7D3-4698-86A8-7B1BED12A8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953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66B0-B8BD-4644-9A93-55367F853DA5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A78-DAB0-4D82-9684-449FC86798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07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66B0-B8BD-4644-9A93-55367F853DA5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A78-DAB0-4D82-9684-449FC86798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091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66B0-B8BD-4644-9A93-55367F853DA5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A78-DAB0-4D82-9684-449FC86798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30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66B0-B8BD-4644-9A93-55367F853DA5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A78-DAB0-4D82-9684-449FC86798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519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66B0-B8BD-4644-9A93-55367F853DA5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A78-DAB0-4D82-9684-449FC86798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04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66B0-B8BD-4644-9A93-55367F853DA5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A78-DAB0-4D82-9684-449FC86798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24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66B0-B8BD-4644-9A93-55367F853DA5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A78-DAB0-4D82-9684-449FC86798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97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66B0-B8BD-4644-9A93-55367F853DA5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A78-DAB0-4D82-9684-449FC86798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90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66B0-B8BD-4644-9A93-55367F853DA5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A78-DAB0-4D82-9684-449FC86798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05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66B0-B8BD-4644-9A93-55367F853DA5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A78-DAB0-4D82-9684-449FC86798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36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66B0-B8BD-4644-9A93-55367F853DA5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A78-DAB0-4D82-9684-449FC86798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771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66B0-B8BD-4644-9A93-55367F853DA5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6A78-DAB0-4D82-9684-449FC86798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67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568067" y="0"/>
            <a:ext cx="55084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" y="0"/>
            <a:ext cx="16197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118910" y="242603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COMMUNICATION </a:t>
            </a:r>
            <a:br>
              <a:rPr lang="tr-T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tr-T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br>
              <a:rPr lang="tr-T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tr-T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ANIMALS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58759" y="5245778"/>
            <a:ext cx="9144000" cy="718073"/>
          </a:xfrm>
        </p:spPr>
        <p:txBody>
          <a:bodyPr/>
          <a:lstStyle/>
          <a:p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Assoc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Prof. Dr. Yasemin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Salgirli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Demirbas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9" y="401468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150" y="401467"/>
            <a:ext cx="2615547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617" y="397176"/>
            <a:ext cx="2363708" cy="1770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4245" y="381678"/>
            <a:ext cx="2638514" cy="1757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58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Communication</a:t>
            </a:r>
            <a:endParaRPr lang="tr-TR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853056" cy="389744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Wilson (1970)</a:t>
            </a:r>
            <a:r>
              <a:rPr lang="tr-T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Action on the part of one organism (or cell) that</a:t>
            </a:r>
            <a:r>
              <a:rPr lang="tr-T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lters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the probability pattern of behavior in </a:t>
            </a:r>
            <a:r>
              <a:rPr lang="tr-T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nother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organism (or</a:t>
            </a:r>
            <a:r>
              <a:rPr lang="tr-T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cell) in an adaptive fashion.</a:t>
            </a:r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Involves a signal produced by a signaler. </a:t>
            </a:r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signal is detected and perceived by a receiver. </a:t>
            </a:r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Transfer of information from a signaler to a receiver</a:t>
            </a:r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256" y="2105809"/>
            <a:ext cx="5307912" cy="264638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0"/>
            <a:ext cx="645459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2005534" y="0"/>
            <a:ext cx="18646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8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Types</a:t>
            </a:r>
            <a:r>
              <a:rPr lang="tr-TR" b="1" dirty="0"/>
              <a:t> of </a:t>
            </a:r>
            <a:r>
              <a:rPr lang="tr-TR" b="1" dirty="0" err="1"/>
              <a:t>Communication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917141" cy="1961067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Visual</a:t>
            </a:r>
          </a:p>
          <a:p>
            <a:r>
              <a:rPr lang="tr-TR" dirty="0"/>
              <a:t>Sound</a:t>
            </a:r>
          </a:p>
          <a:p>
            <a:r>
              <a:rPr lang="tr-TR" dirty="0" err="1"/>
              <a:t>Tactile</a:t>
            </a:r>
            <a:endParaRPr lang="tr-TR" dirty="0"/>
          </a:p>
          <a:p>
            <a:r>
              <a:rPr lang="tr-TR" dirty="0" err="1"/>
              <a:t>Chemical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376700" y="1690688"/>
            <a:ext cx="3777556" cy="19576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Body </a:t>
            </a:r>
            <a:r>
              <a:rPr lang="tr-TR" b="1" dirty="0" err="1"/>
              <a:t>language</a:t>
            </a:r>
            <a:endParaRPr lang="tr-TR" b="1" dirty="0"/>
          </a:p>
          <a:p>
            <a:pPr algn="ctr"/>
            <a:r>
              <a:rPr lang="tr-TR" dirty="0"/>
              <a:t>A</a:t>
            </a:r>
            <a:r>
              <a:rPr lang="en-US" dirty="0"/>
              <a:t> term for communication using body movements or gestures instead of, or in addition to, sounds, verbal language or other communication. 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462" y="1636233"/>
            <a:ext cx="3249761" cy="215045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462" y="4014180"/>
            <a:ext cx="3249761" cy="2443820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0" y="0"/>
            <a:ext cx="645459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12005534" y="0"/>
            <a:ext cx="18646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578" y="3933824"/>
            <a:ext cx="2145675" cy="222349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154103"/>
            <a:ext cx="3337170" cy="20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6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How can </a:t>
            </a:r>
            <a:r>
              <a:rPr lang="tr-TR" sz="3600" b="1" dirty="0" err="1"/>
              <a:t>we</a:t>
            </a:r>
            <a:r>
              <a:rPr lang="tr-TR" sz="3600" b="1" dirty="0"/>
              <a:t> </a:t>
            </a:r>
            <a:r>
              <a:rPr lang="tr-TR" sz="3600" b="1" dirty="0" err="1"/>
              <a:t>predict</a:t>
            </a:r>
            <a:r>
              <a:rPr lang="tr-TR" sz="3600" b="1" dirty="0"/>
              <a:t> an </a:t>
            </a:r>
            <a:r>
              <a:rPr lang="tr-TR" sz="3600" b="1" dirty="0" err="1"/>
              <a:t>animal’s</a:t>
            </a:r>
            <a:r>
              <a:rPr lang="tr-TR" sz="3600" b="1" dirty="0"/>
              <a:t> </a:t>
            </a:r>
            <a:r>
              <a:rPr lang="tr-TR" sz="3600" b="1" dirty="0" err="1"/>
              <a:t>visual</a:t>
            </a:r>
            <a:r>
              <a:rPr lang="tr-TR" sz="3600" b="1" dirty="0"/>
              <a:t> </a:t>
            </a:r>
            <a:r>
              <a:rPr lang="tr-TR" sz="3600" b="1" dirty="0" err="1"/>
              <a:t>acuity</a:t>
            </a:r>
            <a:r>
              <a:rPr lang="tr-TR" sz="3600" b="1" dirty="0"/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498054" cy="4091081"/>
          </a:xfrm>
        </p:spPr>
        <p:txBody>
          <a:bodyPr>
            <a:normAutofit/>
          </a:bodyPr>
          <a:lstStyle/>
          <a:p>
            <a:r>
              <a:rPr lang="tr-TR" dirty="0"/>
              <a:t>Visual </a:t>
            </a:r>
            <a:r>
              <a:rPr lang="tr-TR" dirty="0" err="1"/>
              <a:t>acuity</a:t>
            </a:r>
            <a:r>
              <a:rPr lang="tr-TR" dirty="0"/>
              <a:t>:</a:t>
            </a:r>
          </a:p>
          <a:p>
            <a:pPr lvl="1"/>
            <a:r>
              <a:rPr lang="tr-TR" dirty="0"/>
              <a:t>D</a:t>
            </a:r>
            <a:r>
              <a:rPr lang="en-US" dirty="0" err="1"/>
              <a:t>epends</a:t>
            </a:r>
            <a:r>
              <a:rPr lang="en-US" dirty="0"/>
              <a:t> on the density of photoreceptors and ganglion cells, focal length, and the quality of the optics. </a:t>
            </a:r>
            <a:endParaRPr lang="tr-TR" dirty="0"/>
          </a:p>
          <a:p>
            <a:r>
              <a:rPr lang="tr-TR" dirty="0" err="1"/>
              <a:t>We</a:t>
            </a:r>
            <a:r>
              <a:rPr lang="tr-TR" dirty="0"/>
              <a:t> can </a:t>
            </a:r>
            <a:r>
              <a:rPr lang="tr-TR" dirty="0" err="1"/>
              <a:t>compare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en-US" dirty="0"/>
              <a:t>with electrophysiological </a:t>
            </a:r>
            <a:r>
              <a:rPr lang="tr-TR" dirty="0"/>
              <a:t>m</a:t>
            </a:r>
            <a:r>
              <a:rPr lang="en-US" dirty="0" err="1"/>
              <a:t>easurements</a:t>
            </a:r>
            <a:r>
              <a:rPr lang="en-US" dirty="0"/>
              <a:t> of the cortex</a:t>
            </a:r>
            <a:r>
              <a:rPr lang="tr-TR" dirty="0"/>
              <a:t>/</a:t>
            </a:r>
            <a:r>
              <a:rPr lang="en-US" dirty="0"/>
              <a:t>retina and the results from </a:t>
            </a:r>
            <a:r>
              <a:rPr lang="en-US" dirty="0" err="1"/>
              <a:t>behavioural</a:t>
            </a:r>
            <a:r>
              <a:rPr lang="en-US" dirty="0"/>
              <a:t> experiments.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645459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2005534" y="0"/>
            <a:ext cx="18646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11101" t="26360" r="43598" b="21145"/>
          <a:stretch/>
        </p:blipFill>
        <p:spPr>
          <a:xfrm>
            <a:off x="6476976" y="1825625"/>
            <a:ext cx="5302648" cy="34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Night</a:t>
            </a:r>
            <a:r>
              <a:rPr lang="tr-TR" b="1" dirty="0"/>
              <a:t> </a:t>
            </a:r>
            <a:r>
              <a:rPr lang="tr-TR" b="1" dirty="0" err="1"/>
              <a:t>vision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498054" cy="4091081"/>
          </a:xfrm>
        </p:spPr>
        <p:txBody>
          <a:bodyPr>
            <a:normAutofit/>
          </a:bodyPr>
          <a:lstStyle/>
          <a:p>
            <a:r>
              <a:rPr lang="en-US" dirty="0"/>
              <a:t>Tapetum lucid</a:t>
            </a:r>
            <a:r>
              <a:rPr lang="tr-TR" dirty="0"/>
              <a:t>u</a:t>
            </a:r>
            <a:r>
              <a:rPr lang="en-US" dirty="0"/>
              <a:t>m</a:t>
            </a:r>
            <a:r>
              <a:rPr lang="tr-TR" dirty="0"/>
              <a:t>: </a:t>
            </a:r>
            <a:r>
              <a:rPr lang="tr-TR" dirty="0" err="1"/>
              <a:t>biological</a:t>
            </a:r>
            <a:r>
              <a:rPr lang="tr-TR" dirty="0"/>
              <a:t> </a:t>
            </a:r>
            <a:r>
              <a:rPr lang="tr-TR" dirty="0" err="1"/>
              <a:t>reflector</a:t>
            </a:r>
            <a:r>
              <a:rPr lang="tr-TR" dirty="0"/>
              <a:t> </a:t>
            </a:r>
            <a:r>
              <a:rPr lang="tr-TR" dirty="0" err="1"/>
              <a:t>system</a:t>
            </a:r>
            <a:endParaRPr lang="tr-TR" dirty="0"/>
          </a:p>
          <a:p>
            <a:pPr lvl="1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enables animals to see in dimmer light than would otherwise be possible.</a:t>
            </a:r>
            <a:endParaRPr lang="tr-TR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Cats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dogs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horses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cattle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have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tapetum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lucidum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tr-TR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Mice</a:t>
            </a:r>
            <a:r>
              <a:rPr lang="tr-T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rats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hamsters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rabbits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don not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have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tapetum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lucidum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tr-TR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tr-TR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645459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2005534" y="0"/>
            <a:ext cx="18646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269" y="804456"/>
            <a:ext cx="4852837" cy="204233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FC89D59-A709-1655-ABA9-C9CA65B31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04" y="2977717"/>
            <a:ext cx="3385645" cy="225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8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Color Vision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9994751" cy="4091081"/>
          </a:xfrm>
        </p:spPr>
        <p:txBody>
          <a:bodyPr>
            <a:normAutofit/>
          </a:bodyPr>
          <a:lstStyle/>
          <a:p>
            <a:r>
              <a:rPr lang="tr-TR" dirty="0"/>
              <a:t>T</a:t>
            </a:r>
            <a:r>
              <a:rPr lang="en-US" dirty="0"/>
              <a:t>he perception of </a:t>
            </a:r>
            <a:r>
              <a:rPr lang="en-US" dirty="0" err="1"/>
              <a:t>colour</a:t>
            </a:r>
            <a:r>
              <a:rPr lang="en-US" dirty="0"/>
              <a:t> is determined by the presence of cells in the eye called </a:t>
            </a:r>
            <a:r>
              <a:rPr lang="en-US" b="1" dirty="0"/>
              <a:t>cone</a:t>
            </a:r>
            <a:r>
              <a:rPr lang="en-US" dirty="0"/>
              <a:t> photoreceptors. </a:t>
            </a:r>
            <a:endParaRPr lang="tr-TR" dirty="0"/>
          </a:p>
          <a:p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mammals</a:t>
            </a:r>
            <a:r>
              <a:rPr lang="tr-TR" dirty="0"/>
              <a:t> </a:t>
            </a:r>
            <a:r>
              <a:rPr lang="en-US" dirty="0"/>
              <a:t>have two kinds of cones, which are sensitive to </a:t>
            </a:r>
            <a:r>
              <a:rPr lang="en-US" b="1" dirty="0"/>
              <a:t>blue and green light</a:t>
            </a:r>
            <a:r>
              <a:rPr lang="en-US" dirty="0"/>
              <a:t>. </a:t>
            </a:r>
            <a:endParaRPr lang="en-US" b="1" dirty="0"/>
          </a:p>
        </p:txBody>
      </p:sp>
      <p:sp>
        <p:nvSpPr>
          <p:cNvPr id="4" name="Dikdörtgen 3"/>
          <p:cNvSpPr/>
          <p:nvPr/>
        </p:nvSpPr>
        <p:spPr>
          <a:xfrm>
            <a:off x="0" y="0"/>
            <a:ext cx="645459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2005534" y="0"/>
            <a:ext cx="18646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53" y="3736228"/>
            <a:ext cx="6414490" cy="213816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5DF682E-1D8B-A921-E5DE-A7A893774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32" y="3482500"/>
            <a:ext cx="3364866" cy="22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5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Prey</a:t>
            </a:r>
            <a:r>
              <a:rPr lang="tr-TR" b="1" dirty="0"/>
              <a:t> </a:t>
            </a:r>
            <a:r>
              <a:rPr lang="tr-TR" b="1" dirty="0" err="1"/>
              <a:t>vs</a:t>
            </a:r>
            <a:r>
              <a:rPr lang="tr-TR" b="1" dirty="0"/>
              <a:t> </a:t>
            </a:r>
            <a:r>
              <a:rPr lang="tr-TR" b="1" dirty="0" err="1"/>
              <a:t>predator</a:t>
            </a:r>
            <a:r>
              <a:rPr lang="tr-TR" b="1" dirty="0"/>
              <a:t> (</a:t>
            </a:r>
            <a:r>
              <a:rPr lang="tr-TR" b="1" dirty="0" err="1"/>
              <a:t>Field</a:t>
            </a:r>
            <a:r>
              <a:rPr lang="tr-TR" b="1" dirty="0"/>
              <a:t> of </a:t>
            </a:r>
            <a:r>
              <a:rPr lang="tr-TR" b="1" dirty="0" err="1"/>
              <a:t>vision</a:t>
            </a:r>
            <a:r>
              <a:rPr lang="tr-TR" b="1" dirty="0"/>
              <a:t>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51" b="2165"/>
          <a:stretch/>
        </p:blipFill>
        <p:spPr>
          <a:xfrm>
            <a:off x="1297193" y="2099250"/>
            <a:ext cx="4744697" cy="340660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27" y="2221515"/>
            <a:ext cx="4918785" cy="316207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0" y="0"/>
            <a:ext cx="645459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2005534" y="0"/>
            <a:ext cx="18646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6229" t="28349" r="34154" b="37667"/>
          <a:stretch/>
        </p:blipFill>
        <p:spPr>
          <a:xfrm>
            <a:off x="3442447" y="225910"/>
            <a:ext cx="4916245" cy="2372174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9251" y="2520262"/>
            <a:ext cx="10019851" cy="4003918"/>
          </a:xfrm>
        </p:spPr>
        <p:txBody>
          <a:bodyPr>
            <a:normAutofit/>
          </a:bodyPr>
          <a:lstStyle/>
          <a:p>
            <a:r>
              <a:rPr lang="en-US" dirty="0"/>
              <a:t>Prey detection and selection by birds can be influenced by prey coloration.</a:t>
            </a:r>
            <a:endParaRPr lang="tr-TR" dirty="0"/>
          </a:p>
          <a:p>
            <a:r>
              <a:rPr lang="en-US" dirty="0"/>
              <a:t>Yellow dummy caterpillars received fewer bird attacks, probably due to </a:t>
            </a:r>
            <a:r>
              <a:rPr lang="en-US" b="1" dirty="0" err="1"/>
              <a:t>aposematism</a:t>
            </a:r>
            <a:r>
              <a:rPr lang="en-US" b="1" dirty="0"/>
              <a:t>.</a:t>
            </a:r>
          </a:p>
          <a:p>
            <a:r>
              <a:rPr lang="en-US" dirty="0"/>
              <a:t>Green caterpillars received fewer bird attacks, probably due to </a:t>
            </a:r>
            <a:r>
              <a:rPr lang="en-US" b="1" dirty="0"/>
              <a:t>reduced detectability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Birds predominantly attacked caterpillars with dark </a:t>
            </a:r>
            <a:r>
              <a:rPr lang="en-US" dirty="0" err="1"/>
              <a:t>colours</a:t>
            </a:r>
            <a:r>
              <a:rPr lang="en-US" dirty="0"/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0" y="0"/>
            <a:ext cx="645459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2005534" y="0"/>
            <a:ext cx="18646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3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307</Words>
  <Application>Microsoft Office PowerPoint</Application>
  <PresentationFormat>Geniş ekran</PresentationFormat>
  <Paragraphs>31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arial</vt:lpstr>
      <vt:lpstr>Arial Unicode MS</vt:lpstr>
      <vt:lpstr>Calibri</vt:lpstr>
      <vt:lpstr>Calibri Light</vt:lpstr>
      <vt:lpstr>Office Teması</vt:lpstr>
      <vt:lpstr>COMMUNICATION  IN  ANIMALS</vt:lpstr>
      <vt:lpstr>Communication</vt:lpstr>
      <vt:lpstr>Types of Communication</vt:lpstr>
      <vt:lpstr>How can we predict an animal’s visual acuity?</vt:lpstr>
      <vt:lpstr>Night vision</vt:lpstr>
      <vt:lpstr>Color Vision</vt:lpstr>
      <vt:lpstr>Prey vs predator (Field of vision)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Fizyolab1</dc:creator>
  <cp:lastModifiedBy>Yasemin S. Demirbas</cp:lastModifiedBy>
  <cp:revision>31</cp:revision>
  <dcterms:created xsi:type="dcterms:W3CDTF">2022-09-19T11:57:07Z</dcterms:created>
  <dcterms:modified xsi:type="dcterms:W3CDTF">2023-03-02T07:06:08Z</dcterms:modified>
</cp:coreProperties>
</file>